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10" d="100"/>
          <a:sy n="110" d="100"/>
        </p:scale>
        <p:origin x="8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261574074074109"/>
          <c:y val="2.2817460317460403E-2"/>
          <c:w val="0.68530675853018563"/>
          <c:h val="0.8314682539682539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2021-2022 нач.года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2021-2022 нач.года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2021-2022 нач.года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</c:ser>
        <c:axId val="108736512"/>
        <c:axId val="108738048"/>
      </c:barChart>
      <c:catAx>
        <c:axId val="108736512"/>
        <c:scaling>
          <c:orientation val="minMax"/>
        </c:scaling>
        <c:axPos val="b"/>
        <c:tickLblPos val="nextTo"/>
        <c:crossAx val="108738048"/>
        <c:crosses val="autoZero"/>
        <c:auto val="1"/>
        <c:lblAlgn val="ctr"/>
        <c:lblOffset val="100"/>
      </c:catAx>
      <c:valAx>
        <c:axId val="108738048"/>
        <c:scaling>
          <c:orientation val="minMax"/>
        </c:scaling>
        <c:axPos val="l"/>
        <c:majorGridlines/>
        <c:numFmt formatCode="General" sourceLinked="1"/>
        <c:tickLblPos val="nextTo"/>
        <c:crossAx val="10873651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DE75D-8A10-45C9-887F-6AF5E85A9174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CF817-B787-4807-884A-A3493062CA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CF817-B787-4807-884A-A3493062CA1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6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 descr="zhuravushka_logo_big_color"/>
          <p:cNvPicPr>
            <a:picLocks noChangeAspect="1" noChangeArrowheads="1"/>
          </p:cNvPicPr>
          <p:nvPr/>
        </p:nvPicPr>
        <p:blipFill>
          <a:blip r:embed="rId3" cstate="print"/>
          <a:srcRect l="9761" r="9853" b="22528"/>
          <a:stretch>
            <a:fillRect/>
          </a:stretch>
        </p:blipFill>
        <p:spPr bwMode="auto">
          <a:xfrm>
            <a:off x="0" y="188640"/>
            <a:ext cx="205105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79712" y="404664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Муниципальное автономное дошкольное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образовательное учреждение</a:t>
            </a:r>
            <a:b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детский сад № 13 «Журавушка»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84784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0" dirty="0" smtClean="0">
                <a:ln w="9525">
                  <a:round/>
                  <a:headEnd/>
                  <a:tailEnd/>
                </a:ln>
                <a:solidFill>
                  <a:srgbClr val="893754"/>
                </a:solidFill>
                <a:latin typeface="Arial Black" pitchFamily="34" charset="0"/>
                <a:cs typeface="Arial"/>
              </a:rPr>
              <a:t>МЕТОДИТЧЕСКИЙ ПРОЕКТ </a:t>
            </a:r>
          </a:p>
          <a:p>
            <a:pPr algn="ctr"/>
            <a:endParaRPr lang="ru-RU" sz="2800" b="1" kern="10" dirty="0" smtClean="0">
              <a:ln w="9525">
                <a:round/>
                <a:headEnd/>
                <a:tailEnd/>
              </a:ln>
              <a:solidFill>
                <a:srgbClr val="0070C0"/>
              </a:solidFill>
              <a:latin typeface="Arial Black" pitchFamily="34" charset="0"/>
              <a:cs typeface="Arial"/>
            </a:endParaRPr>
          </a:p>
          <a:p>
            <a:pPr algn="ctr"/>
            <a:r>
              <a:rPr lang="ru-RU" sz="28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Arial Black" pitchFamily="34" charset="0"/>
                <a:cs typeface="Arial"/>
              </a:rPr>
              <a:t>«Формирование коммуникативных способностей детей младшего дошкольного возраста посредством сказок»</a:t>
            </a:r>
          </a:p>
          <a:p>
            <a:pPr algn="ctr"/>
            <a:endParaRPr lang="ru-RU" sz="2800" b="1" kern="10" dirty="0" smtClean="0">
              <a:ln w="9525">
                <a:round/>
                <a:headEnd/>
                <a:tailEnd/>
              </a:ln>
              <a:solidFill>
                <a:srgbClr val="0070C0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7251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cs typeface="Times New Roman" pitchFamily="18" charset="0"/>
              </a:rPr>
              <a:t>Воспитатель: Черёмухина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Times New Roman" pitchFamily="18" charset="0"/>
              </a:rPr>
              <a:t>Виктория Витальевна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785794"/>
            <a:ext cx="65008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формирование элементарных коммуникативных способностей детей младшего дошкольного возраста посредством сказок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85786" y="857232"/>
            <a:ext cx="6500826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 достижения цели: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1.Изучить и проанализировать психологическую, методическую литературу по данной теме;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2.Обеспечить положительную динамику формирования и развития коммуникативных способностей у детей младшего дошкольного возраста;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3. Разработать методическое обеспечение проекта.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4.Формировать активную родительскую позицию на основе продуктивного сотрудничества детского сада и семьи.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888855"/>
            <a:ext cx="64294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(СЕНТЯБРЬ 2021 Г.)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Подготовка условий для реализации проекта;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Изучение литературы по теме проекта;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Мотивирование участников проекта, подготовка оборудования;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Разработка проекта;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Входная диагностика.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85786" y="2000240"/>
          <a:ext cx="6577651" cy="2359152"/>
        </p:xfrm>
        <a:graphic>
          <a:graphicData uri="http://schemas.openxmlformats.org/drawingml/2006/table">
            <a:tbl>
              <a:tblPr/>
              <a:tblGrid>
                <a:gridCol w="3333153"/>
                <a:gridCol w="3244498"/>
              </a:tblGrid>
              <a:tr h="593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Уровни развития коммуникативных способностей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Результаты на начало 2021-2022 учебного года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Высокий уровень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2 чел. / 10%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Средний уровень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5 чел. / 27%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Низкий уровень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12 чел. /63%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14480" y="605505"/>
            <a:ext cx="542928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входной диагностики детей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Диаграмма 2"/>
          <p:cNvGraphicFramePr/>
          <p:nvPr/>
        </p:nvGraphicFramePr>
        <p:xfrm>
          <a:off x="714348" y="928670"/>
          <a:ext cx="6429420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e082cfac450e7547bb9f4c2b2df6b02d.jpg"/>
          <p:cNvPicPr/>
          <p:nvPr/>
        </p:nvPicPr>
        <p:blipFill>
          <a:blip r:embed="rId3" cstate="print"/>
          <a:srcRect t="14320" b="6205"/>
          <a:stretch>
            <a:fillRect/>
          </a:stretch>
        </p:blipFill>
        <p:spPr bwMode="auto">
          <a:xfrm>
            <a:off x="714348" y="1071546"/>
            <a:ext cx="30963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34d923f77acca63a09036f7cd42013e7.jpeg"/>
          <p:cNvPicPr/>
          <p:nvPr/>
        </p:nvPicPr>
        <p:blipFill>
          <a:blip r:embed="rId4" cstate="print"/>
          <a:srcRect t="28062" b="12779"/>
          <a:stretch>
            <a:fillRect/>
          </a:stretch>
        </p:blipFill>
        <p:spPr bwMode="auto">
          <a:xfrm>
            <a:off x="2428860" y="3857628"/>
            <a:ext cx="3571900" cy="26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65-image-0-02-04-54de052ae6ffbc3c10a7f368158dd147d5f75de2c3441368a6cd8d31ca590d6a-V.jpg-92.jpg"/>
          <p:cNvPicPr>
            <a:picLocks noChangeAspect="1" noChangeArrowheads="1"/>
          </p:cNvPicPr>
          <p:nvPr/>
        </p:nvPicPr>
        <p:blipFill>
          <a:blip r:embed="rId5"/>
          <a:srcRect l="7353" r="1470"/>
          <a:stretch>
            <a:fillRect/>
          </a:stretch>
        </p:blipFill>
        <p:spPr bwMode="auto">
          <a:xfrm>
            <a:off x="3985087" y="1071546"/>
            <a:ext cx="3213327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J:\фото для проекта\Nu-E4ZLhRlg.jpg"/>
          <p:cNvPicPr/>
          <p:nvPr/>
        </p:nvPicPr>
        <p:blipFill>
          <a:blip r:embed="rId3" cstate="print"/>
          <a:srcRect l="1890" t="4294" r="1382" b="11963"/>
          <a:stretch>
            <a:fillRect/>
          </a:stretch>
        </p:blipFill>
        <p:spPr bwMode="auto">
          <a:xfrm>
            <a:off x="214282" y="428604"/>
            <a:ext cx="3571900" cy="240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фото для проекта\20210907_131625.jpg"/>
          <p:cNvPicPr/>
          <p:nvPr/>
        </p:nvPicPr>
        <p:blipFill>
          <a:blip r:embed="rId4" cstate="print"/>
          <a:srcRect t="4296" r="3996" b="1671"/>
          <a:stretch>
            <a:fillRect/>
          </a:stretch>
        </p:blipFill>
        <p:spPr bwMode="auto">
          <a:xfrm>
            <a:off x="3857620" y="357166"/>
            <a:ext cx="3391786" cy="249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фото для проекта\20210907_131651.jpg"/>
          <p:cNvPicPr/>
          <p:nvPr/>
        </p:nvPicPr>
        <p:blipFill>
          <a:blip r:embed="rId5" cstate="print"/>
          <a:srcRect l="28135" r="8686"/>
          <a:stretch>
            <a:fillRect/>
          </a:stretch>
        </p:blipFill>
        <p:spPr bwMode="auto">
          <a:xfrm rot="5400000">
            <a:off x="678629" y="2536025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для проекта\20210908_091151.jpg"/>
          <p:cNvPicPr/>
          <p:nvPr/>
        </p:nvPicPr>
        <p:blipFill>
          <a:blip r:embed="rId6" cstate="print"/>
          <a:srcRect l="17757" t="-3341" r="8469"/>
          <a:stretch>
            <a:fillRect/>
          </a:stretch>
        </p:blipFill>
        <p:spPr bwMode="auto">
          <a:xfrm>
            <a:off x="3786182" y="300037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00042"/>
            <a:ext cx="353378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286124"/>
            <a:ext cx="33843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3286116" y="2643182"/>
            <a:ext cx="1785950" cy="150019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и методы 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>
            <a:off x="3214678" y="2214554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3071802" y="928670"/>
            <a:ext cx="1714512" cy="10001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 с детьми и родителями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786314" y="1214422"/>
            <a:ext cx="2286016" cy="14287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через папки-передвижки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072198" y="3929066"/>
            <a:ext cx="1785950" cy="114300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429124" y="4857760"/>
            <a:ext cx="2000264" cy="11430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прослушивание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просмотр сказок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43108" y="5000636"/>
            <a:ext cx="1857388" cy="10572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тематических центров по проекту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57158" y="3786190"/>
            <a:ext cx="2143140" cy="135732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работ по изобразительной деятельности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2285992"/>
            <a:ext cx="2286016" cy="121444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по конструированию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4929190" y="2500306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572132" y="3643314"/>
            <a:ext cx="35719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4750595" y="4321975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>
            <a:off x="3322232" y="4535892"/>
            <a:ext cx="35719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 flipV="1">
            <a:off x="2571736" y="3643314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>
            <a:off x="2857488" y="3000372"/>
            <a:ext cx="35719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1071538" y="1071546"/>
            <a:ext cx="1857388" cy="112871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физических досугов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rot="16200000" flipV="1">
            <a:off x="3713950" y="2286786"/>
            <a:ext cx="500066" cy="69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000232" y="50004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ОСНОВНОЙ ЭТАП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3677538" cy="27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928934"/>
            <a:ext cx="35899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55576" y="1052736"/>
            <a:ext cx="662473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«Сказка для ребёнка такое серьёзное и настоящее дело, как игра: она нужна ему для того, чтобы определиться, чтобы изучить себя, измерить, оценить свои возможности»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789040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Джани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Родари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J:\фото для проекта\IMG_20211019_094314.jpg"/>
          <p:cNvPicPr/>
          <p:nvPr/>
        </p:nvPicPr>
        <p:blipFill>
          <a:blip r:embed="rId3" cstate="print"/>
          <a:srcRect l="22569" t="24105"/>
          <a:stretch>
            <a:fillRect/>
          </a:stretch>
        </p:blipFill>
        <p:spPr bwMode="auto">
          <a:xfrm>
            <a:off x="428596" y="214290"/>
            <a:ext cx="3861834" cy="283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фото для проекта\tPNIvqOgvIE.jpg"/>
          <p:cNvPicPr/>
          <p:nvPr/>
        </p:nvPicPr>
        <p:blipFill>
          <a:blip r:embed="rId4" cstate="print"/>
          <a:srcRect t="13692" b="26040"/>
          <a:stretch>
            <a:fillRect/>
          </a:stretch>
        </p:blipFill>
        <p:spPr bwMode="auto">
          <a:xfrm>
            <a:off x="3643306" y="2714620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500042"/>
            <a:ext cx="29107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E:\detsad-90488-14391250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3214686"/>
            <a:ext cx="2814445" cy="2109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0638" t="14981" b="29375"/>
          <a:stretch>
            <a:fillRect/>
          </a:stretch>
        </p:blipFill>
        <p:spPr bwMode="auto">
          <a:xfrm>
            <a:off x="571472" y="500042"/>
            <a:ext cx="33123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500042"/>
            <a:ext cx="326826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9884" t="28261" r="22951" b="1085"/>
          <a:stretch>
            <a:fillRect/>
          </a:stretch>
        </p:blipFill>
        <p:spPr bwMode="auto">
          <a:xfrm>
            <a:off x="2643174" y="3286124"/>
            <a:ext cx="335758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23260" r="8056" b="25254"/>
          <a:stretch>
            <a:fillRect/>
          </a:stretch>
        </p:blipFill>
        <p:spPr bwMode="auto">
          <a:xfrm>
            <a:off x="428596" y="642918"/>
            <a:ext cx="3384376" cy="284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Маруся\Downloads\IMG_20220216_100158.jpg"/>
          <p:cNvPicPr>
            <a:picLocks noChangeAspect="1" noChangeArrowheads="1"/>
          </p:cNvPicPr>
          <p:nvPr/>
        </p:nvPicPr>
        <p:blipFill>
          <a:blip r:embed="rId4" cstate="print"/>
          <a:srcRect l="6122" t="21125" r="22449" b="11528"/>
          <a:stretch>
            <a:fillRect/>
          </a:stretch>
        </p:blipFill>
        <p:spPr bwMode="auto">
          <a:xfrm>
            <a:off x="1142976" y="3429000"/>
            <a:ext cx="2071702" cy="2071702"/>
          </a:xfrm>
          <a:prstGeom prst="rect">
            <a:avLst/>
          </a:prstGeom>
          <a:noFill/>
        </p:spPr>
      </p:pic>
      <p:pic>
        <p:nvPicPr>
          <p:cNvPr id="1027" name="Picture 3" descr="C:\Users\Маруся\Downloads\IMG_20220216_094823.jpg"/>
          <p:cNvPicPr>
            <a:picLocks noChangeAspect="1" noChangeArrowheads="1"/>
          </p:cNvPicPr>
          <p:nvPr/>
        </p:nvPicPr>
        <p:blipFill>
          <a:blip r:embed="rId5" cstate="print"/>
          <a:srcRect l="8709" t="22222" b="5556"/>
          <a:stretch>
            <a:fillRect/>
          </a:stretch>
        </p:blipFill>
        <p:spPr bwMode="auto">
          <a:xfrm>
            <a:off x="4714876" y="571480"/>
            <a:ext cx="2189476" cy="2309516"/>
          </a:xfrm>
          <a:prstGeom prst="rect">
            <a:avLst/>
          </a:prstGeom>
          <a:noFill/>
        </p:spPr>
      </p:pic>
      <p:pic>
        <p:nvPicPr>
          <p:cNvPr id="4" name="Рисунок 3" descr="J:\фото для проекта\IMG_20211021_0920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571744"/>
            <a:ext cx="33575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J:\фото для проекта\EJjMKLHkL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8604"/>
            <a:ext cx="500066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J:\фото для проекта\kQBp7VLnSh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00042"/>
            <a:ext cx="5214950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57818" y="2786058"/>
            <a:ext cx="1819526" cy="2571768"/>
          </a:xfrm>
          <a:prstGeom prst="rect">
            <a:avLst/>
          </a:prstGeom>
        </p:spPr>
      </p:pic>
      <p:pic>
        <p:nvPicPr>
          <p:cNvPr id="3" name="Рисунок 2" descr="C:\Users\Маруся\AppData\Local\Microsoft\Windows\Temporary Internet Files\Content.Word\20211213_102037.jpg"/>
          <p:cNvPicPr/>
          <p:nvPr/>
        </p:nvPicPr>
        <p:blipFill>
          <a:blip r:embed="rId4" cstate="print"/>
          <a:srcRect r="4954" b="3103"/>
          <a:stretch>
            <a:fillRect/>
          </a:stretch>
        </p:blipFill>
        <p:spPr bwMode="auto">
          <a:xfrm rot="20984012">
            <a:off x="377230" y="503513"/>
            <a:ext cx="2629408" cy="20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аруся\AppData\Local\Microsoft\Windows\Temporary Internet Files\Content.Word\20211213_102024.jpg"/>
          <p:cNvPicPr/>
          <p:nvPr/>
        </p:nvPicPr>
        <p:blipFill>
          <a:blip r:embed="rId5" cstate="print"/>
          <a:srcRect l="2542" t="2387" r="3881" b="3580"/>
          <a:stretch>
            <a:fillRect/>
          </a:stretch>
        </p:blipFill>
        <p:spPr bwMode="auto">
          <a:xfrm rot="780751">
            <a:off x="5548634" y="277164"/>
            <a:ext cx="2690171" cy="20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86116" y="857232"/>
            <a:ext cx="1967671" cy="27860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96418" y="214290"/>
            <a:ext cx="3572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90" y="2714620"/>
            <a:ext cx="181738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5283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t="19035" b="8072"/>
          <a:stretch>
            <a:fillRect/>
          </a:stretch>
        </p:blipFill>
        <p:spPr bwMode="auto">
          <a:xfrm>
            <a:off x="4071934" y="2714620"/>
            <a:ext cx="2953468" cy="273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J:\фото для проекта\lAM_BODQFws.jpg"/>
          <p:cNvPicPr/>
          <p:nvPr/>
        </p:nvPicPr>
        <p:blipFill>
          <a:blip r:embed="rId5" cstate="print"/>
          <a:srcRect l="16179" t="31789"/>
          <a:stretch>
            <a:fillRect/>
          </a:stretch>
        </p:blipFill>
        <p:spPr bwMode="auto">
          <a:xfrm>
            <a:off x="1214414" y="3214686"/>
            <a:ext cx="2360699" cy="231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для проекта\za9noRjF7l0.jpg"/>
          <p:cNvPicPr/>
          <p:nvPr/>
        </p:nvPicPr>
        <p:blipFill>
          <a:blip r:embed="rId6" cstate="print"/>
          <a:srcRect l="12197" t="13127" r="2286" b="10979"/>
          <a:stretch>
            <a:fillRect/>
          </a:stretch>
        </p:blipFill>
        <p:spPr bwMode="auto">
          <a:xfrm>
            <a:off x="4286248" y="642918"/>
            <a:ext cx="282804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1000108"/>
            <a:ext cx="592932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Планируемые результаты проекта: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 детей: сформируются элементарные коммуникативные навыки; появится устойчивый интерес к общению с окружающими; дети научатся правильно формулировать свои мысли,  повысится интерес детей к художественной литературе.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 педагога: появится опыт проектирования работы по развитию коммуникативных способностей  у детей младшего дошкольного возраста;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будет разработано методическое обеспечение проекта; будут изготовлены совместные творческие работы с детьми и родителями.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 родителей: повысится уровень компетентности в  вопросах совместной деятельности с детьми.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b="27955"/>
          <a:stretch>
            <a:fillRect/>
          </a:stretch>
        </p:blipFill>
        <p:spPr bwMode="auto">
          <a:xfrm>
            <a:off x="1071538" y="2500306"/>
            <a:ext cx="56886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857232"/>
            <a:ext cx="6000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0"/>
            <a:ext cx="7211144" cy="23762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развития коммуникативных </a:t>
            </a:r>
            <a:r>
              <a:rPr lang="ru-RU" sz="3200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ea typeface="+mj-ea"/>
                <a:cs typeface="Times New Roman" pitchFamily="18" charset="0"/>
              </a:rPr>
              <a:t>способностей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 дошкольников: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6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755576" y="1988840"/>
            <a:ext cx="6491064" cy="4340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внимания, интереса к партнеру по общению, эмоционально сопереживать;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умения входить в контакт, вести диалог;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навыков невербального развития;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навыков общения детей в группе, умение разрешать конфликтные ситуации;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преодоление стеснения в общении.</a:t>
            </a:r>
            <a:endParaRPr kumimoji="0" lang="ru-RU" sz="2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content.foto.my.mail.ru/mail/vtkud/_blogs/i-1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00108"/>
            <a:ext cx="1512168" cy="20232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3212976"/>
            <a:ext cx="201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Я.Л. </a:t>
            </a:r>
            <a:r>
              <a:rPr lang="ru-RU" b="1" dirty="0" err="1" smtClean="0">
                <a:solidFill>
                  <a:srgbClr val="002060"/>
                </a:solidFill>
              </a:rPr>
              <a:t>Коломинский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shkola7gnomov.ru/upload/resize_cache/iblock/85f/342_200_1/85fb75a32da462c2e18257ccd2074e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000108"/>
            <a:ext cx="1656184" cy="20296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00364" y="3214686"/>
            <a:ext cx="174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Л.Н. </a:t>
            </a:r>
            <a:r>
              <a:rPr lang="ru-RU" b="1" dirty="0" err="1" smtClean="0">
                <a:solidFill>
                  <a:srgbClr val="002060"/>
                </a:solidFill>
              </a:rPr>
              <a:t>Галигузова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https://sun1-55.userapi.com/impf/c855136/v855136902/1119c0/Lbawt6pYqfM.jpg?size=477x604&amp;quality=96&amp;sign=7c20c9fadacf2da3e7803d84585f5fd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00108"/>
            <a:ext cx="1714512" cy="200026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72066" y="3214686"/>
            <a:ext cx="209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Ю.Б. </a:t>
            </a:r>
            <a:r>
              <a:rPr lang="ru-RU" b="1" dirty="0" err="1" smtClean="0">
                <a:solidFill>
                  <a:srgbClr val="002060"/>
                </a:solidFill>
              </a:rPr>
              <a:t>Гиппенрейтер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0" name="AutoShape 2" descr="https://ds05.infourok.ru/uploads/ex/0d31/000f0150-8b150094/310/img4.jpg"/>
          <p:cNvSpPr>
            <a:spLocks noChangeAspect="1" noChangeArrowheads="1"/>
          </p:cNvSpPr>
          <p:nvPr/>
        </p:nvSpPr>
        <p:spPr bwMode="auto">
          <a:xfrm>
            <a:off x="0" y="-136525"/>
            <a:ext cx="368300" cy="368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https://fs.znanio.ru/d5af0e/97/2c/aadd9af886c96bf864bbeae189d466d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6286544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AutoShape 2" descr="https://ds04.infourok.ru/uploads/ex/012c/00129ecb-b34626ac/img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https://ds04.infourok.ru/uploads/ex/012c/00129ecb-b34626ac/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6286544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 flipH="1">
            <a:off x="642910" y="1214422"/>
            <a:ext cx="657229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ПРОТИВОРЕЧИЕ: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между необходимостью формирования коммуникативных способностей младших дошкольников  и недостаточно разработанной системой по использованию эффективных методов и технологий   в моей педагогической деятельности.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1142984"/>
            <a:ext cx="73580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ПРОБЛЕМА: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поиск эффективных методов и технологий для обеспечения оптимального развития коммуникативных способностей детей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1000108"/>
            <a:ext cx="700089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ГИПОТЕЗА: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коммуникативных способностей возможно посредством системного применения сказок в образовательной деятельности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417</Words>
  <Application>Microsoft Office PowerPoint</Application>
  <PresentationFormat>Экран (4:3)</PresentationFormat>
  <Paragraphs>69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Маруся</cp:lastModifiedBy>
  <cp:revision>66</cp:revision>
  <dcterms:created xsi:type="dcterms:W3CDTF">2022-02-15T15:38:14Z</dcterms:created>
  <dcterms:modified xsi:type="dcterms:W3CDTF">2022-02-20T09:45:59Z</dcterms:modified>
</cp:coreProperties>
</file>