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3"/>
  </p:sldMasterIdLst>
  <p:notesMasterIdLst>
    <p:notesMasterId r:id="rId19"/>
  </p:notesMasterIdLst>
  <p:sldIdLst>
    <p:sldId id="256" r:id="rId4"/>
    <p:sldId id="258" r:id="rId5"/>
    <p:sldId id="271" r:id="rId6"/>
    <p:sldId id="261" r:id="rId7"/>
    <p:sldId id="260" r:id="rId8"/>
    <p:sldId id="262" r:id="rId9"/>
    <p:sldId id="264" r:id="rId10"/>
    <p:sldId id="265" r:id="rId11"/>
    <p:sldId id="268" r:id="rId12"/>
    <p:sldId id="270" r:id="rId13"/>
    <p:sldId id="267" r:id="rId14"/>
    <p:sldId id="273" r:id="rId15"/>
    <p:sldId id="275" r:id="rId16"/>
    <p:sldId id="277" r:id="rId17"/>
    <p:sldId id="269" r:id="rId18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DD71E4-C020-4E90-828B-9F728F6E82E6}">
          <p14:sldIdLst>
            <p14:sldId id="256"/>
            <p14:sldId id="258"/>
            <p14:sldId id="271"/>
            <p14:sldId id="261"/>
            <p14:sldId id="260"/>
            <p14:sldId id="262"/>
            <p14:sldId id="264"/>
            <p14:sldId id="265"/>
            <p14:sldId id="268"/>
            <p14:sldId id="270"/>
            <p14:sldId id="267"/>
            <p14:sldId id="273"/>
            <p14:sldId id="275"/>
            <p14:sldId id="277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D43387-2E9F-4500-990B-C4F029642D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ru-RU" sz="1200" dirty="0"/>
            </a:fld>
            <a:endParaRPr lang="ru-RU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ru-RU" dirty="0">
                <a:latin typeface="Calibri" panose="020F0502020204030204" pitchFamily="34" charset="0"/>
              </a:rPr>
            </a:fld>
            <a:endParaRPr lang="ru-RU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641269517_49-papik-pro-p-vektornie-risunki-bogatirei-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568" y="3573016"/>
            <a:ext cx="3186430" cy="2116455"/>
          </a:xfrm>
          <a:prstGeom prst="rect">
            <a:avLst/>
          </a:prstGeom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85813" y="1556792"/>
            <a:ext cx="7772400" cy="2270671"/>
          </a:xfrm>
        </p:spPr>
        <p:txBody>
          <a:bodyPr vert="horz" wrap="square" lIns="91440" tIns="45720" rIns="91440" bIns="45720" anchor="ctr" anchorCtr="0"/>
          <a:lstStyle/>
          <a:p>
            <a:pPr algn="ctr">
              <a:buClrTx/>
              <a:buSzTx/>
              <a:buFontTx/>
            </a:pP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Проект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«Богатыри земли русской»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МБДОУ-детского сада комбинированного 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«Надежда»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№477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рассказа </a:t>
            </a:r>
            <a:b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быть богатырем и </a:t>
            </a:r>
            <a:b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</a:t>
            </a: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нуждающимся».</a:t>
            </a:r>
            <a:b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3447" y="2395469"/>
            <a:ext cx="5028650" cy="3064096"/>
          </a:xfrm>
        </p:spPr>
      </p:pic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Замещающее содержимое 2" descr="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5605" y="2924810"/>
            <a:ext cx="2684780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3.- этап-заключительный.</a:t>
            </a:r>
            <a:b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Былина написанная </a:t>
            </a: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старшей группы про </a:t>
            </a:r>
            <a:b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богатырей </a:t>
            </a: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группы « </a:t>
            </a: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Богатыри- </a:t>
            </a: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уральцы»</a:t>
            </a:r>
            <a:endParaRPr lang="ru-RU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мещающее 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стороне Уральской,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Екатеринбурге , жили подрастали богатыри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из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садика 477. и росли они, подрастали , ума и силушки </a:t>
            </a:r>
            <a:r>
              <a:rPr lang="ru-RU" alt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набиралися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матушки и батюшки. Так шли дни, катились месяцы.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пришла беда незваная в ту сторонушку. Донеслась весть печальная и до богатырей наших . Насыпало снега белым -бело, не пешком не пройти , не на машине не проехать. Взмолились люди русские о помощи.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4854" y="2230808"/>
            <a:ext cx="4938711" cy="3312367"/>
          </a:xfrm>
        </p:spPr>
      </p:pic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757555"/>
          </a:xfrm>
        </p:spPr>
        <p:txBody>
          <a:bodyPr/>
          <a:lstStyle/>
          <a:p>
            <a:r>
              <a:rPr lang="ru-RU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былины.</a:t>
            </a: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мещающее содержимое 8"/>
          <p:cNvSpPr>
            <a:spLocks noGrp="1"/>
          </p:cNvSpPr>
          <p:nvPr>
            <p:ph sz="half" idx="1"/>
          </p:nvPr>
        </p:nvSpPr>
        <p:spPr>
          <a:xfrm>
            <a:off x="540385" y="1421765"/>
            <a:ext cx="4015105" cy="503936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Вопросили богатыри позволения помочь народу русскому у воспитательницы Натальи Владимировны. Взяли они лопаты деревянные и принялись за работу добрую. Махнули рукой раз-два, дорожку очистили, махнули еще раз -горку ледяную освободили от снежного плена. Дружно работа идет-спориться.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посмотрела Наталья Владимировна на площадку прогулочную -обрадовалась.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 закатилась , солнышко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взошло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555490" y="2253796"/>
            <a:ext cx="4064000" cy="3120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832485"/>
          </a:xfrm>
        </p:spPr>
        <p:txBody>
          <a:bodyPr/>
          <a:lstStyle/>
          <a:p>
            <a:br>
              <a:rPr lang="ru-RU" altLang="en-US" sz="3200" dirty="0"/>
            </a:br>
            <a:r>
              <a:rPr lang="ru-RU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былины</a:t>
            </a: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ее содержимое 7"/>
          <p:cNvSpPr>
            <a:spLocks noGrp="1"/>
          </p:cNvSpPr>
          <p:nvPr>
            <p:ph sz="half" idx="2"/>
          </p:nvPr>
        </p:nvSpPr>
        <p:spPr>
          <a:xfrm>
            <a:off x="4537710" y="1020445"/>
            <a:ext cx="4149090" cy="5106035"/>
          </a:xfrm>
        </p:spPr>
        <p:txBody>
          <a:bodyPr/>
          <a:lstStyle/>
          <a:p>
            <a:pPr marL="0" indent="0">
              <a:buNone/>
            </a:pPr>
            <a:endParaRPr lang="ru-RU" altLang="en-US" sz="1600" dirty="0"/>
          </a:p>
          <a:p>
            <a:pPr marL="0" indent="0">
              <a:buNone/>
            </a:pPr>
            <a:endParaRPr lang="ru-RU" altLang="en-US" sz="1600" dirty="0"/>
          </a:p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Идут богатыри по коридору широкому , услышали зов о </a:t>
            </a:r>
            <a:r>
              <a:rPr lang="ru-RU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 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 девица Светлана Николаевна о помощи </a:t>
            </a:r>
            <a:r>
              <a:rPr lang="ru-RU" alt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взмолилася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стулья нужно перенести из зала в коридор.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Воскликнули богатыри звучным голосом :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-Раззудись плечо! размахнись рука!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минуты и три секундочки переносили стулья богатыри и перенесли.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 закатилась, солнышко </a:t>
            </a:r>
            <a:r>
              <a:rPr lang="ru-RU" alt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взашло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95910" y="1779270"/>
            <a:ext cx="3961130" cy="350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былины</a:t>
            </a: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1124745"/>
            <a:ext cx="4038600" cy="5001736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Идут богатыри неспешно по садику родному. подошли они к комнате большой и видят , беда приключилась. Обижает неслух девицу красную, за косу </a:t>
            </a:r>
            <a:r>
              <a:rPr lang="ru-RU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русую дергает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вырывается красна девица, криком кричит , о помощи взывает. Заступились богатыри русские за девицу красную, </a:t>
            </a:r>
            <a:r>
              <a:rPr lang="ru-RU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вразумили 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охальника. </a:t>
            </a:r>
            <a:r>
              <a:rPr lang="ru-RU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Поклонилась 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в пояс девица красная, поблагодарила из за дела их ратные.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отправились богатыри службу свою  нести, народу русскому </a:t>
            </a:r>
            <a:r>
              <a:rPr lang="ru-RU" alt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нуждающимся 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беде помогать</a:t>
            </a:r>
            <a:endParaRPr lang="ru-RU" alt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44429" y="2084358"/>
            <a:ext cx="5087591" cy="3456385"/>
          </a:xfrm>
        </p:spPr>
      </p:pic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аппликация –мозаика </a:t>
            </a:r>
            <a:b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«Богатырь земли русской»</a:t>
            </a:r>
            <a:endParaRPr lang="ru-RU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6"/>
          <a:stretch>
            <a:fillRect/>
          </a:stretch>
        </p:blipFill>
        <p:spPr>
          <a:xfrm rot="16200000">
            <a:off x="-119958" y="2293172"/>
            <a:ext cx="4775407" cy="3024337"/>
          </a:xfrm>
        </p:spPr>
      </p:pic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9459"/>
          <a:stretch>
            <a:fillRect/>
          </a:stretch>
        </p:blipFill>
        <p:spPr>
          <a:xfrm rot="5400000">
            <a:off x="3914479" y="2132461"/>
            <a:ext cx="4608515" cy="350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414655"/>
          </a:xfrm>
        </p:spPr>
        <p:txBody>
          <a:bodyPr/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1103630"/>
            <a:ext cx="4038600" cy="5022850"/>
          </a:xfrm>
        </p:spPr>
        <p:txBody>
          <a:bodyPr/>
          <a:lstStyle/>
          <a:p>
            <a:r>
              <a:rPr lang="ru-RU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духовно-нравственной личности </a:t>
            </a:r>
            <a:r>
              <a:rPr lang="ru-RU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 у детей старшего дошкольного возраста через знакомство с </a:t>
            </a:r>
            <a:r>
              <a:rPr lang="ru-RU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героическим прошлым русского народа.</a:t>
            </a:r>
            <a:endParaRPr lang="ru-RU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355976" y="993775"/>
            <a:ext cx="4330824" cy="5132705"/>
          </a:xfrm>
        </p:spPr>
        <p:txBody>
          <a:bodyPr/>
          <a:lstStyle/>
          <a:p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</a:t>
            </a:r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героическом прошлого русского народа, русских богатырях защитниках (Илье </a:t>
            </a: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Муромце</a:t>
            </a:r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Добрыне </a:t>
            </a:r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Никитиче, Алеше Поповиче, Садко</a:t>
            </a: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представление детей о элементах костюмов и оружии богатырей.</a:t>
            </a:r>
            <a:endParaRPr lang="ru-RU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истории России.</a:t>
            </a:r>
            <a:endParaRPr lang="ru-RU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к коммуникативному деловому общению на основе общих интересов.</a:t>
            </a:r>
            <a:endParaRPr lang="ru-RU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10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FEFC10-5988-4150-BDB0-4B30C4EDB57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/>
            <a:fld id="{9A0DB2DC-4C9A-4742-B13C-FB6460FD3503}" type="slidenum">
              <a:rPr lang="ru-RU" sz="1200" dirty="0">
                <a:solidFill>
                  <a:srgbClr val="898989"/>
                </a:solidFill>
              </a:rPr>
            </a:fld>
            <a:endParaRPr lang="ru-RU" sz="1200" dirty="0">
              <a:solidFill>
                <a:srgbClr val="898989"/>
              </a:solidFill>
            </a:endParaRPr>
          </a:p>
        </p:txBody>
      </p:sp>
      <p:sp>
        <p:nvSpPr>
          <p:cNvPr id="10" name="Нижний колонтитул 9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229600" cy="720079"/>
          </a:xfrm>
        </p:spPr>
        <p:txBody>
          <a:bodyPr/>
          <a:lstStyle/>
          <a:p>
            <a:r>
              <a:rPr lang="ru-RU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проект «Богатыри –уральцы»</a:t>
            </a:r>
            <a:endParaRPr lang="ru-RU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57200" y="1196750"/>
            <a:ext cx="8229600" cy="492941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проекта.</a:t>
            </a:r>
            <a:endParaRPr lang="ru-RU" alt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-этап-организационно –подготовительный.</a:t>
            </a:r>
            <a:endParaRPr lang="ru-RU" alt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-определение основных направлений реализации проекта, подборка программно-методического обеспечен</a:t>
            </a:r>
            <a:endParaRPr lang="ru-RU" alt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этап-практический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проблемы формирование целостного представления детей о русских богатырях-защитниках отечества.</a:t>
            </a:r>
            <a:endParaRPr lang="ru-RU" alt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этап- заключительный</a:t>
            </a: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подведение итогов , результаты продуктивной деятельности в процессе реализации проекта)</a:t>
            </a:r>
            <a:endParaRPr lang="ru-RU" altLang="en-US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. Сочинение детьми былины «Подрастающие богатыри земли уральской»</a:t>
            </a:r>
            <a:endParaRPr lang="ru-RU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b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 проекта</a:t>
            </a:r>
            <a:b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endParaRPr lang="ru-RU" alt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этап . Практический.</a:t>
            </a:r>
            <a:endParaRPr lang="ru-RU" alt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«Как  жили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славяне»,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«Отличие сказки от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былины». </a:t>
            </a:r>
            <a:r>
              <a:rPr lang="ru-RU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игра«Собери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богатыря в поход», «Собери в богатыря в поход». Викторина «</a:t>
            </a:r>
            <a:r>
              <a:rPr lang="ru-RU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Былинники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речистые».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направление:</a:t>
            </a:r>
            <a:r>
              <a:rPr lang="ru-RU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отрывка из оперы Римского Корсакова «Садко», композиции «Богатырская наша сила». Просмотр презентации картин </a:t>
            </a:r>
            <a:r>
              <a:rPr lang="ru-RU" alt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В.Васнецова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«Богатыри земли русской»</a:t>
            </a:r>
            <a:endParaRPr lang="ru-RU" alt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</a:t>
            </a:r>
            <a:r>
              <a:rPr lang="ru-RU" alt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рассказа по картине </a:t>
            </a:r>
            <a:r>
              <a:rPr lang="ru-RU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В.Васнецова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«Три богатыря» , составление творческого рассказа « Я хочу быть богатырем и помогать всем нуждающимся».</a:t>
            </a:r>
            <a:endParaRPr lang="ru-RU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направление :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«Богатырские игры</a:t>
            </a:r>
            <a:r>
              <a:rPr lang="ru-RU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alt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2990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Замещающий текст 5"/>
          <p:cNvSpPr>
            <a:spLocks noGrp="1"/>
          </p:cNvSpPr>
          <p:nvPr>
            <p:ph type="body" idx="1"/>
          </p:nvPr>
        </p:nvSpPr>
        <p:spPr>
          <a:xfrm>
            <a:off x="457200" y="1038860"/>
            <a:ext cx="4040505" cy="775970"/>
          </a:xfrm>
        </p:spPr>
        <p:txBody>
          <a:bodyPr/>
          <a:lstStyle/>
          <a:p>
            <a:pPr algn="ctr"/>
            <a:r>
              <a:rPr lang="ru-RU" altLang="en-US" sz="32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команды</a:t>
            </a:r>
            <a:endParaRPr lang="ru-RU" altLang="en-US" sz="32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altLang="en-US" dirty="0" smtClean="0"/>
              <a:t>  </a:t>
            </a:r>
            <a: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«Уральцы»</a:t>
            </a:r>
            <a:endParaRPr lang="ru-RU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мещающий текст 7"/>
          <p:cNvSpPr>
            <a:spLocks noGrp="1"/>
          </p:cNvSpPr>
          <p:nvPr>
            <p:ph type="body" sz="quarter" idx="3"/>
          </p:nvPr>
        </p:nvSpPr>
        <p:spPr>
          <a:xfrm>
            <a:off x="4645025" y="984250"/>
            <a:ext cx="4041775" cy="803910"/>
          </a:xfrm>
        </p:spPr>
        <p:txBody>
          <a:bodyPr/>
          <a:lstStyle/>
          <a:p>
            <a:pPr algn="ctr"/>
            <a:r>
              <a:rPr lang="ru-RU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</a:t>
            </a:r>
            <a:endParaRPr lang="ru-RU" alt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мещающее 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altLang="en-US" dirty="0">
                <a:solidFill>
                  <a:srgbClr val="FF0000"/>
                </a:solidFill>
              </a:rPr>
              <a:t>    </a:t>
            </a:r>
            <a:r>
              <a:rPr lang="ru-RU" altLang="en-US" sz="3600" dirty="0">
                <a:solidFill>
                  <a:srgbClr val="FF0000"/>
                </a:solidFill>
              </a:rPr>
              <a:t> </a:t>
            </a:r>
            <a: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силу</a:t>
            </a:r>
            <a:endParaRPr lang="ru-RU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Вместе славу</a:t>
            </a:r>
            <a:endParaRPr lang="ru-RU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Принесем мы </a:t>
            </a:r>
            <a:endParaRPr lang="ru-RU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Все Уралу»</a:t>
            </a:r>
            <a:endParaRPr lang="ru-RU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Изображение 10" descr="kisspng-the-three-bogatyrs-alyosha-popovich-clip-art-5af7595a94aea2.4900942515261597066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3356610"/>
            <a:ext cx="3258185" cy="2534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презентаций </a:t>
            </a:r>
            <a:b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 В. Васнецова</a:t>
            </a: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9910" y="1600200"/>
            <a:ext cx="8043545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Игрища богатырей русских</a:t>
            </a: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9910" y="1600200"/>
            <a:ext cx="8043545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 «Реслинг», «</a:t>
            </a:r>
            <a:r>
              <a:rPr lang="ru-RU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олова дракона»</a:t>
            </a:r>
            <a:endParaRPr lang="ru-RU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28040" y="1300480"/>
            <a:ext cx="4038600" cy="2272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/>
          <a:stretch>
            <a:fillRect/>
          </a:stretch>
        </p:blipFill>
        <p:spPr>
          <a:xfrm>
            <a:off x="4572000" y="3207320"/>
            <a:ext cx="3938246" cy="2783334"/>
          </a:xfrm>
          <a:prstGeom prst="rect">
            <a:avLst/>
          </a:prstGeom>
        </p:spPr>
      </p:pic>
      <p:pic>
        <p:nvPicPr>
          <p:cNvPr id="6" name="Замещающее содержимое 5" descr="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5695" y="3933190"/>
            <a:ext cx="2360930" cy="2360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: «Собери богатыря в поход», </a:t>
            </a:r>
            <a:b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лишнее»</a:t>
            </a:r>
            <a:endParaRPr lang="ru-RU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мещающее содержимое 7" descr="WBgw01qC61g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670861" y="4244150"/>
            <a:ext cx="1337783" cy="215091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/>
          <a:stretch>
            <a:fillRect/>
          </a:stretch>
        </p:blipFill>
        <p:spPr>
          <a:xfrm>
            <a:off x="755576" y="1384447"/>
            <a:ext cx="4392488" cy="2768444"/>
          </a:xfrm>
        </p:spPr>
      </p:pic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EAB6D-5CCE-4735-95E0-99D846FB64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/>
          <a:stretch>
            <a:fillRect/>
          </a:stretch>
        </p:blipFill>
        <p:spPr>
          <a:xfrm>
            <a:off x="3923928" y="3535363"/>
            <a:ext cx="4349436" cy="2950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4124</Words>
  <Application>WPS Presentation</Application>
  <PresentationFormat>Экран (4:3)</PresentationFormat>
  <Paragraphs>109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Тема Office</vt:lpstr>
      <vt:lpstr>1_Тема Office</vt:lpstr>
      <vt:lpstr>Городской дистанционный конкурс  «Богатыри земли русской» Филиал МБДОУ-детского сада комбинированного  вида «Надежда» детский сад №477 Воспитатель Родина  Наталия Владимировна. Проект «Богатыри-уральцы» </vt:lpstr>
      <vt:lpstr>PowerPoint 演示文稿</vt:lpstr>
      <vt:lpstr>Познавательный проект «Богатыри –уральцы»</vt:lpstr>
      <vt:lpstr> Направленность проекта </vt:lpstr>
      <vt:lpstr>PowerPoint 演示文稿</vt:lpstr>
      <vt:lpstr>Просмотр презентаций  картин В. Васнецова</vt:lpstr>
      <vt:lpstr>Игрища богатырей русских</vt:lpstr>
      <vt:lpstr>Игра  «Реслинг», «Голова дракона»</vt:lpstr>
      <vt:lpstr>Дидактическая игра : «Собери богатыря в поход»,  «Найди лишнее»</vt:lpstr>
      <vt:lpstr> Составление творческого рассказа  « Я хочу быть богатырем и  помогать всем нуждающимся». </vt:lpstr>
      <vt:lpstr>3.- этап-заключительный. Былина написанная детьми старшей группы про  богатырей нашей группы « Богатыри- уральцы»</vt:lpstr>
      <vt:lpstr>Продолжение былины.</vt:lpstr>
      <vt:lpstr> Продолжение былины</vt:lpstr>
      <vt:lpstr>Продолжение былины</vt:lpstr>
      <vt:lpstr>Коллективная работа аппликация –мозаика  «Богатырь земли русской»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«Богатыри земли русской» МБДОУ «Надежда» д.с. №477 Воспитатель Родина Наталия Владимировна.</dc:title>
  <dc:creator>Александрова З.В. (Aida_Alex)</dc:creator>
  <dc:description>http://aida.ucoz.ru</dc:description>
  <cp:category>шаблоны к Powerpoint</cp:category>
  <cp:lastModifiedBy>Наталия Родина</cp:lastModifiedBy>
  <cp:revision>29</cp:revision>
  <dcterms:created xsi:type="dcterms:W3CDTF">2009-07-19T18:05:00Z</dcterms:created>
  <dcterms:modified xsi:type="dcterms:W3CDTF">2024-03-12T13:56:43Z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1257C5294AFB474D99C9F36D55B9680E</vt:lpwstr>
  </property>
  <property fmtid="{D5CDD505-2E9C-101B-9397-08002B2CF9AE}" pid="3" name="KSOProductBuildVer">
    <vt:lpwstr>1049-12.2.0.13489</vt:lpwstr>
  </property>
</Properties>
</file>