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313" r:id="rId3"/>
    <p:sldId id="305" r:id="rId4"/>
    <p:sldId id="316" r:id="rId5"/>
    <p:sldId id="312" r:id="rId6"/>
    <p:sldId id="315" r:id="rId7"/>
    <p:sldId id="314" r:id="rId8"/>
    <p:sldId id="259" r:id="rId9"/>
    <p:sldId id="269" r:id="rId10"/>
    <p:sldId id="306" r:id="rId11"/>
    <p:sldId id="311" r:id="rId12"/>
    <p:sldId id="279" r:id="rId13"/>
    <p:sldId id="277" r:id="rId14"/>
    <p:sldId id="282" r:id="rId15"/>
    <p:sldId id="280" r:id="rId16"/>
    <p:sldId id="281" r:id="rId17"/>
    <p:sldId id="299" r:id="rId18"/>
    <p:sldId id="292" r:id="rId19"/>
    <p:sldId id="300" r:id="rId20"/>
    <p:sldId id="333" r:id="rId21"/>
    <p:sldId id="328" r:id="rId22"/>
    <p:sldId id="291" r:id="rId23"/>
    <p:sldId id="326" r:id="rId24"/>
    <p:sldId id="295" r:id="rId25"/>
    <p:sldId id="317" r:id="rId26"/>
    <p:sldId id="323" r:id="rId27"/>
    <p:sldId id="327" r:id="rId28"/>
    <p:sldId id="329" r:id="rId29"/>
    <p:sldId id="331" r:id="rId30"/>
    <p:sldId id="330" r:id="rId31"/>
    <p:sldId id="332" r:id="rId32"/>
    <p:sldId id="334" r:id="rId33"/>
    <p:sldId id="294" r:id="rId34"/>
    <p:sldId id="304" r:id="rId35"/>
    <p:sldId id="276" r:id="rId36"/>
    <p:sldId id="26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415"/>
    <a:srgbClr val="10400D"/>
    <a:srgbClr val="3147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EAEF-A992-4AEE-9FE9-8A725EA85B6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E8DC-8E8E-486D-86CF-85EE61507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B214-8977-46D4-B58A-69E578A34D4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53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993-7509-42E6-AD5A-7BA1805D630B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4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02C-B9EF-4D6A-986A-AB81F60894C5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8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23B1-8832-498D-9AF0-DECD87408124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0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E8B7-2540-4B5A-AF2B-F91B4984F77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2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54B-46A8-4374-9804-572555219024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9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2224-E627-49BF-8E01-3268B0F74590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3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E24D-AEF9-47E3-A978-7231F7E51FE0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73A1-F67E-4EAB-979E-C032390A9022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6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A1AC-17CB-4AF5-BE74-5F8DEC1FB6B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3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1E02-9834-4D0B-8C08-2FE916008439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AEC6-A76D-40CB-9346-3835E1D4A49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407E-7D70-4C99-9CF0-52D2151A2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2.pn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16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10925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№445»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396" y="1246432"/>
            <a:ext cx="8817216" cy="95825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9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 межполушарного взаимодействия и 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9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у детей дошкольного 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 ОВЗ»</a:t>
            </a:r>
            <a:endParaRPr lang="ru-RU" sz="9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7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7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7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9318" y="1041023"/>
            <a:ext cx="8787742" cy="6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EF0CC7F-B687-4038-A15F-EEFF790E2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85" b="17193"/>
          <a:stretch/>
        </p:blipFill>
        <p:spPr bwMode="auto">
          <a:xfrm flipV="1">
            <a:off x="2382715" y="3082182"/>
            <a:ext cx="6748749" cy="1823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doy.pro/pict/ds_885/mater/1/1%20vag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15" y="2340247"/>
            <a:ext cx="1791734" cy="25323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24422" y="4933938"/>
            <a:ext cx="4576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Вагина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Г.Г.</a:t>
            </a:r>
          </a:p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 ПОЧЕТНЫЙ РАБОТНИК</a:t>
            </a: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 ОБЩЕГО ОБРАЗОВАНИЯ РФ</a:t>
            </a:r>
          </a:p>
          <a:p>
            <a:pPr>
              <a:spcBef>
                <a:spcPct val="0"/>
              </a:spcBef>
            </a:pP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6"/>
            <a:ext cx="8787742" cy="9310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коррекция, 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 межполушарных связей и психических процессов у детей дошкольного возраста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4916" y="783046"/>
            <a:ext cx="9059594" cy="469985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9F420C8C-12E6-4B10-A067-C92EDDBC7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7737"/>
          <a:stretch/>
        </p:blipFill>
        <p:spPr>
          <a:xfrm>
            <a:off x="1221532" y="1411467"/>
            <a:ext cx="9533829" cy="493795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26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1092529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Нейроритмика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91770" y="1477108"/>
            <a:ext cx="9144001" cy="469985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Это комплекс музыкально-двигательных и речевых упражнений творческого характера, которые способствуют улучшению разговорных навыков, ритмики, крупной и мелкой моторики, а также развитию интеллектуальных способностей и творческого начала.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Нейроритмика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упражнения для развития ритмической работы мозга у дошкольников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развитием чувства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переключения с одного действия на другое. </a:t>
            </a:r>
          </a:p>
        </p:txBody>
      </p:sp>
    </p:spTree>
    <p:extLst>
      <p:ext uri="{BB962C8B-B14F-4D97-AF65-F5344CB8AC3E}">
        <p14:creationId xmlns="" xmlns:p14="http://schemas.microsoft.com/office/powerpoint/2010/main" val="23877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0"/>
            <a:ext cx="8787742" cy="593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2230" y="566057"/>
            <a:ext cx="11234056" cy="557348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нейроупражнения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применяются для: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развития ритмической работы мозга у дошкольников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развития чувства ритма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развития координации и умения переключаться с одного действия на другое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Нейротренировки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можно проводить практически в любое время без привязки к месту. Эти упражнения включаются в различные виды деятельности детей: занятия, прогулки, режимные моменты, логопедические пятиминутки и т.д.</a:t>
            </a:r>
          </a:p>
          <a:p>
            <a:pPr algn="just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ритм?</a:t>
            </a:r>
            <a:endParaRPr lang="ru-RU" sz="9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Ритм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– это равномерное чередование каких-либо 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(звуковых, двигательных и т. п.)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элементов, присущее действию, течению, развитию чего-либо.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Ритмическая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 способность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рассматривается специалистами в качестве предпосылки и одновременного условия реализации различных видов деятельности – речевой, интеллектуальной и др.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Развитое 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чувство ритма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способствует более легкому запоминанию стихотворений, развиваются интеллектуальные способности ребенка, оно помогает координировать движения своего тела и даже правильно, ровно дышать.</a:t>
            </a:r>
          </a:p>
          <a:p>
            <a:pPr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9169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НЕЙРОПСИХОЛОГИЧЕСКАЯ   ИГРА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7861" y="984738"/>
            <a:ext cx="10515600" cy="4910871"/>
          </a:xfrm>
        </p:spPr>
        <p:txBody>
          <a:bodyPr>
            <a:normAutofit fontScale="85000" lnSpcReduction="20000"/>
          </a:bodyPr>
          <a:lstStyle/>
          <a:p>
            <a:pPr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один из самых эффективных и интересных инструментов</a:t>
            </a:r>
          </a:p>
          <a:p>
            <a:pPr fontAlgn="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нейроиграм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оптимизируются интеллектуальные процессы, 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повышается работоспособность, 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улучшается мыслительная деятельность, 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синхронизируется работа полушарий головного мозга,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снижается утомляемость,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восстанавливается речевая функция,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повышается иммунная система, </a:t>
            </a:r>
          </a:p>
          <a:p>
            <a:pPr fontAlgn="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улучшается память, внимание, мышление. 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Улучшаются подкорковые структуры головного мозга и т.д.  </a:t>
            </a:r>
          </a:p>
          <a:p>
            <a:endParaRPr lang="ru-RU" dirty="0"/>
          </a:p>
        </p:txBody>
      </p:sp>
      <p:pic>
        <p:nvPicPr>
          <p:cNvPr id="7" name="Picture 2" descr="https://www.maam.ru/upload/blogs/detsad-2563867-1623939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408" y="3767193"/>
            <a:ext cx="2378709" cy="210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1\Desktop\Игры\Игры 4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9069" y="1004341"/>
            <a:ext cx="2323475" cy="254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66373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нейропсихологическая игра (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1591" y="835527"/>
            <a:ext cx="9782907" cy="5292627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это специальные игровые комплексы, помогающие ребенку решать следующие задачи: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умения чувствовать пространство, свое тело;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зрительно-моторной координации (глаз-рука);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правильного взаимодействия ног и рук;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умение последовательно выполнять действия;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произвольности внимания;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Развитие слухового и зрительного внимания.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Нейропсихологические игры и упражнения развивают и корректируют механизмы мозговой деятельности ребенка. 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Их воздействие имеет как немедленный, так и накапливающий эффект, который способствует повышению умственной работоспособности, оптимизирует интеллектуальные процессы (внимание, память, мышление, воображение) и активизирует его энергетический потенциал.</a:t>
            </a:r>
          </a:p>
          <a:p>
            <a:endParaRPr lang="ru-RU" dirty="0"/>
          </a:p>
        </p:txBody>
      </p:sp>
      <p:pic>
        <p:nvPicPr>
          <p:cNvPr id="6" name="Рисунок 5" descr="https://fili.verbatoria.ru/wp-content/uploads/2020/02/brain-gym-1024x83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2577" y="1852267"/>
            <a:ext cx="2314575" cy="18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4" y="188686"/>
            <a:ext cx="9584221" cy="522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использования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1543" y="696686"/>
            <a:ext cx="10929257" cy="57744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ребёнок: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«не слышит» взрослых;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дефицитом внимания, слабой познавательной деятельностью;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чересчур медлительный и пассивный;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резкими перепадами настроения, эмоциональной нестабильностью;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быстро утомляется, не может сосредоточиться на задании, тяжело осваивает чтение, грамоту и счёт;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имеет разной сложности проблемы с речью;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имеет плохую память;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постоянно путает «лево» и «право», сезоны, дни недели;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плохо ориентируется в пространстве;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имеет плохую координацию движений, проблемы с мелкой и общей моторикой;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быстро переключается с одного действия на другое;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имеет навязчивые движения (почёсывается, грызёт ногти, рисует/пишет с высунутым языком и т. д.);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т.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6"/>
            <a:ext cx="8787742" cy="705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 использования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23889" y="911225"/>
            <a:ext cx="10024682" cy="50816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форма обучения;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автоматизация навыков в сочетании с двигательной активностью;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формирование произвольности внимания и познавательных интересов;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 привлекательность и формирование партнерского взаимодействия между ребенком и педагогом;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родителей в коррекционно-развивающем процессе.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очень полезны для детей и для взрослых.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ейроигра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еще эффективней и увлекательней для эффективной коррекционной помощи.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581" y="271763"/>
            <a:ext cx="8787742" cy="579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9314" y="782495"/>
            <a:ext cx="11292114" cy="55602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— это 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специальные игровые комплексы, способствующие развитию психических процессов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Некоторые виды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Мемори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нейропрописи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межполушарные доски,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нейротойс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балансборд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Ритмодекламация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Ритмические игры со стаканами, с мячиками и др.;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«Классики», «Ритмические дорожки следов» («ножки-ладошки»);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Основная задача телесно-ориентированных упражнений - воздействие через тело на мозговые структуры, формирование новых нейронных связей, которые помогают в формировании высших психических функций, в том числе коррекции различных речевых нарушений.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6"/>
            <a:ext cx="8787742" cy="3519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63040" y="1477108"/>
            <a:ext cx="9059594" cy="46998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Кинезиология Фото\742.jpg"/>
          <p:cNvPicPr>
            <a:picLocks noChangeAspect="1" noChangeArrowheads="1"/>
          </p:cNvPicPr>
          <p:nvPr/>
        </p:nvPicPr>
        <p:blipFill>
          <a:blip r:embed="rId3" cstate="print"/>
          <a:srcRect l="1992" t="13014" r="4008" b="14505"/>
          <a:stretch>
            <a:fillRect/>
          </a:stretch>
        </p:blipFill>
        <p:spPr bwMode="auto">
          <a:xfrm rot="10800000">
            <a:off x="9215267" y="384109"/>
            <a:ext cx="2407920" cy="246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Кинезиология Фото\723.jpg"/>
          <p:cNvPicPr>
            <a:picLocks noChangeAspect="1" noChangeArrowheads="1"/>
          </p:cNvPicPr>
          <p:nvPr/>
        </p:nvPicPr>
        <p:blipFill>
          <a:blip r:embed="rId4" cstate="print"/>
          <a:srcRect t="11497" r="4783" b="16924"/>
          <a:stretch>
            <a:fillRect/>
          </a:stretch>
        </p:blipFill>
        <p:spPr bwMode="auto">
          <a:xfrm rot="10800000">
            <a:off x="212725" y="350520"/>
            <a:ext cx="2362835" cy="236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Кинезиология Фото\911.jpg"/>
          <p:cNvPicPr>
            <a:picLocks noChangeAspect="1" noChangeArrowheads="1"/>
          </p:cNvPicPr>
          <p:nvPr/>
        </p:nvPicPr>
        <p:blipFill>
          <a:blip r:embed="rId5" cstate="print"/>
          <a:srcRect t="18000" r="1617" b="10000"/>
          <a:stretch>
            <a:fillRect/>
          </a:stretch>
        </p:blipFill>
        <p:spPr bwMode="auto">
          <a:xfrm>
            <a:off x="3810633" y="3246558"/>
            <a:ext cx="374840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Кинезиология Фото\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3019" y="641833"/>
            <a:ext cx="2419032" cy="234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\Desktop\Кинезиология Фото\258 (2).jpg"/>
          <p:cNvPicPr>
            <a:picLocks noChangeAspect="1" noChangeArrowheads="1"/>
          </p:cNvPicPr>
          <p:nvPr/>
        </p:nvPicPr>
        <p:blipFill rotWithShape="1">
          <a:blip r:embed="rId7" cstate="print"/>
          <a:srcRect t="3807"/>
          <a:stretch/>
        </p:blipFill>
        <p:spPr bwMode="auto">
          <a:xfrm>
            <a:off x="8574723" y="3727939"/>
            <a:ext cx="3321543" cy="232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1\Desktop\Кинезиология Фото\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7065" y="652214"/>
            <a:ext cx="2402205" cy="220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1\Desktop\Кинезиология Фото\227.jpg"/>
          <p:cNvPicPr>
            <a:picLocks noChangeAspect="1" noChangeArrowheads="1"/>
          </p:cNvPicPr>
          <p:nvPr/>
        </p:nvPicPr>
        <p:blipFill>
          <a:blip r:embed="rId9" cstate="print"/>
          <a:srcRect t="24135" r="1617" b="41278"/>
          <a:stretch>
            <a:fillRect/>
          </a:stretch>
        </p:blipFill>
        <p:spPr bwMode="auto">
          <a:xfrm>
            <a:off x="4554200" y="5801875"/>
            <a:ext cx="2509802" cy="1173480"/>
          </a:xfrm>
          <a:prstGeom prst="rect">
            <a:avLst/>
          </a:prstGeom>
          <a:noFill/>
        </p:spPr>
      </p:pic>
      <p:pic>
        <p:nvPicPr>
          <p:cNvPr id="1033" name="Picture 9" descr="C:\Users\1\Desktop\Кинезиология Фото\535.jpg"/>
          <p:cNvPicPr>
            <a:picLocks noChangeAspect="1" noChangeArrowheads="1"/>
          </p:cNvPicPr>
          <p:nvPr/>
        </p:nvPicPr>
        <p:blipFill>
          <a:blip r:embed="rId10" cstate="print"/>
          <a:srcRect t="20232" r="4808" b="24430"/>
          <a:stretch>
            <a:fillRect/>
          </a:stretch>
        </p:blipFill>
        <p:spPr bwMode="auto">
          <a:xfrm>
            <a:off x="307657" y="4889110"/>
            <a:ext cx="2407920" cy="1861748"/>
          </a:xfrm>
          <a:prstGeom prst="rect">
            <a:avLst/>
          </a:prstGeom>
          <a:noFill/>
        </p:spPr>
      </p:pic>
      <p:pic>
        <p:nvPicPr>
          <p:cNvPr id="1034" name="Picture 10" descr="C:\Users\1\Desktop\Кинезиология Фото\551.jpg"/>
          <p:cNvPicPr>
            <a:picLocks noChangeAspect="1" noChangeArrowheads="1"/>
          </p:cNvPicPr>
          <p:nvPr/>
        </p:nvPicPr>
        <p:blipFill>
          <a:blip r:embed="rId11" cstate="print"/>
          <a:srcRect t="24359" r="2384" b="16667"/>
          <a:stretch>
            <a:fillRect/>
          </a:stretch>
        </p:blipFill>
        <p:spPr bwMode="auto">
          <a:xfrm>
            <a:off x="193357" y="3246558"/>
            <a:ext cx="3240405" cy="118066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609600" y="4208585"/>
            <a:ext cx="2413635" cy="5438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«Яблочко, червячок»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0" y="2575025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«Веселая полянка»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(фетр, пуговки, фланель)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836985" y="4889110"/>
            <a:ext cx="5590735" cy="11102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«Найди пару двумя руками одновременно»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(бархатная бумага, картон, гофрированный картон)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187065" y="2625328"/>
            <a:ext cx="2413635" cy="5438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«Шагаем по кружочкам»  (фетр)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161088" y="2702730"/>
            <a:ext cx="2413635" cy="5438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Цветочная полянка (фетр, пуговицы)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9138285" y="5999346"/>
            <a:ext cx="2413635" cy="5438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«Веселые пищалки»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995658" y="2897242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«Цветочки и курочки»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(фетр, веревочка)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Hp112\Desktop\Кинезиология Фото\65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13" y="3202044"/>
            <a:ext cx="3914877" cy="1942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382" y="130711"/>
            <a:ext cx="8787742" cy="572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игры и пособия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8831" y="703010"/>
            <a:ext cx="9507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Hp112\Desktop\Мне\DSC_0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59" y="3973143"/>
            <a:ext cx="4231279" cy="193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112\Desktop\Мне\DSC_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70" y="1081575"/>
            <a:ext cx="3281726" cy="218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112\Desktop\Мне\DSC_0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0" y="1385090"/>
            <a:ext cx="3775358" cy="205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112\Desktop\Мне\DSC_01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4" y="3973143"/>
            <a:ext cx="3256084" cy="217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112\Desktop\Мне\DSC_01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36" y="3684769"/>
            <a:ext cx="3509595" cy="233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p112\Desktop\Мне\DSC_02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" y="1081575"/>
            <a:ext cx="3326424" cy="221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246184"/>
            <a:ext cx="8787742" cy="57443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814" y="1453563"/>
            <a:ext cx="8817216" cy="9582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9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развитии головного мозга через движение, о развитии умственных способностей и физического здоровья через определенные двигательные упражнения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9318" y="1041023"/>
            <a:ext cx="8787742" cy="6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EF0CC7F-B687-4038-A15F-EEFF790E2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85" b="17193"/>
          <a:stretch/>
        </p:blipFill>
        <p:spPr bwMode="auto">
          <a:xfrm flipV="1">
            <a:off x="1408192" y="2727960"/>
            <a:ext cx="9038532" cy="2442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93" y="201049"/>
            <a:ext cx="8787742" cy="572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игры и пособия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8831" y="703010"/>
            <a:ext cx="9507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esktop\Новая папка\908.jpg"/>
          <p:cNvPicPr>
            <a:picLocks noChangeAspect="1" noChangeArrowheads="1"/>
          </p:cNvPicPr>
          <p:nvPr/>
        </p:nvPicPr>
        <p:blipFill>
          <a:blip r:embed="rId3" cstate="print"/>
          <a:srcRect t="4246" r="3647"/>
          <a:stretch>
            <a:fillRect/>
          </a:stretch>
        </p:blipFill>
        <p:spPr bwMode="auto">
          <a:xfrm>
            <a:off x="4134727" y="716559"/>
            <a:ext cx="3671056" cy="273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Новая папка\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899" y="236562"/>
            <a:ext cx="2826062" cy="375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Новая папка\50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5301" t="3518" r="11068" b="4544"/>
          <a:stretch>
            <a:fillRect/>
          </a:stretch>
        </p:blipFill>
        <p:spPr bwMode="auto">
          <a:xfrm rot="5400000">
            <a:off x="299523" y="509374"/>
            <a:ext cx="3319972" cy="273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\Desktop\Новая папка\216.jpg"/>
          <p:cNvPicPr>
            <a:picLocks noChangeAspect="1" noChangeArrowheads="1"/>
          </p:cNvPicPr>
          <p:nvPr/>
        </p:nvPicPr>
        <p:blipFill>
          <a:blip r:embed="rId6" cstate="print"/>
          <a:srcRect l="7890" t="15553" r="31187" b="55019"/>
          <a:stretch>
            <a:fillRect/>
          </a:stretch>
        </p:blipFill>
        <p:spPr bwMode="auto">
          <a:xfrm>
            <a:off x="8580844" y="4359422"/>
            <a:ext cx="2906503" cy="186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1\Desktop\Новая папка\049.jpg"/>
          <p:cNvPicPr>
            <a:picLocks noChangeAspect="1" noChangeArrowheads="1"/>
          </p:cNvPicPr>
          <p:nvPr/>
        </p:nvPicPr>
        <p:blipFill>
          <a:blip r:embed="rId7" cstate="print"/>
          <a:srcRect l="29077" t="4577" r="9446"/>
          <a:stretch>
            <a:fillRect/>
          </a:stretch>
        </p:blipFill>
        <p:spPr bwMode="auto">
          <a:xfrm rot="5400000">
            <a:off x="717451" y="3629466"/>
            <a:ext cx="2546252" cy="296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1\Desktop\Новая папка\812.jpg"/>
          <p:cNvPicPr>
            <a:picLocks noChangeAspect="1" noChangeArrowheads="1"/>
          </p:cNvPicPr>
          <p:nvPr/>
        </p:nvPicPr>
        <p:blipFill>
          <a:blip r:embed="rId8" cstate="print"/>
          <a:srcRect r="2056" b="7550"/>
          <a:stretch>
            <a:fillRect/>
          </a:stretch>
        </p:blipFill>
        <p:spPr bwMode="auto">
          <a:xfrm rot="5400000">
            <a:off x="4761840" y="3430247"/>
            <a:ext cx="2679969" cy="336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5722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Тренажер "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Мемори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Picture 2" descr="https://worksheets.ru/wp-content/uploads/2020/03/igra-memori-dlja-malyshej.-frukty-e15852568228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708" r="3357"/>
          <a:stretch>
            <a:fillRect/>
          </a:stretch>
        </p:blipFill>
        <p:spPr bwMode="auto">
          <a:xfrm>
            <a:off x="2919046" y="4647379"/>
            <a:ext cx="1974225" cy="192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main-cdn.sbermegamarket.ru/hlr-system/1484948/100022833106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4647379"/>
            <a:ext cx="3035857" cy="15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88831" y="703010"/>
            <a:ext cx="950741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 визуальную память детей, развивает внимательность, образное и логическое мышление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интерпретации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Мемори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вовсе не похожи на восточного прародителя, однако так же хороши для развития нашего мозга и позволяют с удовольствием провести тренировку.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организации тренажера мы используем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массажные коврики, круги, следы, цветные диски. 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цветные платочки, листы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цветного картона,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кубики, тарелочки, мелкие игрушки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Нейроигры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рекомендуется проводить под музыку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используют ритмичную музыку русских народных произведений в современной обработке («Два веселых гуся», «Ах вы, сени», «Калинка»), детские песни, китайская детская песенка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Кукушечка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 ритмичные произведения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1092529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Содержимое 5" descr="https://fili.verbatoria.ru/wp-content/uploads/2020/02/brain-gym-1024x835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422363"/>
            <a:ext cx="1503667" cy="14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Кинезиология Фото\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70058" y="851348"/>
            <a:ext cx="1663152" cy="221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\Desktop\Кинезиология Фото\033.jpg"/>
          <p:cNvPicPr>
            <a:picLocks noChangeAspect="1" noChangeArrowheads="1"/>
          </p:cNvPicPr>
          <p:nvPr/>
        </p:nvPicPr>
        <p:blipFill>
          <a:blip r:embed="rId5" cstate="print"/>
          <a:srcRect t="16842" r="2408"/>
          <a:stretch>
            <a:fillRect/>
          </a:stretch>
        </p:blipFill>
        <p:spPr bwMode="auto">
          <a:xfrm>
            <a:off x="7742238" y="1158240"/>
            <a:ext cx="3718242" cy="421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1\Desktop\Кинезиология Фото\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200785"/>
            <a:ext cx="3176432" cy="422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Hp112\Desktop\Кинезиология Фото\2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38" y="3157903"/>
            <a:ext cx="2329769" cy="309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8042032" y="5651500"/>
            <a:ext cx="3958738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«Прыгни под музыку столько раз, сколько показывает цифра»</a:t>
            </a:r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6191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Содержимое 5" descr="https://fili.verbatoria.ru/wp-content/uploads/2020/02/brain-gym-1024x835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422363"/>
            <a:ext cx="1503667" cy="14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Hp112\Desktop\Новая папка\11\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1" y="728248"/>
            <a:ext cx="2217338" cy="294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112\Desktop\Новая папка\11\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497546"/>
            <a:ext cx="2213483" cy="294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1\Desktop\Кинезиология Фото\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355" y="718402"/>
            <a:ext cx="2193587" cy="291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Hp112\Desktop\Новая папка\11\7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7" y="3775756"/>
            <a:ext cx="2317475" cy="308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112\Desktop\Новая папка\11\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97" y="1331852"/>
            <a:ext cx="2317275" cy="308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8813411" y="4596423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«Яблочко и червячок»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896707" y="3192350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«Кулачок, ладошка»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60365" y="4596423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«Веселые </a:t>
            </a:r>
            <a:r>
              <a:rPr lang="ru-RU" b="1" dirty="0" err="1" smtClean="0">
                <a:solidFill>
                  <a:srgbClr val="7030A0"/>
                </a:solidFill>
              </a:rPr>
              <a:t>следочки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383249" y="6167315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«Игра со стаканчиками»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033933" y="2823855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«Стаканчики и мячики»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841" y="246185"/>
            <a:ext cx="8787742" cy="32824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 прищепками)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7" descr="C:\Users\1\Desktop\Кинезиология Фото\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226" y="733783"/>
            <a:ext cx="1996123" cy="265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1\Desktop\Кинезиология Фото\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881" y="1648183"/>
            <a:ext cx="1961832" cy="261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1\Desktop\Кинезиология Фото\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9211" y="603459"/>
            <a:ext cx="1965642" cy="261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1\Desktop\Кинезиология Фото\1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5939" y="3896881"/>
            <a:ext cx="2004329" cy="266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6176980" y="4798680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«Солнышко лучистое»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(деревянные прищепки)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9608071" y="3213659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«Подбери предметы»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(картинки, прищепки)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26754" y="3158565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«Волшебные фигурки»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(фетр, прищепки)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" name="Picture 4" descr="C:\Users\Hp112\Desktop\Кинезиология Фото\3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1" y="3772040"/>
            <a:ext cx="2018873" cy="268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112\Desktop\Новая папка\11\53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59" y="3728499"/>
            <a:ext cx="1979101" cy="263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112\Desktop\Фото педагогов\1 группа среда и игры\DSC_01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39" y="1039223"/>
            <a:ext cx="3074202" cy="24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Кинезиология Фото\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478" y="655319"/>
            <a:ext cx="2851728" cy="196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Кинезиология Фото\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098" y="3466373"/>
            <a:ext cx="1971105" cy="26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\Desktop\Кинезиология Фото\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5845" y="3345474"/>
            <a:ext cx="2023678" cy="269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1\Desktop\Кинезиология Фото\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683" y="3417491"/>
            <a:ext cx="1971106" cy="26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1\Desktop\Кинезиология Фото\415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666" y="491637"/>
            <a:ext cx="2047123" cy="2722674"/>
          </a:xfrm>
          <a:prstGeom prst="rect">
            <a:avLst/>
          </a:prstGeom>
          <a:noFill/>
        </p:spPr>
      </p:pic>
      <p:pic>
        <p:nvPicPr>
          <p:cNvPr id="2050" name="Picture 2" descr="C:\Users\Hp112\Desktop\Кинезиология Фото\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8" y="290292"/>
            <a:ext cx="2081797" cy="277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Горизонтальный свиток 11"/>
          <p:cNvSpPr/>
          <p:nvPr/>
        </p:nvSpPr>
        <p:spPr>
          <a:xfrm>
            <a:off x="4234996" y="2609798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«Веселые пищалки»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" name="Picture 3" descr="C:\Users\Hp112\Desktop\Кинезиология Фото\308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6" y="3417491"/>
            <a:ext cx="1975567" cy="262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6947698" y="5621164"/>
            <a:ext cx="3721292" cy="8316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«Упражнение двумя руками»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(фетр, пуговки, фланель)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00378" y="2837909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Нейрогимнастика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6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дорожки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Кинезиология Фото\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926" y="592745"/>
            <a:ext cx="2268802" cy="3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1\Desktop\Кинезиология Фото\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09" y="650199"/>
            <a:ext cx="2225604" cy="296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Hp112\Desktop\Кинезиология Фото\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69" y="691891"/>
            <a:ext cx="2162908" cy="287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112\Desktop\Новая папка\11\1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40" y="3752650"/>
            <a:ext cx="2045679" cy="272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4263709" y="6361406"/>
            <a:ext cx="3023235" cy="45622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«Цветочки и курочки»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711441" y="3254637"/>
            <a:ext cx="3601327" cy="73150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«Помоги медвежатам добраться к маме медведице»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346906" y="3250417"/>
            <a:ext cx="2856842" cy="5051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«Помоги котенку»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79362" y="3137258"/>
            <a:ext cx="3601327" cy="73150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«Помоги машинкам добраться до дома»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1" name="Picture 3" descr="C:\Users\1\Desktop\Кинезиология Фото\723.jpg"/>
          <p:cNvPicPr>
            <a:picLocks noChangeAspect="1" noChangeArrowheads="1"/>
          </p:cNvPicPr>
          <p:nvPr/>
        </p:nvPicPr>
        <p:blipFill>
          <a:blip r:embed="rId7" cstate="print"/>
          <a:srcRect t="11497" r="4783" b="16924"/>
          <a:stretch>
            <a:fillRect/>
          </a:stretch>
        </p:blipFill>
        <p:spPr bwMode="auto">
          <a:xfrm rot="10800000">
            <a:off x="1087653" y="3755605"/>
            <a:ext cx="2362835" cy="236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Горизонтальный свиток 21"/>
          <p:cNvSpPr/>
          <p:nvPr/>
        </p:nvSpPr>
        <p:spPr>
          <a:xfrm>
            <a:off x="757454" y="6132816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«Веселая полянка»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(фетр, пуговки, фланель)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3" name="Picture 2" descr="C:\Users\Hp112\Desktop\Кинезиология Фото\258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69" y="3986144"/>
            <a:ext cx="2013439" cy="267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56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дорожки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p112\Desktop\1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71" y="4441699"/>
            <a:ext cx="2868425" cy="160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112\Downloads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29934" y="4257581"/>
            <a:ext cx="2482685" cy="225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p112\Downloads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73878" y="1278047"/>
            <a:ext cx="2591447" cy="235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vatars.mds.yandex.net/get-mpic/5191310/img_id5549783788885463815.jpeg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3" y="1268250"/>
            <a:ext cx="4080185" cy="271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deas-4life.ru/wp-content/uploads/2021/06/5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61" y="1606638"/>
            <a:ext cx="2786917" cy="204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hop.amelica.com/wp-content/uploads/2016/09/Razvitie_intellekta_i_pamyati_u_detey_rabochaya_tetrad_dlya_detey_3_5_let_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9" t="9682" r="2650" b="8848"/>
          <a:stretch/>
        </p:blipFill>
        <p:spPr bwMode="auto">
          <a:xfrm>
            <a:off x="4927416" y="4257581"/>
            <a:ext cx="3641602" cy="219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esktop\Упраж\дорож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808"/>
            <a:ext cx="2941320" cy="2804059"/>
          </a:xfrm>
          <a:prstGeom prst="rect">
            <a:avLst/>
          </a:prstGeom>
          <a:noFill/>
        </p:spPr>
      </p:pic>
      <p:pic>
        <p:nvPicPr>
          <p:cNvPr id="5" name="Picture 3" descr="C:\Users\1\Desktop\Упраж\кружки ладошки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1599" y="587380"/>
            <a:ext cx="2726735" cy="3026677"/>
          </a:xfrm>
          <a:prstGeom prst="rect">
            <a:avLst/>
          </a:prstGeom>
          <a:noFill/>
        </p:spPr>
      </p:pic>
      <p:pic>
        <p:nvPicPr>
          <p:cNvPr id="1028" name="Picture 4" descr="C:\Users\1\Desktop\Упраж\крышки и веревочки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9376" y="429119"/>
            <a:ext cx="3028017" cy="2664655"/>
          </a:xfrm>
          <a:prstGeom prst="rect">
            <a:avLst/>
          </a:prstGeom>
          <a:noFill/>
        </p:spPr>
      </p:pic>
      <p:pic>
        <p:nvPicPr>
          <p:cNvPr id="2053" name="Picture 5" descr="C:\Users\1\Desktop\Упраж\I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6644" y="3199722"/>
            <a:ext cx="2614173" cy="3476850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7743931" y="6282564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«Музыкальная </a:t>
            </a:r>
            <a:r>
              <a:rPr lang="ru-RU" b="1" dirty="0" err="1" smtClean="0">
                <a:solidFill>
                  <a:srgbClr val="7030A0"/>
                </a:solidFill>
              </a:rPr>
              <a:t>нейроигра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46497" y="3722679"/>
            <a:ext cx="3260589" cy="182177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Левая рука указывает кружки на улитке, правая - на ладошку по цвету одновременно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(и наоборот)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8499231" y="2624100"/>
            <a:ext cx="3692769" cy="81578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«Крышечки и веревочка» (выполнение по схемам)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C:\Users\1\Desktop\Упраж\6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2" y="571729"/>
            <a:ext cx="2412998" cy="3016248"/>
          </a:xfrm>
          <a:prstGeom prst="rect">
            <a:avLst/>
          </a:prstGeom>
          <a:noFill/>
        </p:spPr>
      </p:pic>
      <p:pic>
        <p:nvPicPr>
          <p:cNvPr id="2052" name="Picture 4" descr="C:\Users\1\Desktop\Упраж\952.jpg"/>
          <p:cNvPicPr>
            <a:picLocks noChangeAspect="1" noChangeArrowheads="1"/>
          </p:cNvPicPr>
          <p:nvPr/>
        </p:nvPicPr>
        <p:blipFill>
          <a:blip r:embed="rId8" cstate="print"/>
          <a:srcRect r="3988" b="13201"/>
          <a:stretch>
            <a:fillRect/>
          </a:stretch>
        </p:blipFill>
        <p:spPr bwMode="auto">
          <a:xfrm>
            <a:off x="1360714" y="3394756"/>
            <a:ext cx="2500086" cy="3006044"/>
          </a:xfrm>
          <a:prstGeom prst="rect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>
            <a:off x="980274" y="6108393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Нейротренажер</a:t>
            </a:r>
            <a:r>
              <a:rPr lang="ru-RU" b="1" dirty="0" smtClean="0">
                <a:solidFill>
                  <a:srgbClr val="7030A0"/>
                </a:solidFill>
              </a:rPr>
              <a:t> Эллы Федоровой»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" y="2261245"/>
            <a:ext cx="3135085" cy="98995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«Дорожки по кружочкам»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Деревянный </a:t>
            </a:r>
            <a:r>
              <a:rPr lang="ru-RU" b="1" dirty="0" err="1" smtClean="0">
                <a:solidFill>
                  <a:srgbClr val="7030A0"/>
                </a:solidFill>
              </a:rPr>
              <a:t>нейротренажер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Упраж\ладо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16" y="583460"/>
            <a:ext cx="2335142" cy="263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Desktop\Упраж\межполуш..jpg"/>
          <p:cNvPicPr>
            <a:picLocks noChangeAspect="1" noChangeArrowheads="1"/>
          </p:cNvPicPr>
          <p:nvPr/>
        </p:nvPicPr>
        <p:blipFill>
          <a:blip r:embed="rId4" cstate="print"/>
          <a:srcRect t="13366" r="11471" b="15541"/>
          <a:stretch>
            <a:fillRect/>
          </a:stretch>
        </p:blipFill>
        <p:spPr bwMode="auto">
          <a:xfrm>
            <a:off x="3608161" y="605581"/>
            <a:ext cx="2531384" cy="270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Упраж\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2374" y="573086"/>
            <a:ext cx="2021340" cy="268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Упраж\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572861"/>
            <a:ext cx="2093912" cy="278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Упраж\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2313" y="3402238"/>
            <a:ext cx="2287296" cy="304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Упраж\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5430" y="3418321"/>
            <a:ext cx="2283052" cy="303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\Desktop\Упраж\8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3687" y="3519035"/>
            <a:ext cx="2177654" cy="289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348343" y="2899872"/>
            <a:ext cx="2583543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Нейроладошки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812044" y="2841816"/>
            <a:ext cx="3490127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Нейротойс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8731460" y="2798272"/>
            <a:ext cx="3460540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Нейроигра</a:t>
            </a:r>
            <a:r>
              <a:rPr lang="ru-RU" b="1" dirty="0" smtClean="0">
                <a:solidFill>
                  <a:srgbClr val="7030A0"/>
                </a:solidFill>
              </a:rPr>
              <a:t> со стаканчиками»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295473" y="5486400"/>
            <a:ext cx="3692769" cy="775651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«Покажи одновременно двумя руками количество точек»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543530" y="6282564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Нейротренажер</a:t>
            </a:r>
            <a:r>
              <a:rPr lang="ru-RU" b="1" dirty="0" smtClean="0">
                <a:solidFill>
                  <a:srgbClr val="7030A0"/>
                </a:solidFill>
              </a:rPr>
              <a:t> Э.Федоровой»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46444" y="5704114"/>
            <a:ext cx="3344985" cy="115388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Повторение задания по словесной или зрительной </a:t>
            </a:r>
            <a:r>
              <a:rPr lang="ru-RU" b="1" dirty="0" err="1" smtClean="0">
                <a:solidFill>
                  <a:srgbClr val="7030A0"/>
                </a:solidFill>
              </a:rPr>
              <a:t>инсьрукции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300" y="155239"/>
            <a:ext cx="8787742" cy="42810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ТЕОРИТИЧЕСКОЕ ОБОСНОВАНИЕ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32517" y="686973"/>
            <a:ext cx="9617725" cy="40357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Основателями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американские ученые Поло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Деннисон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Гейл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Деннисон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Исследования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и зарубежных ученых: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А.Р., Бехтерева Н.П, Семенович А.В, Сиротюк А.Л.,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О.А.Семенова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Хомская Е.Д, А.Н.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Леонтьева, А.Р.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Лейтеса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П.Н. Анохина, И.М. Сеченова, Смит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Шейфер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Дж. демонстрируют, что единство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 складывается из деятельности двух его полушарий, тесно связанных между собой системой нервных волокон (мозолистое тело, межполушарные связи).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человеке могут расцвести сотни неожиданных талантов и способностей, если ему просто предоставить для этого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возможность»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Д.Лессинг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в образовательной среде достаточное распространение получил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подход, базирующийся на современных (по А. Р.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представлениях о генезе и сложном строении высших психических функций.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Основоположник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нейропсихологии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Романович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отмечал, что высшие психические функции возникают на основе относительно элементарных моторных и сенсорных процессов.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alexander luria russian psychologis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0" y="4739685"/>
            <a:ext cx="1316815" cy="188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happyteachershappystudents.com/wp-content/uploads/2019/05/Paul-Gail-Dennison-768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84" y="4803368"/>
            <a:ext cx="2294974" cy="152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4902" y="4702135"/>
            <a:ext cx="7685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ученые как А.Р.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В.И. Селиверстов, А.Г. Литвак, М.С. Певзнер и другие. рассматривают познавательную активность как естественное стремление дошкольников к познанию, считая, что человеку свойственно стремление к познанию и это стремление проявляется в ребенке с первых дней его жизни.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18316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Упраж\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587" y="688747"/>
            <a:ext cx="2723305" cy="362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Упраж\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452" y="1181554"/>
            <a:ext cx="2673576" cy="355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\Desktop\Упраж\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026" y="486002"/>
            <a:ext cx="2886658" cy="383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4470400" y="5193128"/>
            <a:ext cx="4412342" cy="598071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«Перекати шарик, не касаясь руками»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(трубочки, крышки и шарик)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499231" y="3959415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«Упражнения на </a:t>
            </a:r>
            <a:r>
              <a:rPr lang="ru-RU" b="1" dirty="0" err="1" smtClean="0">
                <a:solidFill>
                  <a:srgbClr val="7030A0"/>
                </a:solidFill>
              </a:rPr>
              <a:t>балансборде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16325" y="4491937"/>
            <a:ext cx="3023235" cy="10525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«Змейка»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Выкладываем веревочку по схемам</a:t>
            </a:r>
          </a:p>
        </p:txBody>
      </p:sp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0735" y="633046"/>
            <a:ext cx="7110047" cy="6049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534399" y="4046498"/>
            <a:ext cx="3236686" cy="598071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«Собери рыбу по образцу»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0" y="4245194"/>
            <a:ext cx="4065563" cy="10525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«Цветовая палитра»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Повторяем движения по словесному и наглядному образцу</a:t>
            </a:r>
          </a:p>
        </p:txBody>
      </p:sp>
      <p:pic>
        <p:nvPicPr>
          <p:cNvPr id="4098" name="Picture 2" descr="C:\Users\1\Desktop\Упраж\стаканчики1.jpg"/>
          <p:cNvPicPr>
            <a:picLocks noChangeAspect="1" noChangeArrowheads="1"/>
          </p:cNvPicPr>
          <p:nvPr/>
        </p:nvPicPr>
        <p:blipFill>
          <a:blip r:embed="rId3" cstate="print"/>
          <a:srcRect t="8314" r="8957" b="25614"/>
          <a:stretch>
            <a:fillRect/>
          </a:stretch>
        </p:blipFill>
        <p:spPr bwMode="auto">
          <a:xfrm>
            <a:off x="4641083" y="710308"/>
            <a:ext cx="2767770" cy="267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4140814" y="3117920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Нейроигра</a:t>
            </a:r>
            <a:r>
              <a:rPr lang="ru-RU" b="1" dirty="0" smtClean="0">
                <a:solidFill>
                  <a:srgbClr val="7030A0"/>
                </a:solidFill>
              </a:rPr>
              <a:t> со стаканчиками»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1\Desktop\Игры\Игры 4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3714" y="549575"/>
            <a:ext cx="2573263" cy="352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Игры\Игры 4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02" y="863195"/>
            <a:ext cx="2472098" cy="328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1\Desktop\Игры\Игры 4\13.jpg"/>
          <p:cNvPicPr>
            <a:picLocks noChangeAspect="1" noChangeArrowheads="1"/>
          </p:cNvPicPr>
          <p:nvPr/>
        </p:nvPicPr>
        <p:blipFill>
          <a:blip r:embed="rId6" cstate="print"/>
          <a:srcRect t="17981" r="1440"/>
          <a:stretch>
            <a:fillRect/>
          </a:stretch>
        </p:blipFill>
        <p:spPr bwMode="auto">
          <a:xfrm>
            <a:off x="4858204" y="3788229"/>
            <a:ext cx="2544082" cy="281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4203002" y="5992279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«Внимательные пальчики»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упражнения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0735" y="633046"/>
            <a:ext cx="7110047" cy="6049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499231" y="4191643"/>
            <a:ext cx="3692769" cy="931900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«Одновременный показ соответствующего кружка и ладошки»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0" y="4027479"/>
            <a:ext cx="3875314" cy="10525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«Передай мячик»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184357" y="4525807"/>
            <a:ext cx="3692769" cy="57543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«Фигура по схеме»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1\Desktop\Игры\Игры 4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716" y="515031"/>
            <a:ext cx="2646572" cy="3519941"/>
          </a:xfrm>
          <a:prstGeom prst="rect">
            <a:avLst/>
          </a:prstGeom>
          <a:noFill/>
        </p:spPr>
      </p:pic>
      <p:pic>
        <p:nvPicPr>
          <p:cNvPr id="2053" name="Picture 5" descr="C:\Users\1\Desktop\Игры\Игры 4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173" y="644524"/>
            <a:ext cx="2641599" cy="3513326"/>
          </a:xfrm>
          <a:prstGeom prst="rect">
            <a:avLst/>
          </a:prstGeom>
          <a:noFill/>
        </p:spPr>
      </p:pic>
      <p:pic>
        <p:nvPicPr>
          <p:cNvPr id="2054" name="Picture 6" descr="C:\Users\1\Desktop\Игры\Игры 4\1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8092" y="499382"/>
            <a:ext cx="2680164" cy="3564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4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4667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146" name="Picture 2" descr="C:\Users\1\Desktop\Кинезиология Фото\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3" y="881375"/>
            <a:ext cx="2667836" cy="355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1\Desktop\Кинезиология Фото\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844" y="1767886"/>
            <a:ext cx="2463270" cy="327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1\Desktop\Кинезиология Фото\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746" y="1422400"/>
            <a:ext cx="2438637" cy="3243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3669982" y="5036224"/>
            <a:ext cx="3023235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«Выполняем движения по схемам»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983416" y="5084272"/>
            <a:ext cx="3692769" cy="5754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«Музыкальная </a:t>
            </a:r>
            <a:r>
              <a:rPr lang="ru-RU" b="1" dirty="0" err="1" smtClean="0">
                <a:solidFill>
                  <a:srgbClr val="7030A0"/>
                </a:solidFill>
              </a:rPr>
              <a:t>нейроигра</a:t>
            </a:r>
            <a:r>
              <a:rPr lang="ru-RU" b="1" dirty="0" smtClean="0">
                <a:solidFill>
                  <a:srgbClr val="7030A0"/>
                </a:solidFill>
              </a:rPr>
              <a:t> со стаканчиками»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Hp112\Desktop\Новая папка\11\1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2" y="869648"/>
            <a:ext cx="2542426" cy="338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6"/>
            <a:ext cx="8787742" cy="595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Нейрогимнастика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Picture 4" descr="C:\Users\1\Desktop\Кинезиология Фото\4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086" y="3215568"/>
            <a:ext cx="2515559" cy="334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Hp112\Desktop\Кинезиология Фото\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232228"/>
            <a:ext cx="2191658" cy="291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112\Desktop\Кинезиология Фото\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66" y="779306"/>
            <a:ext cx="1972562" cy="262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112\Desktop\Кинезиология Фото\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03" y="314849"/>
            <a:ext cx="2143926" cy="285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112\Desktop\Кинезиология Фото\6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01" y="3299584"/>
            <a:ext cx="2342654" cy="311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Hp112\Desktop\Кинезиология Фото\3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3851167"/>
            <a:ext cx="2077956" cy="276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4395696" y="2989943"/>
            <a:ext cx="3398476" cy="9180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«Выполняем движения по </a:t>
            </a:r>
            <a:r>
              <a:rPr lang="ru-RU" b="1" dirty="0" err="1" smtClean="0">
                <a:solidFill>
                  <a:srgbClr val="7030A0"/>
                </a:solidFill>
              </a:rPr>
              <a:t>разнофактурным</a:t>
            </a:r>
            <a:r>
              <a:rPr lang="ru-RU" b="1" dirty="0" smtClean="0">
                <a:solidFill>
                  <a:srgbClr val="7030A0"/>
                </a:solidFill>
              </a:rPr>
              <a:t> пособиям»</a:t>
            </a:r>
          </a:p>
        </p:txBody>
      </p:sp>
    </p:spTree>
    <p:extLst>
      <p:ext uri="{BB962C8B-B14F-4D97-AF65-F5344CB8AC3E}">
        <p14:creationId xmlns="" xmlns:p14="http://schemas.microsoft.com/office/powerpoint/2010/main" val="24443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245" y="353824"/>
            <a:ext cx="4316682" cy="54885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столик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6146" name="Picture 2" descr="C:\Users\Hp112\Desktop\Новая папка\11\4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0" y="783266"/>
            <a:ext cx="2328640" cy="309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112\Desktop\Новая папка\11\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03" y="870351"/>
            <a:ext cx="2124808" cy="28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112\Desktop\Новая папка\11\1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24" y="1574308"/>
            <a:ext cx="2176097" cy="28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112\Desktop\Новая папка\2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67" y="1497223"/>
            <a:ext cx="2244969" cy="298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Горизонтальный свиток 11"/>
          <p:cNvSpPr/>
          <p:nvPr/>
        </p:nvSpPr>
        <p:spPr>
          <a:xfrm>
            <a:off x="3411415" y="4979183"/>
            <a:ext cx="4724400" cy="671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«Рисование двумя руками одновременно»</a:t>
            </a:r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848" y="1650669"/>
            <a:ext cx="3876304" cy="69316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Спасибо!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667" y="2609396"/>
            <a:ext cx="5508666" cy="561316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10400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396453"/>
          </a:xfrm>
        </p:spPr>
        <p:txBody>
          <a:bodyPr>
            <a:normAutofit/>
          </a:bodyPr>
          <a:lstStyle/>
          <a:p>
            <a:pPr algn="ctr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41120" y="883920"/>
            <a:ext cx="9181514" cy="5293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дошкольных образовательных учреждениях, а это значит, что меняться и совершенствоваться нужно нам с вами.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278047"/>
            <a:ext cx="974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питатель с детьм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8" y="2684418"/>
            <a:ext cx="4372909" cy="26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s://pro-dachnikov.com/uploads/posts/2021-11/1638293797_48-pro-dachnikov-com-p-rebenok-na-podokonnike-foto-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463" y="2130517"/>
            <a:ext cx="5397449" cy="3776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25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63040" y="1477108"/>
            <a:ext cx="9059594" cy="469985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</a:t>
            </a:r>
            <a:endParaRPr lang="ru-RU" dirty="0"/>
          </a:p>
        </p:txBody>
      </p:sp>
      <p:pic>
        <p:nvPicPr>
          <p:cNvPr id="1026" name="Picture 2" descr="https://present5.com/presentation/235632456_353309892/image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64" t="23789" r="20501" b="10668"/>
          <a:stretch/>
        </p:blipFill>
        <p:spPr bwMode="auto">
          <a:xfrm>
            <a:off x="3836488" y="420964"/>
            <a:ext cx="3558448" cy="298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terinstvo2.com/wp-content/uploads/2020/11/nevnimatelnyj-reben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48" y="4167859"/>
            <a:ext cx="3181645" cy="212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такое познавательная деятельность или почему ребенок медленно думает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2" r="11828"/>
          <a:stretch/>
        </p:blipFill>
        <p:spPr bwMode="auto">
          <a:xfrm>
            <a:off x="914400" y="4079106"/>
            <a:ext cx="3106757" cy="221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079654" y="1344058"/>
            <a:ext cx="2456760" cy="23686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Зачем все это нужно?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98461" y="1344058"/>
            <a:ext cx="2402310" cy="22629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Каковы будут результаты?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26847" y="3800819"/>
            <a:ext cx="2579032" cy="22786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нужно делать?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0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548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НЕЙРОПСИХОЛОГИЧЕСКОГО ПОДХОДА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62742" y="808892"/>
            <a:ext cx="9289143" cy="5548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настоящее время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использование нейропсихологического подхода в развитии детей дошкольного возраста.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в том, что они являются прежде всего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применения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замечено улучшение когнитивного развития дошкольников.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улучшению всех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 ребенка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(внимания, памяти, мышления, речи и др.)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его эмоционально-волевой сферы.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мозгового кровообращения, развитие новых нейронных связей в коре головного мозга, приводит к повышению стрессоустойчивости, обучаемости,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снижению конфликтности, возбудимости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2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319" y="202542"/>
            <a:ext cx="8787742" cy="5828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ЗАДАЧИ НЕЙРОИГР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63040" y="1477108"/>
            <a:ext cx="9059594" cy="469985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43" y="856357"/>
            <a:ext cx="97245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цели и задачи использования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детьми дошкольного возраста.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различных отделов коры головного мозга, развитие межполушарного взаимодействия, способствующее активизации мыслительной деятельности, повышению возможностей человека, путём использования ресурсов, заключённых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межполушарной специализации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работы полушарий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внимания, мышления, воображения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произвольности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мышечной напряженности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эмоционального настроя</a:t>
            </a:r>
          </a:p>
        </p:txBody>
      </p:sp>
    </p:spTree>
    <p:extLst>
      <p:ext uri="{BB962C8B-B14F-4D97-AF65-F5344CB8AC3E}">
        <p14:creationId xmlns="" xmlns:p14="http://schemas.microsoft.com/office/powerpoint/2010/main" val="3939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920" y="1287898"/>
            <a:ext cx="6781800" cy="533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84924"/>
            <a:ext cx="1031748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нарушение межполушарного взаимодействия является одной из причин недостатков речи, чтения и письма.</a:t>
            </a:r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480" y="166255"/>
            <a:ext cx="8795181" cy="494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 ВЗАИМОДЕЙСТВИЕ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496" y="735435"/>
            <a:ext cx="6193983" cy="409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2920" y="4919008"/>
            <a:ext cx="1135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Единство мозга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складывается из двух его полушарий. 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Межполушарное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особый механизм объединения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единую интегративную, целостно работающую систему. Развитие межполушарных связей построено на упражнениях и играх, в ходе которых задействованы оба полушария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1419</Words>
  <Application>Microsoft Office PowerPoint</Application>
  <PresentationFormat>Произвольный</PresentationFormat>
  <Paragraphs>323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Муниципальное автономное дошкольное образовательное учреждение «Детский сад №445»</vt:lpstr>
      <vt:lpstr>КИНЕЗИОЛОГИЯ</vt:lpstr>
      <vt:lpstr>ТЕОРИТИЧЕСКОЕ ОБОСНОВАНИЕ</vt:lpstr>
      <vt:lpstr>Слайд 4</vt:lpstr>
      <vt:lpstr>Слайд 5</vt:lpstr>
      <vt:lpstr>АКТУАЛЬНОСТЬ НЕЙРОПСИХОЛОГИЧЕСКОГО ПОДХОДА</vt:lpstr>
      <vt:lpstr>ЦЕЛИ И ЗАДАЧИ НЕЙРОИГР</vt:lpstr>
      <vt:lpstr> Нейропсихологи утверждают, что нарушение межполушарного взаимодействия является одной из причин недостатков речи, чтения и письма.</vt:lpstr>
      <vt:lpstr>МЕЖПОЛУШАРНОЕ  ВЗАИМОДЕЙСТВИЕ</vt:lpstr>
      <vt:lpstr>Нейропсихологическая коррекция,  как средство развития межполушарных связей и психических процессов у детей дошкольного возраста</vt:lpstr>
      <vt:lpstr>Нейроритмика</vt:lpstr>
      <vt:lpstr>НЕЙРОИГРЫ И УПРАЖНЕНИЯ</vt:lpstr>
      <vt:lpstr>НЕЙРОПСИХОЛОГИЧЕСКАЯ   ИГРА</vt:lpstr>
      <vt:lpstr> Что же такое нейропсихологическая игра (нейроигра)? </vt:lpstr>
      <vt:lpstr> Рекомендации использования нейроигр </vt:lpstr>
      <vt:lpstr>Преимущества использования нейроигр</vt:lpstr>
      <vt:lpstr>  </vt:lpstr>
      <vt:lpstr>Нейроигры</vt:lpstr>
      <vt:lpstr>Развивающие игры и пособия</vt:lpstr>
      <vt:lpstr>Развивающие игры и пособия</vt:lpstr>
      <vt:lpstr>Тренажер "Мемори"</vt:lpstr>
      <vt:lpstr>Нейроигры</vt:lpstr>
      <vt:lpstr>Нейроигры</vt:lpstr>
      <vt:lpstr>Нейроигры (с прищепками)</vt:lpstr>
      <vt:lpstr>Нейроигры</vt:lpstr>
      <vt:lpstr>Графомоторные дорожки</vt:lpstr>
      <vt:lpstr>Графомоторные дорожки</vt:lpstr>
      <vt:lpstr>Нейроигры и упражнения</vt:lpstr>
      <vt:lpstr>Нейроигры и упражнения</vt:lpstr>
      <vt:lpstr>Нейроигры и упражнения</vt:lpstr>
      <vt:lpstr>Нейроигры и упражнения</vt:lpstr>
      <vt:lpstr>Нейроигры и упражнения</vt:lpstr>
      <vt:lpstr>Нейроигры</vt:lpstr>
      <vt:lpstr>Нейрогимнастика</vt:lpstr>
      <vt:lpstr>Песчаный столик</vt:lpstr>
      <vt:lpstr>Спасибо!</vt:lpstr>
    </vt:vector>
  </TitlesOfParts>
  <Company>УчебныеПрезентации.рф;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Пользователь Windows</cp:lastModifiedBy>
  <cp:revision>200</cp:revision>
  <dcterms:created xsi:type="dcterms:W3CDTF">2017-04-24T17:55:51Z</dcterms:created>
  <dcterms:modified xsi:type="dcterms:W3CDTF">2024-02-29T07:56:53Z</dcterms:modified>
</cp:coreProperties>
</file>