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67" r:id="rId1"/>
  </p:sldMasterIdLst>
  <p:sldIdLst>
    <p:sldId id="256" r:id="rId2"/>
    <p:sldId id="273" r:id="rId3"/>
    <p:sldId id="257" r:id="rId4"/>
    <p:sldId id="274" r:id="rId5"/>
    <p:sldId id="275" r:id="rId6"/>
    <p:sldId id="277" r:id="rId7"/>
    <p:sldId id="284" r:id="rId8"/>
    <p:sldId id="295" r:id="rId9"/>
    <p:sldId id="285" r:id="rId10"/>
    <p:sldId id="297" r:id="rId11"/>
    <p:sldId id="287" r:id="rId12"/>
    <p:sldId id="283" r:id="rId13"/>
    <p:sldId id="296" r:id="rId14"/>
    <p:sldId id="278" r:id="rId15"/>
    <p:sldId id="288" r:id="rId16"/>
    <p:sldId id="289" r:id="rId17"/>
    <p:sldId id="259" r:id="rId18"/>
    <p:sldId id="290" r:id="rId19"/>
    <p:sldId id="291" r:id="rId20"/>
    <p:sldId id="292" r:id="rId21"/>
    <p:sldId id="293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32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3048000" y="3124200"/>
            <a:ext cx="82296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048000" y="5003322"/>
            <a:ext cx="82296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3828" y="1110597"/>
            <a:ext cx="2286000" cy="508000"/>
          </a:xfrm>
        </p:spPr>
        <p:txBody>
          <a:bodyPr/>
          <a:lstStyle/>
          <a:p>
            <a:fld id="{7760AE3C-B134-4B56-9527-1E2D060C20D9}" type="datetimeFigureOut">
              <a:rPr lang="ru-RU" smtClean="0"/>
              <a:pPr/>
              <a:t>18.02.2024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5959" y="4117661"/>
            <a:ext cx="3657600" cy="512064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1215180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746176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2218944" y="5788152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2540000" y="4495800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767392" y="4928702"/>
            <a:ext cx="812800" cy="517524"/>
          </a:xfrm>
        </p:spPr>
        <p:txBody>
          <a:bodyPr/>
          <a:lstStyle/>
          <a:p>
            <a:fld id="{8E74623E-AE24-49FB-8262-A0CD510021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AE3C-B134-4B56-9527-1E2D060C20D9}" type="datetimeFigureOut">
              <a:rPr lang="ru-RU" smtClean="0"/>
              <a:pPr/>
              <a:t>18.02.2024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4623E-AE24-49FB-8262-A0CD510021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2352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AE3C-B134-4B56-9527-1E2D060C20D9}" type="datetimeFigureOut">
              <a:rPr lang="ru-RU" smtClean="0"/>
              <a:pPr/>
              <a:t>18.02.2024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4623E-AE24-49FB-8262-A0CD510021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99568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7760AE3C-B134-4B56-9527-1E2D060C20D9}" type="datetimeFigureOut">
              <a:rPr lang="ru-RU" smtClean="0"/>
              <a:pPr/>
              <a:t>18.02.2024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8E74623E-AE24-49FB-8262-A0CD5100212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0" y="2895600"/>
            <a:ext cx="82296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48000" y="5010150"/>
            <a:ext cx="82296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2008" y="1106932"/>
            <a:ext cx="2286000" cy="508000"/>
          </a:xfrm>
        </p:spPr>
        <p:txBody>
          <a:bodyPr/>
          <a:lstStyle/>
          <a:p>
            <a:fld id="{7760AE3C-B134-4B56-9527-1E2D060C20D9}" type="datetimeFigureOut">
              <a:rPr lang="ru-RU" smtClean="0"/>
              <a:pPr/>
              <a:t>18.02.2024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6208" y="4114800"/>
            <a:ext cx="3657600" cy="512064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766272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2218944" y="5791200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2505387" y="4479888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12130592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787488" y="4928702"/>
            <a:ext cx="812800" cy="517524"/>
          </a:xfrm>
        </p:spPr>
        <p:txBody>
          <a:bodyPr/>
          <a:lstStyle/>
          <a:p>
            <a:fld id="{8E74623E-AE24-49FB-8262-A0CD510021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AE3C-B134-4B56-9527-1E2D060C20D9}" type="datetimeFigureOut">
              <a:rPr lang="ru-RU" smtClean="0"/>
              <a:pPr/>
              <a:t>18.02.2024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4623E-AE24-49FB-8262-A0CD5100212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5693664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0584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AE3C-B134-4B56-9527-1E2D060C20D9}" type="datetimeFigureOut">
              <a:rPr lang="ru-RU" smtClean="0"/>
              <a:pPr/>
              <a:t>18.02.2024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4623E-AE24-49FB-8262-A0CD5100212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6096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58293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6096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57912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760AE3C-B134-4B56-9527-1E2D060C20D9}" type="datetimeFigureOut">
              <a:rPr lang="ru-RU" smtClean="0"/>
              <a:pPr/>
              <a:t>18.02.2024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8E74623E-AE24-49FB-8262-A0CD5100212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AE3C-B134-4B56-9527-1E2D060C20D9}" type="datetimeFigureOut">
              <a:rPr lang="ru-RU" smtClean="0"/>
              <a:pPr/>
              <a:t>18.02.2024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4623E-AE24-49FB-8262-A0CD510021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5547360" y="3124200"/>
            <a:ext cx="6309360" cy="6096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083040" y="274320"/>
            <a:ext cx="2036064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406400" y="274320"/>
            <a:ext cx="75184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7760AE3C-B134-4B56-9527-1E2D060C20D9}" type="datetimeFigureOut">
              <a:rPr lang="ru-RU" smtClean="0"/>
              <a:pPr/>
              <a:t>18.02.2024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8E74623E-AE24-49FB-8262-A0CD5100212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5518404" y="3124200"/>
            <a:ext cx="6309360" cy="6096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82296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021064" y="264795"/>
            <a:ext cx="2032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760AE3C-B134-4B56-9527-1E2D060C20D9}" type="datetimeFigureOut">
              <a:rPr lang="ru-RU" smtClean="0"/>
              <a:pPr/>
              <a:t>18.02.2024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8E74623E-AE24-49FB-8262-A0CD5100212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99568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10454640" y="1017843"/>
            <a:ext cx="2011680" cy="512064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7760AE3C-B134-4B56-9527-1E2D060C20D9}" type="datetimeFigureOut">
              <a:rPr lang="ru-RU" smtClean="0"/>
              <a:pPr/>
              <a:t>18.02.2024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9853648" y="3676280"/>
            <a:ext cx="3200400" cy="48768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016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0838688" y="5734050"/>
            <a:ext cx="8128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8E74623E-AE24-49FB-8262-A0CD5100212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8" r:id="rId1"/>
    <p:sldLayoutId id="2147484169" r:id="rId2"/>
    <p:sldLayoutId id="2147484170" r:id="rId3"/>
    <p:sldLayoutId id="2147484171" r:id="rId4"/>
    <p:sldLayoutId id="2147484172" r:id="rId5"/>
    <p:sldLayoutId id="2147484173" r:id="rId6"/>
    <p:sldLayoutId id="2147484174" r:id="rId7"/>
    <p:sldLayoutId id="2147484175" r:id="rId8"/>
    <p:sldLayoutId id="2147484176" r:id="rId9"/>
    <p:sldLayoutId id="2147484177" r:id="rId10"/>
    <p:sldLayoutId id="2147484178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21924" y="568411"/>
            <a:ext cx="9284044" cy="2438400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Современные подходы к организации познавательной активности детей                       раннего возраста.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773297" y="4291914"/>
            <a:ext cx="2710249" cy="1713470"/>
          </a:xfrm>
        </p:spPr>
        <p:txBody>
          <a:bodyPr>
            <a:normAutofit/>
          </a:bodyPr>
          <a:lstStyle/>
          <a:p>
            <a:pPr algn="r">
              <a:lnSpc>
                <a:spcPct val="120000"/>
              </a:lnSpc>
              <a:spcBef>
                <a:spcPts val="0"/>
              </a:spcBef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</a:t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Борисенко </a:t>
            </a:r>
          </a:p>
          <a:p>
            <a:pPr algn="r">
              <a:lnSpc>
                <a:spcPct val="120000"/>
              </a:lnSpc>
              <a:spcBef>
                <a:spcPts val="0"/>
              </a:spcBef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Галина </a:t>
            </a:r>
          </a:p>
          <a:p>
            <a:pPr algn="r">
              <a:lnSpc>
                <a:spcPct val="120000"/>
              </a:lnSpc>
              <a:spcBef>
                <a:spcPts val="0"/>
              </a:spcBef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Александровна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1858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снежинок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5923529" y="2433427"/>
            <a:ext cx="5040725" cy="37805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99" y="2485155"/>
            <a:ext cx="4971753" cy="3728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770850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5264" y="451751"/>
            <a:ext cx="9956800" cy="62740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Экспериментирование с песком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51654" y="1343634"/>
            <a:ext cx="4876800" cy="4572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dirty="0" smtClean="0"/>
              <a:t>   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Игра «Знакомство с песком»</a:t>
            </a:r>
          </a:p>
          <a:p>
            <a:pPr algn="ctr"/>
            <a:endParaRPr lang="ru-RU" sz="2800" dirty="0"/>
          </a:p>
        </p:txBody>
      </p:sp>
      <p:sp>
        <p:nvSpPr>
          <p:cNvPr id="7" name="Объект 3"/>
          <p:cNvSpPr>
            <a:spLocks noGrp="1"/>
          </p:cNvSpPr>
          <p:nvPr>
            <p:ph sz="quarter" idx="2"/>
          </p:nvPr>
        </p:nvSpPr>
        <p:spPr>
          <a:xfrm>
            <a:off x="6237360" y="1343634"/>
            <a:ext cx="4694251" cy="2331308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Игра «Испечем угощение»</a:t>
            </a:r>
          </a:p>
          <a:p>
            <a:pPr algn="ctr"/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9" t="5477"/>
          <a:stretch>
            <a:fillRect/>
          </a:stretch>
        </p:blipFill>
        <p:spPr>
          <a:xfrm>
            <a:off x="829909" y="2084174"/>
            <a:ext cx="4738869" cy="34640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5" r="5226"/>
          <a:stretch>
            <a:fillRect/>
          </a:stretch>
        </p:blipFill>
        <p:spPr>
          <a:xfrm>
            <a:off x="6203091" y="1971713"/>
            <a:ext cx="4637903" cy="3576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19390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9643" y="274638"/>
            <a:ext cx="9242854" cy="928086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Технология интегрированного обучения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551935" y="1383957"/>
            <a:ext cx="9956800" cy="275967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 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Интеграция образовательных областей в различных видах деятельности способствует формированию целостной научной картины мира дошкольника, позволяет вовлечь каждого ребенка в активную работу, способствует повышению мотивации детей и формирует познавательный интерес.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585783" y="4242486"/>
            <a:ext cx="3777049" cy="1853513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IMG_20240213_0921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85687" y="3723503"/>
            <a:ext cx="3871784" cy="2780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20240213_0918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15979" y="3756455"/>
            <a:ext cx="3665839" cy="28420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38589" y="798993"/>
            <a:ext cx="8114270" cy="426720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Игра – </a:t>
            </a:r>
            <a:r>
              <a:rPr lang="ru-RU" sz="28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это путь детей к познанию мира, необходимое и желанное занятие в жизни ребенка раннего возраста. </a:t>
            </a:r>
          </a:p>
          <a:p>
            <a:r>
              <a:rPr lang="ru-RU" sz="28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играх дети изучают </a:t>
            </a:r>
            <a:endParaRPr lang="ru-RU" sz="28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свойства </a:t>
            </a:r>
            <a:r>
              <a:rPr lang="ru-RU" sz="28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окружающих предметов</a:t>
            </a:r>
            <a:r>
              <a:rPr lang="ru-RU" sz="28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sz="28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развивают ловкость, </a:t>
            </a:r>
            <a:endParaRPr lang="ru-RU" sz="28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внимание</a:t>
            </a:r>
            <a:r>
              <a:rPr lang="ru-RU" sz="28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воображение </a:t>
            </a:r>
            <a:r>
              <a:rPr lang="ru-RU" sz="28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</a:t>
            </a:r>
          </a:p>
          <a:p>
            <a:r>
              <a:rPr lang="ru-RU" sz="28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мышление.</a:t>
            </a:r>
            <a:endParaRPr lang="ru-RU" sz="2800" b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PHOTO-2024-02-06-10-43-36(2).jpg"/>
          <p:cNvPicPr>
            <a:picLocks noChangeAspect="1"/>
          </p:cNvPicPr>
          <p:nvPr/>
        </p:nvPicPr>
        <p:blipFill>
          <a:blip r:embed="rId2" cstate="print"/>
          <a:srcRect l="9747" t="6506" r="2075" b="990"/>
          <a:stretch>
            <a:fillRect/>
          </a:stretch>
        </p:blipFill>
        <p:spPr>
          <a:xfrm>
            <a:off x="8095793" y="3152936"/>
            <a:ext cx="2994550" cy="3542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7352" y="90617"/>
            <a:ext cx="6376087" cy="1136822"/>
          </a:xfrm>
        </p:spPr>
        <p:txBody>
          <a:bodyPr>
            <a:normAutofit/>
          </a:bodyPr>
          <a:lstStyle/>
          <a:p>
            <a:r>
              <a:rPr lang="ru-RU" sz="3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Игровые технологии</a:t>
            </a:r>
            <a:endParaRPr lang="ru-RU" sz="3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91978" y="1301579"/>
            <a:ext cx="10017211" cy="272672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Создание полноценной мотивационной основы для формирования навыков и умений деятельности в зависимости от уровня развития воспитанников.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52584" y="2850292"/>
            <a:ext cx="5395783" cy="364112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Задачи игровых технологий:</a:t>
            </a:r>
            <a:endParaRPr lang="ru-RU" sz="3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3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оспитывающие;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3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азвивающие;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3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оциализирующие;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3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идактические.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AutoNum type="arabicPeriod"/>
            </a:pP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5247504" y="1968843"/>
            <a:ext cx="5323660" cy="3978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76078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615048"/>
          </a:xfrm>
        </p:spPr>
        <p:txBody>
          <a:bodyPr>
            <a:noAutofit/>
          </a:bodyPr>
          <a:lstStyle/>
          <a:p>
            <a:pPr algn="ctr"/>
            <a:r>
              <a:rPr lang="ru-RU" sz="3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Виды игр</a:t>
            </a:r>
            <a:endParaRPr lang="ru-RU" sz="3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бъект 11"/>
          <p:cNvSpPr>
            <a:spLocks noGrp="1"/>
          </p:cNvSpPr>
          <p:nvPr>
            <p:ph sz="quarter" idx="2"/>
          </p:nvPr>
        </p:nvSpPr>
        <p:spPr>
          <a:xfrm>
            <a:off x="6573794" y="832022"/>
            <a:ext cx="4588475" cy="5782962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Строительные игры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Объект 12"/>
          <p:cNvSpPr>
            <a:spLocks noGrp="1"/>
          </p:cNvSpPr>
          <p:nvPr>
            <p:ph sz="quarter" idx="1"/>
          </p:nvPr>
        </p:nvSpPr>
        <p:spPr>
          <a:xfrm>
            <a:off x="643795" y="848497"/>
            <a:ext cx="3822356" cy="2883244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Театрализованные игры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Объект 12"/>
          <p:cNvSpPr txBox="1">
            <a:spLocks/>
          </p:cNvSpPr>
          <p:nvPr/>
        </p:nvSpPr>
        <p:spPr>
          <a:xfrm>
            <a:off x="931233" y="3805882"/>
            <a:ext cx="3879664" cy="282969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Подвижные игры</a:t>
            </a:r>
          </a:p>
          <a:p>
            <a:endParaRPr lang="ru-RU" sz="2000" dirty="0"/>
          </a:p>
          <a:p>
            <a:endParaRPr lang="ru-RU" sz="2000" dirty="0" smtClean="0"/>
          </a:p>
          <a:p>
            <a:pPr>
              <a:buNone/>
            </a:pPr>
            <a:endParaRPr lang="ru-RU" sz="2000" dirty="0"/>
          </a:p>
        </p:txBody>
      </p:sp>
      <p:sp>
        <p:nvSpPr>
          <p:cNvPr id="16" name="Объект 12"/>
          <p:cNvSpPr txBox="1">
            <a:spLocks/>
          </p:cNvSpPr>
          <p:nvPr/>
        </p:nvSpPr>
        <p:spPr>
          <a:xfrm>
            <a:off x="6614984" y="3869204"/>
            <a:ext cx="3822356" cy="288324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Дидактические игры      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60973" y="4258962"/>
            <a:ext cx="3764692" cy="24301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IMG_20240213_101450.jpg"/>
          <p:cNvPicPr>
            <a:picLocks noChangeAspect="1"/>
          </p:cNvPicPr>
          <p:nvPr/>
        </p:nvPicPr>
        <p:blipFill>
          <a:blip r:embed="rId3" cstate="print"/>
          <a:srcRect l="4851" t="2861" r="2985" b="18284"/>
          <a:stretch>
            <a:fillRect/>
          </a:stretch>
        </p:blipFill>
        <p:spPr>
          <a:xfrm>
            <a:off x="757880" y="1392193"/>
            <a:ext cx="3715265" cy="2364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 descr="IMG_20240213_085007.jpg"/>
          <p:cNvPicPr>
            <a:picLocks noChangeAspect="1"/>
          </p:cNvPicPr>
          <p:nvPr/>
        </p:nvPicPr>
        <p:blipFill>
          <a:blip r:embed="rId4" cstate="print"/>
          <a:srcRect t="20180" r="3243"/>
          <a:stretch>
            <a:fillRect/>
          </a:stretch>
        </p:blipFill>
        <p:spPr>
          <a:xfrm>
            <a:off x="7010400" y="1400432"/>
            <a:ext cx="3674075" cy="23807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Рисунок 18" descr="IMG_20240213_08402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81450" y="4267201"/>
            <a:ext cx="3583458" cy="2372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85224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09599" y="411892"/>
            <a:ext cx="7059828" cy="6079525"/>
          </a:xfrm>
        </p:spPr>
        <p:txBody>
          <a:bodyPr>
            <a:normAutofit lnSpcReduction="10000"/>
          </a:bodyPr>
          <a:lstStyle/>
          <a:p>
            <a:pPr marL="0" indent="0" fontAlgn="auto">
              <a:buNone/>
            </a:pP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auto"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 игры -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игровой деятельности для усвоения программного материала, развитие психических процессов.</a:t>
            </a:r>
            <a:endParaRPr lang="ru-RU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auto"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: </a:t>
            </a:r>
            <a:endParaRPr lang="ru-RU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/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умению действовать в дидактической игре по заданному правилу,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учить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понимать и выполнять задание.</a:t>
            </a:r>
          </a:p>
          <a:p>
            <a:pPr fontAlgn="auto"/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Закрепление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(обобщение)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усвоенного материала.</a:t>
            </a:r>
          </a:p>
          <a:p>
            <a:pPr fontAlgn="auto"/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психических процессов </a:t>
            </a:r>
            <a:r>
              <a:rPr lang="ru-RU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(память, внимание, восприятие, речь)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auto"/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моторики. </a:t>
            </a:r>
          </a:p>
        </p:txBody>
      </p:sp>
      <p:pic>
        <p:nvPicPr>
          <p:cNvPr id="6" name="Содержимое 5" descr="IMG_20240201_105211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rcRect l="18371" t="9741" r="3758" b="5800"/>
          <a:stretch>
            <a:fillRect/>
          </a:stretch>
        </p:blipFill>
        <p:spPr>
          <a:xfrm>
            <a:off x="7257536" y="1948685"/>
            <a:ext cx="3913564" cy="3183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127529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5264" y="451751"/>
            <a:ext cx="9956800" cy="52443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Игры на закрепление понятия формы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148172" y="1388942"/>
            <a:ext cx="5800863" cy="4572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dirty="0" smtClean="0"/>
              <a:t>   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Игра «Найди предмет такой же формы»</a:t>
            </a:r>
          </a:p>
          <a:p>
            <a:pPr algn="ctr"/>
            <a:endParaRPr lang="ru-RU" sz="2800" dirty="0"/>
          </a:p>
        </p:txBody>
      </p:sp>
      <p:sp>
        <p:nvSpPr>
          <p:cNvPr id="7" name="Объект 3"/>
          <p:cNvSpPr>
            <a:spLocks noGrp="1"/>
          </p:cNvSpPr>
          <p:nvPr>
            <p:ph sz="quarter" idx="2"/>
          </p:nvPr>
        </p:nvSpPr>
        <p:spPr>
          <a:xfrm>
            <a:off x="6095435" y="1483677"/>
            <a:ext cx="4694251" cy="2331308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Игра «Какая фигура лишняя»</a:t>
            </a:r>
          </a:p>
          <a:p>
            <a:pPr algn="ctr"/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5" t="6672" r="5599"/>
          <a:stretch>
            <a:fillRect/>
          </a:stretch>
        </p:blipFill>
        <p:spPr>
          <a:xfrm>
            <a:off x="6532606" y="2075935"/>
            <a:ext cx="4110680" cy="35257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4" t="5047" r="6075" b="4643"/>
          <a:stretch>
            <a:fillRect/>
          </a:stretch>
        </p:blipFill>
        <p:spPr>
          <a:xfrm>
            <a:off x="848497" y="2108886"/>
            <a:ext cx="4324865" cy="3501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761742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5264" y="451750"/>
            <a:ext cx="9956800" cy="630429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Игры на закрепление цвета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-524679" y="1122413"/>
            <a:ext cx="5405449" cy="4572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 smtClean="0"/>
              <a:t>   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Игра «Узоры на матрешке»</a:t>
            </a:r>
          </a:p>
          <a:p>
            <a:pPr algn="ctr"/>
            <a:endParaRPr lang="ru-RU" dirty="0"/>
          </a:p>
        </p:txBody>
      </p:sp>
      <p:sp>
        <p:nvSpPr>
          <p:cNvPr id="7" name="Объект 3"/>
          <p:cNvSpPr>
            <a:spLocks noGrp="1"/>
          </p:cNvSpPr>
          <p:nvPr>
            <p:ph sz="quarter" idx="2"/>
          </p:nvPr>
        </p:nvSpPr>
        <p:spPr>
          <a:xfrm>
            <a:off x="3230413" y="3833769"/>
            <a:ext cx="4694251" cy="2432926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Игра «Найди пару»</a:t>
            </a:r>
          </a:p>
          <a:p>
            <a:pPr algn="ctr"/>
            <a:endParaRPr lang="ru-RU" dirty="0"/>
          </a:p>
        </p:txBody>
      </p:sp>
      <p:sp>
        <p:nvSpPr>
          <p:cNvPr id="10" name="Объект 3"/>
          <p:cNvSpPr>
            <a:spLocks noGrp="1"/>
          </p:cNvSpPr>
          <p:nvPr>
            <p:ph sz="quarter" idx="2"/>
          </p:nvPr>
        </p:nvSpPr>
        <p:spPr>
          <a:xfrm>
            <a:off x="6323889" y="1107347"/>
            <a:ext cx="4876100" cy="1132514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Игра «Собери овощи одного цвета»</a:t>
            </a:r>
          </a:p>
          <a:p>
            <a:pPr algn="ctr"/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59" y="1560352"/>
            <a:ext cx="3850547" cy="26925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351" y="1493242"/>
            <a:ext cx="3842620" cy="27815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159" y="4253219"/>
            <a:ext cx="3556931" cy="26047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707566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466337" y="675504"/>
            <a:ext cx="7208108" cy="27432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Ребенок</a:t>
            </a: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– природный исследователь окружающего мира. Мир открывается ребёнку через опыт его личных ощущений, действий, переживаний. </a:t>
            </a:r>
            <a:endParaRPr lang="ru-RU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IMG_20231215_103501.jpg"/>
          <p:cNvPicPr>
            <a:picLocks noChangeAspect="1"/>
          </p:cNvPicPr>
          <p:nvPr/>
        </p:nvPicPr>
        <p:blipFill>
          <a:blip r:embed="rId2" cstate="print"/>
          <a:srcRect l="5528" t="1626" r="12563"/>
          <a:stretch>
            <a:fillRect/>
          </a:stretch>
        </p:blipFill>
        <p:spPr>
          <a:xfrm>
            <a:off x="1136823" y="2866768"/>
            <a:ext cx="4143632" cy="31139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_20240129_110242.jpg"/>
          <p:cNvPicPr>
            <a:picLocks noChangeAspect="1"/>
          </p:cNvPicPr>
          <p:nvPr/>
        </p:nvPicPr>
        <p:blipFill>
          <a:blip r:embed="rId3" cstate="print"/>
          <a:srcRect l="3456" t="8639" r="7235" b="936"/>
          <a:stretch>
            <a:fillRect/>
          </a:stretch>
        </p:blipFill>
        <p:spPr>
          <a:xfrm>
            <a:off x="6763264" y="2907958"/>
            <a:ext cx="3781167" cy="29985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5264" y="451751"/>
            <a:ext cx="9956800" cy="52443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Игры на закрепление понятия величины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5144568" y="3805024"/>
            <a:ext cx="5747183" cy="2178944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          </a:t>
            </a:r>
            <a:r>
              <a:rPr lang="ru-RU" dirty="0" smtClean="0">
                <a:solidFill>
                  <a:srgbClr val="002060"/>
                </a:solidFill>
              </a:rPr>
              <a:t>Игра «Составление матрешки»</a:t>
            </a:r>
          </a:p>
          <a:p>
            <a:pPr algn="ctr"/>
            <a:endParaRPr lang="ru-RU" dirty="0"/>
          </a:p>
        </p:txBody>
      </p:sp>
      <p:sp>
        <p:nvSpPr>
          <p:cNvPr id="7" name="Объект 3"/>
          <p:cNvSpPr>
            <a:spLocks noGrp="1"/>
          </p:cNvSpPr>
          <p:nvPr>
            <p:ph sz="quarter" idx="2"/>
          </p:nvPr>
        </p:nvSpPr>
        <p:spPr>
          <a:xfrm>
            <a:off x="-224167" y="3771002"/>
            <a:ext cx="5590926" cy="2331308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         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Игра «Длинный - короткий»</a:t>
            </a:r>
          </a:p>
          <a:p>
            <a:pPr algn="ctr"/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9" t="7186" r="10261" b="10208"/>
          <a:stretch/>
        </p:blipFill>
        <p:spPr>
          <a:xfrm>
            <a:off x="1070919" y="4181913"/>
            <a:ext cx="3756454" cy="25566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4" t="2303" r="7933"/>
          <a:stretch>
            <a:fillRect/>
          </a:stretch>
        </p:blipFill>
        <p:spPr>
          <a:xfrm>
            <a:off x="6705601" y="4209535"/>
            <a:ext cx="3608173" cy="25372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4" t="10000" r="6530" b="5041"/>
          <a:stretch/>
        </p:blipFill>
        <p:spPr>
          <a:xfrm>
            <a:off x="3830593" y="1458097"/>
            <a:ext cx="3739980" cy="24795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Объект 3"/>
          <p:cNvSpPr>
            <a:spLocks noGrp="1"/>
          </p:cNvSpPr>
          <p:nvPr>
            <p:ph sz="quarter" idx="2"/>
          </p:nvPr>
        </p:nvSpPr>
        <p:spPr>
          <a:xfrm>
            <a:off x="1950111" y="1021563"/>
            <a:ext cx="6441859" cy="35913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Игра «Большой - маленький»</a:t>
            </a:r>
          </a:p>
          <a:p>
            <a:pPr algn="ctr"/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40379617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021492" y="1169773"/>
            <a:ext cx="10420865" cy="5239265"/>
          </a:xfrm>
        </p:spPr>
        <p:txBody>
          <a:bodyPr>
            <a:normAutofit/>
          </a:bodyPr>
          <a:lstStyle/>
          <a:p>
            <a:pPr marL="0" indent="0" algn="ctr" fontAlgn="auto">
              <a:buNone/>
            </a:pPr>
            <a:endParaRPr lang="ru-RU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 fontAlgn="auto">
              <a:buNone/>
            </a:pP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Вывод: </a:t>
            </a:r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использование современных технологий  в педагогическом процессе приводит к положительным изменениям познавательного, эмоционального и коммуникативного развития детей раннего возраста.</a:t>
            </a:r>
            <a:endParaRPr lang="ru-RU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0946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715301" y="593124"/>
            <a:ext cx="8153628" cy="32457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Познавательная активность у детей раннего возраста</a:t>
            </a: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– это избирательная направленность на познание предметов, явлений, событий окружающего мира, активизирующая психические процессы, деятельность человека, его познавательные возможности. </a:t>
            </a:r>
          </a:p>
        </p:txBody>
      </p:sp>
      <p:pic>
        <p:nvPicPr>
          <p:cNvPr id="4" name="Рисунок 3" descr="PHOTO-2024-02-06-09-24-38.jpg"/>
          <p:cNvPicPr>
            <a:picLocks noChangeAspect="1"/>
          </p:cNvPicPr>
          <p:nvPr/>
        </p:nvPicPr>
        <p:blipFill>
          <a:blip r:embed="rId2" cstate="print"/>
          <a:srcRect l="6262" t="12593"/>
          <a:stretch>
            <a:fillRect/>
          </a:stretch>
        </p:blipFill>
        <p:spPr>
          <a:xfrm>
            <a:off x="5206314" y="3237470"/>
            <a:ext cx="4440194" cy="32539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823576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20131" y="749641"/>
            <a:ext cx="10527956" cy="571952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600" b="1" dirty="0" smtClean="0">
                <a:solidFill>
                  <a:srgbClr val="002060"/>
                </a:solidFill>
              </a:rPr>
              <a:t>    </a:t>
            </a:r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Федеральный государственный образовательный стандарт ДО предъявляет к личности ребенка определенные требования: </a:t>
            </a:r>
          </a:p>
          <a:p>
            <a:r>
              <a:rPr lang="ru-RU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умение самостоятельно разбираться         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в изменяющейся ситуации;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умение анализировать</a:t>
            </a: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умение сравнивать; 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прогнозировать нежелательные события</a:t>
            </a: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sz="2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моделировать поведение согласно ситуации.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IMG_20231208_112350.jpg"/>
          <p:cNvPicPr>
            <a:picLocks noChangeAspect="1"/>
          </p:cNvPicPr>
          <p:nvPr/>
        </p:nvPicPr>
        <p:blipFill>
          <a:blip r:embed="rId2" cstate="print"/>
          <a:srcRect t="20197" r="1608"/>
          <a:stretch>
            <a:fillRect/>
          </a:stretch>
        </p:blipFill>
        <p:spPr>
          <a:xfrm>
            <a:off x="7987393" y="2612780"/>
            <a:ext cx="3336324" cy="36164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898" y="159390"/>
            <a:ext cx="10612074" cy="2081302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Существующие современные подходы к организации познавательной активности детей раннего возраста: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351005" y="2652584"/>
            <a:ext cx="8155460" cy="3797642"/>
          </a:xfrm>
        </p:spPr>
        <p:txBody>
          <a:bodyPr>
            <a:normAutofit/>
          </a:bodyPr>
          <a:lstStyle/>
          <a:p>
            <a:pPr marL="514350" indent="-514350" algn="just">
              <a:spcAft>
                <a:spcPts val="600"/>
              </a:spcAft>
              <a:buAutoNum type="arabicPeriod"/>
            </a:pP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Личностно-ориентированные технологии. </a:t>
            </a:r>
          </a:p>
          <a:p>
            <a:pPr marL="514350" indent="-514350" algn="just">
              <a:spcAft>
                <a:spcPts val="600"/>
              </a:spcAft>
              <a:buFont typeface="Wingdings"/>
              <a:buAutoNum type="arabicPeriod"/>
            </a:pP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Технология интегративного обучения. </a:t>
            </a:r>
          </a:p>
          <a:p>
            <a:pPr marL="514350" indent="-514350" algn="just">
              <a:spcAft>
                <a:spcPts val="600"/>
              </a:spcAft>
              <a:buFont typeface="Wingdings"/>
              <a:buAutoNum type="arabicPeriod"/>
            </a:pP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Игровые технологии.  </a:t>
            </a:r>
          </a:p>
          <a:p>
            <a:pPr marL="514350" indent="-514350" algn="just">
              <a:spcAft>
                <a:spcPts val="600"/>
              </a:spcAft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</a:t>
            </a:r>
          </a:p>
          <a:p>
            <a:pPr marL="514350" indent="-514350" algn="just">
              <a:spcBef>
                <a:spcPts val="600"/>
              </a:spcBef>
              <a:spcAft>
                <a:spcPts val="600"/>
              </a:spcAft>
              <a:buAutoNum type="arabicPeriod"/>
            </a:pP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4356" y="274638"/>
            <a:ext cx="9671221" cy="796281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Личностно-ориентированные технологии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42551" y="1227438"/>
            <a:ext cx="9597081" cy="4744994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/>
              <a:t>   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 данной технологии 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обеспечение комфортных и безопасных условий развития воспитанника. </a:t>
            </a:r>
          </a:p>
          <a:p>
            <a:pPr>
              <a:buNone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Личность ребенка ставится в центр всей системы дошкольного образования.</a:t>
            </a:r>
          </a:p>
          <a:p>
            <a:pPr marL="0" indent="0">
              <a:buNone/>
            </a:pPr>
            <a:endParaRPr lang="ru-RU" sz="1400" dirty="0" smtClean="0"/>
          </a:p>
          <a:p>
            <a:pPr marL="0" indent="0">
              <a:buNone/>
            </a:pPr>
            <a:r>
              <a:rPr lang="ru-RU" sz="2800" dirty="0"/>
              <a:t> </a:t>
            </a:r>
            <a:r>
              <a:rPr lang="ru-RU" sz="2800" dirty="0" smtClean="0"/>
              <a:t>  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Формы личностно-ориентированной технологии: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гры;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анятия;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еседы;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аблюдения;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кспериментальная деятельность. 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700217" y="354228"/>
            <a:ext cx="9910118" cy="3583458"/>
          </a:xfrm>
        </p:spPr>
        <p:txBody>
          <a:bodyPr>
            <a:normAutofit fontScale="92500"/>
          </a:bodyPr>
          <a:lstStyle/>
          <a:p>
            <a:pPr algn="just">
              <a:buNone/>
            </a:pPr>
            <a:r>
              <a:rPr lang="ru-RU" dirty="0" smtClean="0"/>
              <a:t>   		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Экспериментальная 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деятельность 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особый вид наблюдения, организованный в 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специально созданных условиях.</a:t>
            </a:r>
          </a:p>
          <a:p>
            <a:pPr algn="just">
              <a:buNone/>
            </a:pP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В </a:t>
            </a: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соответствии с поставленными задачами опыт 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способствует активному </a:t>
            </a: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воздействию на предмет или явление и их преобразованию и может 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проводиться как </a:t>
            </a: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длительное сравнительное или кратковременное наблюдение, включающее в 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себя различные </a:t>
            </a: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сенсорные и мыслительные процессы. </a:t>
            </a:r>
            <a:r>
              <a:rPr lang="ru-RU" dirty="0" smtClean="0"/>
              <a:t>   </a:t>
            </a:r>
            <a:endParaRPr lang="ru-RU" sz="2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53809" y="3346719"/>
            <a:ext cx="4679092" cy="3237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240196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09600" y="274638"/>
            <a:ext cx="8468498" cy="11430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Задачи экспериментирования:</a:t>
            </a:r>
            <a:endParaRPr lang="ru-RU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quarter" idx="1"/>
          </p:nvPr>
        </p:nvSpPr>
        <p:spPr>
          <a:xfrm>
            <a:off x="609600" y="1400432"/>
            <a:ext cx="9956800" cy="5173362"/>
          </a:xfrm>
        </p:spPr>
        <p:txBody>
          <a:bodyPr>
            <a:normAutofit/>
          </a:bodyPr>
          <a:lstStyle/>
          <a:p>
            <a:pPr lvl="0" fontAlgn="auto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Знакомство детей со способами исследования разных предметов.</a:t>
            </a:r>
          </a:p>
          <a:p>
            <a:pPr lvl="0" fontAlgn="auto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Формирование представлений о свойствах и качествах предметов.</a:t>
            </a:r>
          </a:p>
          <a:p>
            <a:pPr lvl="0" fontAlgn="auto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Развитие аналитических способностей.</a:t>
            </a:r>
          </a:p>
          <a:p>
            <a:pPr lvl="0" fontAlgn="auto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Включение детей в совместные с взрослыми практические познавательные действия экспериментального характера.</a:t>
            </a:r>
          </a:p>
          <a:p>
            <a:pPr lvl="0" fontAlgn="auto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Стимулирование познавательной активности, наблюдательности, любознательности.</a:t>
            </a:r>
          </a:p>
          <a:p>
            <a:pPr lvl="0" fontAlgn="auto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Развитие внимания и памяти, слуховой дифференциации, тактильных ощущений, мелкой моторики.</a:t>
            </a:r>
          </a:p>
          <a:p>
            <a:pPr lvl="0" fontAlgn="auto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Развитие коммуникативных умений и инициативной речи в процессе взаимодействия.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5264" y="93406"/>
            <a:ext cx="9956800" cy="639762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Экспериментирование с водой 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-114013" y="617838"/>
            <a:ext cx="4876800" cy="45720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   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Игра «Дождик»</a:t>
            </a:r>
          </a:p>
          <a:p>
            <a:pPr algn="ctr"/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68" y="1087395"/>
            <a:ext cx="4053016" cy="26196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Объект 3"/>
          <p:cNvSpPr>
            <a:spLocks noGrp="1"/>
          </p:cNvSpPr>
          <p:nvPr>
            <p:ph sz="quarter" idx="2"/>
          </p:nvPr>
        </p:nvSpPr>
        <p:spPr>
          <a:xfrm>
            <a:off x="6409038" y="1154164"/>
            <a:ext cx="4580238" cy="880582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Игра «Плывет кораблик»</a:t>
            </a:r>
          </a:p>
          <a:p>
            <a:pPr algn="ctr"/>
            <a:endParaRPr lang="ru-RU" sz="2800" dirty="0"/>
          </a:p>
        </p:txBody>
      </p:sp>
      <p:sp>
        <p:nvSpPr>
          <p:cNvPr id="8" name="Объект 3"/>
          <p:cNvSpPr>
            <a:spLocks noGrp="1"/>
          </p:cNvSpPr>
          <p:nvPr>
            <p:ph sz="quarter" idx="2"/>
          </p:nvPr>
        </p:nvSpPr>
        <p:spPr>
          <a:xfrm>
            <a:off x="769741" y="3173820"/>
            <a:ext cx="4029458" cy="1274612"/>
          </a:xfrm>
        </p:spPr>
        <p:txBody>
          <a:bodyPr>
            <a:normAutofit fontScale="25000" lnSpcReduction="20000"/>
          </a:bodyPr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marL="0" indent="0" algn="ctr">
              <a:buNone/>
            </a:pPr>
            <a:r>
              <a:rPr lang="ru-RU" sz="5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9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Игра «Тонет – не тонет»</a:t>
            </a:r>
          </a:p>
          <a:p>
            <a:pPr algn="ctr"/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789" y="1752465"/>
            <a:ext cx="4258961" cy="2959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94" y="4127156"/>
            <a:ext cx="3913916" cy="2627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0882871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1336</TotalTime>
  <Words>432</Words>
  <Application>Microsoft Office PowerPoint</Application>
  <PresentationFormat>Широкоэкранный</PresentationFormat>
  <Paragraphs>91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Century Schoolbook</vt:lpstr>
      <vt:lpstr>Times New Roman</vt:lpstr>
      <vt:lpstr>Wingdings</vt:lpstr>
      <vt:lpstr>Wingdings 2</vt:lpstr>
      <vt:lpstr>Эркер</vt:lpstr>
      <vt:lpstr>Современные подходы к организации познавательной активности детей                       раннего возраста.</vt:lpstr>
      <vt:lpstr>Презентация PowerPoint</vt:lpstr>
      <vt:lpstr>Презентация PowerPoint</vt:lpstr>
      <vt:lpstr>Презентация PowerPoint</vt:lpstr>
      <vt:lpstr>Существующие современные подходы к организации познавательной активности детей раннего возраста:</vt:lpstr>
      <vt:lpstr>Личностно-ориентированные технологии</vt:lpstr>
      <vt:lpstr>Презентация PowerPoint</vt:lpstr>
      <vt:lpstr>Задачи экспериментирования:</vt:lpstr>
      <vt:lpstr>Экспериментирование с водой </vt:lpstr>
      <vt:lpstr>Изучение снежинок</vt:lpstr>
      <vt:lpstr>Экспериментирование с песком</vt:lpstr>
      <vt:lpstr>Технология интегрированного обучения</vt:lpstr>
      <vt:lpstr>Презентация PowerPoint</vt:lpstr>
      <vt:lpstr>Игровые технологии</vt:lpstr>
      <vt:lpstr>Задачи игровых технологий:</vt:lpstr>
      <vt:lpstr>Виды игр</vt:lpstr>
      <vt:lpstr>Презентация PowerPoint</vt:lpstr>
      <vt:lpstr>Игры на закрепление понятия формы</vt:lpstr>
      <vt:lpstr>Игры на закрепление цвета</vt:lpstr>
      <vt:lpstr>Игры на закрепление понятия величины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Лилия Борисенко</dc:creator>
  <cp:lastModifiedBy>Лилия Борисенко</cp:lastModifiedBy>
  <cp:revision>134</cp:revision>
  <dcterms:created xsi:type="dcterms:W3CDTF">2024-01-28T15:32:42Z</dcterms:created>
  <dcterms:modified xsi:type="dcterms:W3CDTF">2024-02-18T08:53:50Z</dcterms:modified>
</cp:coreProperties>
</file>