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7" r:id="rId2"/>
    <p:sldId id="466" r:id="rId3"/>
    <p:sldId id="467" r:id="rId4"/>
    <p:sldId id="448" r:id="rId5"/>
    <p:sldId id="449" r:id="rId6"/>
    <p:sldId id="451" r:id="rId7"/>
    <p:sldId id="452" r:id="rId8"/>
    <p:sldId id="434" r:id="rId9"/>
    <p:sldId id="435" r:id="rId10"/>
    <p:sldId id="458" r:id="rId11"/>
    <p:sldId id="461" r:id="rId12"/>
    <p:sldId id="455" r:id="rId13"/>
    <p:sldId id="456" r:id="rId14"/>
    <p:sldId id="460" r:id="rId15"/>
    <p:sldId id="438" r:id="rId16"/>
    <p:sldId id="459" r:id="rId17"/>
    <p:sldId id="453" r:id="rId18"/>
    <p:sldId id="440" r:id="rId19"/>
    <p:sldId id="462" r:id="rId20"/>
    <p:sldId id="464" r:id="rId21"/>
    <p:sldId id="45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66FF"/>
    <a:srgbClr val="800080"/>
    <a:srgbClr val="00CCFF"/>
    <a:srgbClr val="0000FF"/>
    <a:srgbClr val="EAEC9A"/>
    <a:srgbClr val="82D933"/>
    <a:srgbClr val="FF5050"/>
    <a:srgbClr val="FF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28" autoAdjust="0"/>
  </p:normalViewPr>
  <p:slideViewPr>
    <p:cSldViewPr>
      <p:cViewPr varScale="1">
        <p:scale>
          <a:sx n="69" d="100"/>
          <a:sy n="69" d="100"/>
        </p:scale>
        <p:origin x="5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26B0D-0C86-4487-B16C-7F95E70E831A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369EA-E652-4413-9359-847CF831CE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3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369EA-E652-4413-9359-847CF831CEDF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BAEAB-7F83-47CC-8F9C-7033FF4FB4FD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11FD-06D4-408E-B531-524C754CD8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microsoft.com/office/2007/relationships/hdphoto" Target="../media/hdphoto1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image" Target="../media/image1.jpeg"/><Relationship Id="rId21" Type="http://schemas.microsoft.com/office/2007/relationships/hdphoto" Target="../media/hdphoto22.wdp"/><Relationship Id="rId7" Type="http://schemas.microsoft.com/office/2007/relationships/hdphoto" Target="../media/hdphoto11.wdp"/><Relationship Id="rId12" Type="http://schemas.openxmlformats.org/officeDocument/2006/relationships/image" Target="../media/image40.png"/><Relationship Id="rId17" Type="http://schemas.microsoft.com/office/2007/relationships/hdphoto" Target="../media/hdphoto20.wdp"/><Relationship Id="rId25" Type="http://schemas.microsoft.com/office/2007/relationships/hdphoto" Target="../media/hdphoto24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24" Type="http://schemas.openxmlformats.org/officeDocument/2006/relationships/image" Target="../media/image47.png"/><Relationship Id="rId5" Type="http://schemas.microsoft.com/office/2007/relationships/hdphoto" Target="../media/hdphoto18.wdp"/><Relationship Id="rId15" Type="http://schemas.openxmlformats.org/officeDocument/2006/relationships/image" Target="../media/image42.png"/><Relationship Id="rId23" Type="http://schemas.microsoft.com/office/2007/relationships/hdphoto" Target="../media/hdphoto23.wdp"/><Relationship Id="rId10" Type="http://schemas.openxmlformats.org/officeDocument/2006/relationships/image" Target="../media/image38.png"/><Relationship Id="rId19" Type="http://schemas.microsoft.com/office/2007/relationships/hdphoto" Target="../media/hdphoto21.wdp"/><Relationship Id="rId4" Type="http://schemas.openxmlformats.org/officeDocument/2006/relationships/image" Target="../media/image37.png"/><Relationship Id="rId9" Type="http://schemas.microsoft.com/office/2007/relationships/hdphoto" Target="../media/hdphoto12.wdp"/><Relationship Id="rId14" Type="http://schemas.microsoft.com/office/2007/relationships/hdphoto" Target="../media/hdphoto19.wdp"/><Relationship Id="rId22" Type="http://schemas.openxmlformats.org/officeDocument/2006/relationships/image" Target="../media/image46.png"/><Relationship Id="rId27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5.wdp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54.png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826" y="-24422"/>
            <a:ext cx="9366898" cy="68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472" y="3060282"/>
            <a:ext cx="908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«Использование нейропсихологических игр и упражнений  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в работе с детьми дошкольного возраста»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4700" y="2060848"/>
            <a:ext cx="60356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П  Р  Е  З  Е  Н  Т  А  Ц  И  Я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ОПЫТА РАБОТЫ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8364" y="111344"/>
            <a:ext cx="8765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«Детский сад общеразвивающего вида с приоритетным осуществлением деятельности по познавательно-речевому развитию детей № 130»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1182" y="4190309"/>
            <a:ext cx="4347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Sitka Text" panose="02000505000000020004" pitchFamily="2" charset="0"/>
                <a:cs typeface="Times New Roman" pitchFamily="18" charset="0"/>
              </a:rPr>
              <a:t>Горбаченко Наталья Викторовна,</a:t>
            </a:r>
          </a:p>
          <a:p>
            <a:pPr algn="ctr">
              <a:defRPr/>
            </a:pPr>
            <a:r>
              <a:rPr lang="ru-RU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</a:t>
            </a: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едагог-психолог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31609" y="6159780"/>
            <a:ext cx="36360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anose="02020603050405020304" pitchFamily="18" charset="0"/>
              </a:rPr>
              <a:t>Курск - 2021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96498" y="5173253"/>
            <a:ext cx="4347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err="1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Sitka Text" panose="02000505000000020004" pitchFamily="2" charset="0"/>
                <a:cs typeface="Times New Roman" pitchFamily="18" charset="0"/>
              </a:rPr>
              <a:t>Рослякова</a:t>
            </a: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Sitka Text" panose="02000505000000020004" pitchFamily="2" charset="0"/>
                <a:cs typeface="Times New Roman" pitchFamily="18" charset="0"/>
              </a:rPr>
              <a:t> Анна Ивановна, </a:t>
            </a:r>
          </a:p>
          <a:p>
            <a:pPr algn="ctr">
              <a:defRPr/>
            </a:pP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67" l="2625" r="90000">
                        <a14:backgroundMark x1="60250" y1="5833" x2="81500" y2="8000"/>
                        <a14:backgroundMark x1="54125" y1="3667" x2="54125" y2="3667"/>
                        <a14:backgroundMark x1="40500" y1="6500" x2="31500" y2="2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76" y="4174999"/>
            <a:ext cx="4096071" cy="26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6552" y="0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nfomednews.com/wp-content/uploads/2020/12a/fsjn5jq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74" b="55575" l="5762" r="35449">
                        <a14:foregroundMark x1="19824" y1="42857" x2="20703" y2="42857"/>
                        <a14:backgroundMark x1="22266" y1="48258" x2="22656" y2="53136"/>
                        <a14:backgroundMark x1="17969" y1="42160" x2="17969" y2="42160"/>
                        <a14:backgroundMark x1="25000" y1="41986" x2="25488" y2="43031"/>
                        <a14:backgroundMark x1="17969" y1="43380" x2="17969" y2="43380"/>
                        <a14:backgroundMark x1="8008" y1="24042" x2="7715" y2="34146"/>
                        <a14:backgroundMark x1="7715" y1="44251" x2="6934" y2="51916"/>
                        <a14:backgroundMark x1="22168" y1="48432" x2="25195" y2="54181"/>
                        <a14:backgroundMark x1="17090" y1="43902" x2="17090" y2="4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835" r="64264" b="45904"/>
          <a:stretch/>
        </p:blipFill>
        <p:spPr bwMode="auto">
          <a:xfrm>
            <a:off x="539551" y="1844824"/>
            <a:ext cx="304233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infomednews.com/wp-content/uploads/2020/12a/fsjn5jq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18" b="96341" l="5566" r="35547">
                        <a14:foregroundMark x1="10938" y1="79617" x2="12402" y2="91812"/>
                        <a14:backgroundMark x1="7324" y1="67770" x2="6348" y2="76829"/>
                        <a14:backgroundMark x1="20313" y1="86237" x2="22363" y2="94251"/>
                        <a14:backgroundMark x1="24512" y1="82404" x2="24512" y2="82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t="62936" r="64478" b="3146"/>
          <a:stretch/>
        </p:blipFill>
        <p:spPr bwMode="auto">
          <a:xfrm>
            <a:off x="485930" y="4221088"/>
            <a:ext cx="3095958" cy="199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infomednews.com/wp-content/uploads/2020/12a/fsjn5jq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03" b="54530" l="66309" r="95703">
                        <a14:foregroundMark x1="86328" y1="30662" x2="85547" y2="51220"/>
                        <a14:backgroundMark x1="81934" y1="25087" x2="80957" y2="32230"/>
                        <a14:backgroundMark x1="91797" y1="24390" x2="94531" y2="30139"/>
                        <a14:backgroundMark x1="80664" y1="45993" x2="77930" y2="53659"/>
                        <a14:backgroundMark x1="81641" y1="47735" x2="82422" y2="53659"/>
                        <a14:backgroundMark x1="68066" y1="24564" x2="67480" y2="29443"/>
                        <a14:backgroundMark x1="67480" y1="38502" x2="67188" y2="47213"/>
                        <a14:backgroundMark x1="67090" y1="48084" x2="66797" y2="50871"/>
                        <a14:backgroundMark x1="69043" y1="24390" x2="72656" y2="23171"/>
                        <a14:backgroundMark x1="73926" y1="23519" x2="79883" y2="25610"/>
                        <a14:backgroundMark x1="84180" y1="24564" x2="81641" y2="35540"/>
                        <a14:backgroundMark x1="84961" y1="24739" x2="92285" y2="24739"/>
                        <a14:backgroundMark x1="95215" y1="30314" x2="94727" y2="40767"/>
                        <a14:backgroundMark x1="94922" y1="41986" x2="94629" y2="52613"/>
                        <a14:backgroundMark x1="81543" y1="35366" x2="80469" y2="44251"/>
                        <a14:backgroundMark x1="79004" y1="48955" x2="77344" y2="52091"/>
                        <a14:backgroundMark x1="80078" y1="45819" x2="76465" y2="52439"/>
                        <a14:backgroundMark x1="76465" y1="53136" x2="75684" y2="54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6" t="23461" r="4428" b="45218"/>
          <a:stretch/>
        </p:blipFill>
        <p:spPr bwMode="auto">
          <a:xfrm>
            <a:off x="5516989" y="1791851"/>
            <a:ext cx="3108192" cy="187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https://infomednews.com/wp-content/uploads/2020/12a/fsjn5jq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18" b="97213" l="66211" r="96094">
                        <a14:backgroundMark x1="67871" y1="64808" x2="68652" y2="71777"/>
                        <a14:backgroundMark x1="68750" y1="83449" x2="68652" y2="94077"/>
                        <a14:backgroundMark x1="85645" y1="90244" x2="85840" y2="95645"/>
                        <a14:backgroundMark x1="83691" y1="81359" x2="81934" y2="83275"/>
                        <a14:backgroundMark x1="81348" y1="84321" x2="81348" y2="84321"/>
                        <a14:backgroundMark x1="73828" y1="68293" x2="74316" y2="7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4" t="62962" r="3709" b="3902"/>
          <a:stretch/>
        </p:blipFill>
        <p:spPr bwMode="auto">
          <a:xfrm>
            <a:off x="5477464" y="4221087"/>
            <a:ext cx="3187242" cy="1981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«Звёздочки»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5556" y="836712"/>
            <a:ext cx="8916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Руки вытянуты перед собой. Одна сжата в кулак, вторая – пальцы расставлены\ в стороны. Ритмическая смена позиций (звёздочки зажглись и погасли)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6563" y="3671288"/>
            <a:ext cx="28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Звёздочки зажглись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66929" y="3686747"/>
            <a:ext cx="28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Звёздочки погасли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55944" y="6309320"/>
            <a:ext cx="4743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Мигающие звёздочки</a:t>
            </a:r>
          </a:p>
        </p:txBody>
      </p:sp>
    </p:spTree>
    <p:extLst>
      <p:ext uri="{BB962C8B-B14F-4D97-AF65-F5344CB8AC3E}">
        <p14:creationId xmlns:p14="http://schemas.microsoft.com/office/powerpoint/2010/main" val="2473212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«Лягушки»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7441" y="664658"/>
            <a:ext cx="891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anose="02020603050405020304" pitchFamily="18" charset="0"/>
              </a:rPr>
              <a:t>Руки положить на стол, колени или горизонтальную поверхность. 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anose="02020603050405020304" pitchFamily="18" charset="0"/>
              </a:rPr>
              <a:t>Одну руку сжать в кулак, другую положить ладонью вниз.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anose="02020603050405020304" pitchFamily="18" charset="0"/>
              </a:rPr>
              <a:t>Одновременно менять положение рук, постепенно увеличивая темп.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824" y1="15385" x2="72137" y2="41453"/>
                        <a14:backgroundMark x1="46947" y1="6838" x2="46947" y2="18803"/>
                        <a14:backgroundMark x1="56870" y1="72650" x2="56870" y2="72650"/>
                        <a14:backgroundMark x1="66794" y1="13248" x2="66794" y2="13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2580093"/>
            <a:ext cx="3456384" cy="3184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736" y1="5677" x2="31698" y2="52838"/>
                        <a14:backgroundMark x1="68302" y1="96507" x2="68302" y2="96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80093"/>
            <a:ext cx="3402584" cy="3184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1171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908" y="-5405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«Дом-ёжик-замок»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7441" y="664658"/>
            <a:ext cx="89165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 – Пальцы рук соединить под углом. Большие пальцы соединить параллельно.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– Поставить ладони под углом друг к другу, пальцы одной руки расположить между пальцами второй. 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 – Ладони прижать друг к другу. Пальцы переплести.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15199" y="2014811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Дом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29134" y="2014811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Ёжик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56425" y="4235550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Замок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8" y="2497198"/>
            <a:ext cx="303053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21" y="2419350"/>
            <a:ext cx="29686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5" y="4607895"/>
            <a:ext cx="29384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192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20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175574"/>
            <a:ext cx="4320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«Колечко»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2557" y="1447217"/>
            <a:ext cx="8916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Упражнение выполнять, начиная с указательного пальца и в обратном порядке -  от мизинца к указательному.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4300" y="692696"/>
            <a:ext cx="8916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Поочерёдно перебирать пальцы рук, соединяя в кольцо большой палец и последовательно – указательный, средний, безымянный и мизинец.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196" y="2127865"/>
            <a:ext cx="8916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Упражнение выполнять каждой рукой отдельно, затем двумя руками одновременно.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79" y="2700091"/>
            <a:ext cx="321997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36" y="4797152"/>
            <a:ext cx="3290624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36" y="2700091"/>
            <a:ext cx="3290624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C:\Users\mdou1\Desktop\репка\1634835_17 (1)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32" b="57929" l="65144" r="94620">
                        <a14:foregroundMark x1="71186" y1="33552" x2="69197" y2="49017"/>
                        <a14:backgroundMark x1="72513" y1="38401" x2="72513" y2="38401"/>
                        <a14:backgroundMark x1="73029" y1="38794" x2="73176" y2="41284"/>
                        <a14:backgroundMark x1="85704" y1="37484" x2="87325" y2="41940"/>
                        <a14:backgroundMark x1="77377" y1="24509" x2="79219" y2="34862"/>
                        <a14:backgroundMark x1="79366" y1="45216" x2="80987" y2="54915"/>
                        <a14:backgroundMark x1="73397" y1="38139" x2="73397" y2="43906"/>
                        <a14:backgroundMark x1="78998" y1="47444" x2="82609" y2="54522"/>
                        <a14:backgroundMark x1="74503" y1="55177" x2="86072" y2="53211"/>
                        <a14:backgroundMark x1="79366" y1="27523" x2="79219" y2="49410"/>
                        <a14:backgroundMark x1="81209" y1="25164" x2="80619" y2="34862"/>
                        <a14:backgroundMark x1="75387" y1="25819" x2="78629" y2="33945"/>
                        <a14:backgroundMark x1="91304" y1="23984" x2="94252" y2="32372"/>
                        <a14:backgroundMark x1="68828" y1="24246" x2="65586" y2="37484"/>
                        <a14:backgroundMark x1="86957" y1="53604" x2="88062" y2="5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03" t="21986" r="5772" b="42211"/>
          <a:stretch/>
        </p:blipFill>
        <p:spPr bwMode="auto">
          <a:xfrm>
            <a:off x="983169" y="4901007"/>
            <a:ext cx="3001196" cy="174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61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5405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«Ладушки-оладушки»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7441" y="664658"/>
            <a:ext cx="891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Правую руки положить ладонью вниз, а левую ладонью вверх. После сменить положение правой руки, затем левой руки. Упражнение сначала выполняется одной рукой, затем другой рукой, после – двумя руками одновременно.</a:t>
            </a:r>
          </a:p>
        </p:txBody>
      </p:sp>
      <p:pic>
        <p:nvPicPr>
          <p:cNvPr id="7" name="Объект 2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2" l="0" r="100000">
                        <a14:backgroundMark x1="81961" y1="6471" x2="86667" y2="41176"/>
                        <a14:backgroundMark x1="96863" y1="40000" x2="89804" y2="57059"/>
                        <a14:backgroundMark x1="45490" y1="64706" x2="45490" y2="64706"/>
                        <a14:backgroundMark x1="7843" y1="4706" x2="3137" y2="24118"/>
                        <a14:backgroundMark x1="23529" y1="41765" x2="23529" y2="41765"/>
                        <a14:backgroundMark x1="23922" y1="34118" x2="24706" y2="45294"/>
                        <a14:backgroundMark x1="11373" y1="4706" x2="11373" y2="4706"/>
                        <a14:backgroundMark x1="10980" y1="1176" x2="13333" y2="4706"/>
                        <a14:backgroundMark x1="3137" y1="57647" x2="5490" y2="60000"/>
                        <a14:backgroundMark x1="7059" y1="58824" x2="7059" y2="5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24" y="2348880"/>
            <a:ext cx="4621944" cy="38114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5157192"/>
            <a:ext cx="3774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Мы играли в ладушки,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Жарили оладушки.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Так пожарим, повернём,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И опять играть начнём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17" y1="34091" x2="7417" y2="88068"/>
                        <a14:foregroundMark x1="15090" y1="17045" x2="15090" y2="17045"/>
                        <a14:foregroundMark x1="28133" y1="16477" x2="28133" y2="16477"/>
                        <a14:foregroundMark x1="30435" y1="18466" x2="32737" y2="22727"/>
                        <a14:backgroundMark x1="44501" y1="17898" x2="47826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8" y="2155696"/>
            <a:ext cx="2541198" cy="255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515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908" y="-5405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32" b="96523" l="56719" r="9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08" t="67741" r="4713" b="134"/>
          <a:stretch/>
        </p:blipFill>
        <p:spPr bwMode="auto">
          <a:xfrm>
            <a:off x="2987824" y="4853100"/>
            <a:ext cx="3623396" cy="173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91" b="58275" l="5313" r="4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" t="25988" r="56290" b="40671"/>
          <a:stretch/>
        </p:blipFill>
        <p:spPr bwMode="auto">
          <a:xfrm>
            <a:off x="395627" y="2661093"/>
            <a:ext cx="3661989" cy="1778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87" b="57719" l="56016" r="96250">
                        <a14:backgroundMark x1="60625" y1="31433" x2="68359" y2="28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08" t="26573" r="4714" b="41841"/>
          <a:stretch/>
        </p:blipFill>
        <p:spPr bwMode="auto">
          <a:xfrm>
            <a:off x="5148064" y="2669638"/>
            <a:ext cx="3770337" cy="1770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«Кулак-ребро-ладонь»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7441" y="664658"/>
            <a:ext cx="8916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Три положения на плоскости стола последовательно сменяют друг друга.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 – ладонь на плоскости, сжатая в кулак ладонь,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– ладонь ребром, 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 – распрямленная ладонь на плоскости стола.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Выполняется сначала правой рукой. Потом левой. Далее двумя руками одновременно.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Упражнение повторять 8-10 раз с постоянным увеличением темпа.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75656" y="2220074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Кулак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29134" y="2214866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Ребро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61198" y="4435605"/>
            <a:ext cx="180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Ладонь</a:t>
            </a:r>
          </a:p>
        </p:txBody>
      </p:sp>
    </p:spTree>
    <p:extLst>
      <p:ext uri="{BB962C8B-B14F-4D97-AF65-F5344CB8AC3E}">
        <p14:creationId xmlns:p14="http://schemas.microsoft.com/office/powerpoint/2010/main" val="39191655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5408"/>
            <a:ext cx="9167789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4861" y="175574"/>
            <a:ext cx="5472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«Лезгинка»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7441" y="664658"/>
            <a:ext cx="8916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Левую руку сложить в кулак, большой палец отставить в сторону, кулак развернуть пальцами к себе. 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Правой рукой прямой ладонью в горизонтальном положении прикоснуться к мизинцу левой. После одновременно сменить положение правой и левой рук происходит смена правой и левой рук в течение 6-8 раз, постепенно ускоряя скорость.</a:t>
            </a:r>
          </a:p>
        </p:txBody>
      </p:sp>
      <p:pic>
        <p:nvPicPr>
          <p:cNvPr id="11" name="Picture 4" descr="C:\Users\mdou1\Desktop\репка\img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 t="32819" r="5113" b="24240"/>
          <a:stretch/>
        </p:blipFill>
        <p:spPr bwMode="auto">
          <a:xfrm>
            <a:off x="762237" y="4149079"/>
            <a:ext cx="3665748" cy="247429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C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"/>
          <a:stretch/>
        </p:blipFill>
        <p:spPr bwMode="auto">
          <a:xfrm>
            <a:off x="4685720" y="4154723"/>
            <a:ext cx="3804531" cy="24686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29" l="0" r="99515">
                        <a14:foregroundMark x1="26861" y1="82550" x2="28964" y2="90604"/>
                        <a14:backgroundMark x1="49029" y1="10738" x2="49029" y2="10738"/>
                        <a14:backgroundMark x1="42880" y1="10067" x2="74272" y2="5705"/>
                        <a14:backgroundMark x1="12621" y1="7047" x2="3560" y2="24161"/>
                        <a14:backgroundMark x1="4693" y1="61745" x2="7120" y2="83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5114"/>
            <a:ext cx="3049920" cy="162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65114"/>
            <a:ext cx="3097287" cy="1636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69909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6552" y="0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724325" y="1983351"/>
            <a:ext cx="3528392" cy="1767693"/>
          </a:xfrm>
          <a:prstGeom prst="flowChartAlternateProcess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64470" y="162889"/>
            <a:ext cx="5256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КИНЕЗИОЛОГИЧЕСКАЯ СКАЗКА</a:t>
            </a:r>
            <a:endParaRPr lang="ru-RU" sz="2000" b="1" i="1" dirty="0" smtClean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926" y="2192533"/>
            <a:ext cx="34622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Стимулируют действие речевых зон коры головного мозга, что положительно сказывается на исправление речи детей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851" y="562999"/>
            <a:ext cx="8205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(всестороннее, последовательное развитие речи 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и связанных с ней психических процессов)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873996" y="1983350"/>
            <a:ext cx="3528392" cy="1767693"/>
          </a:xfrm>
          <a:prstGeom prst="flowChartAlternateProcess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65258" y="2284139"/>
            <a:ext cx="34622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Совершенствуют психические процессы: внимание и память, которые тесно связаны 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с речью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928566" y="4437112"/>
            <a:ext cx="3528392" cy="1767693"/>
          </a:xfrm>
          <a:prstGeom prst="flowChartAlternateProcess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86814" y="4777545"/>
            <a:ext cx="321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Повышают интерес детей  к русским народным сказкам, к малому фольклорному жанру</a:t>
            </a:r>
          </a:p>
        </p:txBody>
      </p:sp>
      <p:sp>
        <p:nvSpPr>
          <p:cNvPr id="16" name="Выгнутая влево стрелка 15"/>
          <p:cNvSpPr/>
          <p:nvPr/>
        </p:nvSpPr>
        <p:spPr>
          <a:xfrm rot="13030574" flipH="1" flipV="1">
            <a:off x="463435" y="788462"/>
            <a:ext cx="830015" cy="2461415"/>
          </a:xfrm>
          <a:prstGeom prst="curvedRightArrow">
            <a:avLst>
              <a:gd name="adj1" fmla="val 25000"/>
              <a:gd name="adj2" fmla="val 81523"/>
              <a:gd name="adj3" fmla="val 25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 rot="9161932" flipV="1">
            <a:off x="8012465" y="870026"/>
            <a:ext cx="779848" cy="2226650"/>
          </a:xfrm>
          <a:prstGeom prst="curvedRightArrow">
            <a:avLst>
              <a:gd name="adj1" fmla="val 25000"/>
              <a:gd name="adj2" fmla="val 81523"/>
              <a:gd name="adj3" fmla="val 25000"/>
            </a:avLst>
          </a:prstGeom>
          <a:solidFill>
            <a:srgbClr val="00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 rot="5400000">
            <a:off x="3945254" y="3454081"/>
            <a:ext cx="1337162" cy="422907"/>
          </a:xfrm>
          <a:prstGeom prst="stripedRightArrow">
            <a:avLst>
              <a:gd name="adj1" fmla="val 45559"/>
              <a:gd name="adj2" fmla="val 43571"/>
            </a:avLst>
          </a:prstGeom>
          <a:solidFill>
            <a:srgbClr val="EAEC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8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6552" y="0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01172"/>
              </p:ext>
            </p:extLst>
          </p:nvPr>
        </p:nvGraphicFramePr>
        <p:xfrm>
          <a:off x="576443" y="2595268"/>
          <a:ext cx="8229599" cy="3858068"/>
        </p:xfrm>
        <a:graphic>
          <a:graphicData uri="http://schemas.openxmlformats.org/drawingml/2006/table">
            <a:tbl>
              <a:tblPr firstRow="1" firstCol="1" bandRow="1"/>
              <a:tblGrid>
                <a:gridCol w="2729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8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9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7584" y="175574"/>
            <a:ext cx="777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КИНЕЗИОЛОГИЧЕСКАЯ СКАЗКА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«Две обезьянки»</a:t>
            </a:r>
          </a:p>
        </p:txBody>
      </p:sp>
      <p:pic>
        <p:nvPicPr>
          <p:cNvPr id="10" name="Объект 31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44" r="4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28520" r="51387"/>
          <a:stretch/>
        </p:blipFill>
        <p:spPr>
          <a:xfrm>
            <a:off x="171322" y="332657"/>
            <a:ext cx="2055049" cy="2334220"/>
          </a:xfrm>
        </p:spPr>
      </p:pic>
      <p:grpSp>
        <p:nvGrpSpPr>
          <p:cNvPr id="50" name="Группа 49"/>
          <p:cNvGrpSpPr/>
          <p:nvPr/>
        </p:nvGrpSpPr>
        <p:grpSpPr>
          <a:xfrm>
            <a:off x="649721" y="2616459"/>
            <a:ext cx="8129699" cy="3767939"/>
            <a:chOff x="-964717" y="1958563"/>
            <a:chExt cx="8129699" cy="376793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-964717" y="3208734"/>
              <a:ext cx="26642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Однажды они отправились в сад за яблоками и заблудились.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2824" y1="15385" x2="72137" y2="41453"/>
                          <a14:backgroundMark x1="46947" y1="6838" x2="46947" y2="18803"/>
                          <a14:backgroundMark x1="56870" y1="72650" x2="56870" y2="72650"/>
                          <a14:backgroundMark x1="66794" y1="13248" x2="66794" y2="132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872257" y="1987653"/>
              <a:ext cx="1152128" cy="9919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7736" y1="5677" x2="31698" y2="52838"/>
                          <a14:backgroundMark x1="68302" y1="96507" x2="68302" y2="96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29" y="1987653"/>
              <a:ext cx="1119502" cy="9919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378" y="1958563"/>
              <a:ext cx="1104624" cy="715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068" y="1972799"/>
              <a:ext cx="1076111" cy="73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898" y="2341517"/>
              <a:ext cx="1013378" cy="607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1792717" y="3208734"/>
              <a:ext cx="26642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По дороге они встретили ежиху с ежатами.</a:t>
              </a:r>
            </a:p>
          </p:txBody>
        </p:sp>
        <p:pic>
          <p:nvPicPr>
            <p:cNvPr id="21" name="Picture 3" descr="C:\Users\mdou1\Desktop\репка\1634835_17 (1).jpe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232" b="57929" l="65144" r="94620">
                          <a14:foregroundMark x1="71186" y1="33552" x2="69197" y2="49017"/>
                          <a14:backgroundMark x1="72513" y1="38401" x2="72513" y2="38401"/>
                          <a14:backgroundMark x1="73029" y1="38794" x2="73176" y2="41284"/>
                          <a14:backgroundMark x1="85704" y1="37484" x2="87325" y2="41940"/>
                          <a14:backgroundMark x1="77377" y1="24509" x2="79219" y2="34862"/>
                          <a14:backgroundMark x1="79366" y1="45216" x2="80987" y2="54915"/>
                          <a14:backgroundMark x1="73397" y1="38139" x2="73397" y2="43906"/>
                          <a14:backgroundMark x1="78998" y1="47444" x2="82609" y2="54522"/>
                          <a14:backgroundMark x1="74503" y1="55177" x2="86072" y2="53211"/>
                          <a14:backgroundMark x1="79366" y1="27523" x2="79219" y2="49410"/>
                          <a14:backgroundMark x1="81209" y1="25164" x2="80619" y2="34862"/>
                          <a14:backgroundMark x1="75387" y1="25819" x2="78629" y2="33945"/>
                          <a14:backgroundMark x1="91304" y1="23984" x2="94252" y2="32372"/>
                          <a14:backgroundMark x1="68828" y1="24246" x2="65586" y2="37484"/>
                          <a14:backgroundMark x1="86957" y1="53604" x2="88062" y2="56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3" t="21986" r="5772" b="42211"/>
            <a:stretch/>
          </p:blipFill>
          <p:spPr bwMode="auto">
            <a:xfrm>
              <a:off x="5889737" y="2059829"/>
              <a:ext cx="1225740" cy="6850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686" y="2023576"/>
              <a:ext cx="1340666" cy="757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4500686" y="3116400"/>
              <a:ext cx="26642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Обезьянки поздоровались с ними и рассказали, что ищут яблоньку.</a:t>
              </a:r>
            </a:p>
          </p:txBody>
        </p:sp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7417" y1="34091" x2="7417" y2="88068"/>
                          <a14:foregroundMark x1="15090" y1="17045" x2="15090" y2="17045"/>
                          <a14:foregroundMark x1="28133" y1="16477" x2="28133" y2="16477"/>
                          <a14:foregroundMark x1="30435" y1="18466" x2="32737" y2="22727"/>
                          <a14:backgroundMark x1="44501" y1="17898" x2="47826" y2="40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273" y="3887394"/>
              <a:ext cx="1408253" cy="8707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-964717" y="4895505"/>
              <a:ext cx="26642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Ежи показали обезьянкам дорогу к яблоне, а за это Мики и Кики угостили их оладушками.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781883" y="5080171"/>
              <a:ext cx="26642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Обезьянки набрали яблоки, а ежиха с ежатами помогла им отнести их домой.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5591" b="58275" l="5313" r="436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t="25988" r="56290" b="40671"/>
            <a:stretch/>
          </p:blipFill>
          <p:spPr bwMode="auto">
            <a:xfrm>
              <a:off x="1797961" y="3873493"/>
              <a:ext cx="1023457" cy="5404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6287" b="57719" l="56016" r="96250">
                          <a14:backgroundMark x1="60625" y1="31433" x2="68359" y2="286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8" t="26573" r="4714" b="41841"/>
            <a:stretch/>
          </p:blipFill>
          <p:spPr bwMode="auto">
            <a:xfrm>
              <a:off x="3370067" y="3873494"/>
              <a:ext cx="1009105" cy="5235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70932" b="96523" l="56719" r="9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8" t="67741" r="4713" b="134"/>
            <a:stretch/>
          </p:blipFill>
          <p:spPr bwMode="auto">
            <a:xfrm>
              <a:off x="2449706" y="4316638"/>
              <a:ext cx="1212054" cy="5788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0" name="Прямоугольник 29"/>
            <p:cNvSpPr/>
            <p:nvPr/>
          </p:nvSpPr>
          <p:spPr>
            <a:xfrm>
              <a:off x="4531935" y="4895504"/>
              <a:ext cx="2633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Обезьянки с ежами стали друзьями.</a:t>
              </a:r>
            </a:p>
            <a:p>
              <a:pPr algn="ctr">
                <a:defRPr/>
              </a:pPr>
              <a:r>
                <a:rPr lang="ru-RU" sz="1200" b="1" i="1" dirty="0" smtClean="0">
                  <a:ln w="3175">
                    <a:solidFill>
                      <a:prstClr val="black"/>
                    </a:solidFill>
                    <a:prstDash val="solid"/>
                  </a:ln>
                  <a:latin typeface="Sitka Text" panose="02000505000000020004" pitchFamily="2" charset="0"/>
                  <a:cs typeface="Times New Roman" pitchFamily="18" charset="0"/>
                </a:rPr>
                <a:t> Затем все друзья пустились в пляс.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9329" l="0" r="99515">
                          <a14:foregroundMark x1="26861" y1="82550" x2="28964" y2="90604"/>
                          <a14:backgroundMark x1="49029" y1="10738" x2="49029" y2="10738"/>
                          <a14:backgroundMark x1="42880" y1="10067" x2="74272" y2="5705"/>
                          <a14:backgroundMark x1="12621" y1="7047" x2="3560" y2="24161"/>
                          <a14:backgroundMark x1="4693" y1="61745" x2="7120" y2="832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935" y="3887394"/>
              <a:ext cx="1096049" cy="5844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352" y="3887394"/>
              <a:ext cx="1152128" cy="6088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57" name="Прямоугольник 56"/>
          <p:cNvSpPr/>
          <p:nvPr/>
        </p:nvSpPr>
        <p:spPr>
          <a:xfrm>
            <a:off x="2055466" y="1049739"/>
            <a:ext cx="6374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Жили-были две озорные обезьянки – Мики и Кики.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57" y="883460"/>
            <a:ext cx="2172532" cy="15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6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5408"/>
            <a:ext cx="9167789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31640" y="175574"/>
            <a:ext cx="6480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ГИМНАСТИКА ДЛЯ ГЛАЗ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«Волшебный лес»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833935"/>
            <a:ext cx="79449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Цель: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тренировка глазных мышц, профилактика нарушений зрения.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1808830"/>
            <a:ext cx="3108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Вот стоит осенний лес!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В нём много сказок и чудес!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5559" y="2924944"/>
            <a:ext cx="3108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Слева – сосны, справа-дуб,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38088" y="3934726"/>
            <a:ext cx="3108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Дятел сверху, тук да тук!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38088" y="4797152"/>
            <a:ext cx="3108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Глазки ты открой, закрой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И скорей беги домой.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61558" y="2393605"/>
            <a:ext cx="3456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(круговые движения глазами)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20072" y="3281646"/>
            <a:ext cx="3744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(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движения глазами влево-вправо)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16043" y="4295342"/>
            <a:ext cx="3552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(движения глазами вверх-вниз)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40278" y="5320298"/>
            <a:ext cx="329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(открыть, закрыть глаза, поморгать)</a:t>
            </a:r>
          </a:p>
        </p:txBody>
      </p:sp>
      <p:pic>
        <p:nvPicPr>
          <p:cNvPr id="22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0"/>
          <a:stretch/>
        </p:blipFill>
        <p:spPr>
          <a:xfrm>
            <a:off x="143508" y="1431027"/>
            <a:ext cx="2556284" cy="342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Объект 1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/>
          <a:stretch/>
        </p:blipFill>
        <p:spPr>
          <a:xfrm>
            <a:off x="2890639" y="2825501"/>
            <a:ext cx="2425404" cy="347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0709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984" y="-20308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23" y="1432517"/>
            <a:ext cx="4075867" cy="430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Овал 21"/>
          <p:cNvSpPr/>
          <p:nvPr/>
        </p:nvSpPr>
        <p:spPr>
          <a:xfrm>
            <a:off x="208857" y="1399305"/>
            <a:ext cx="3820863" cy="1206087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411" y="1709960"/>
            <a:ext cx="389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Дети с синдромом дефицита внимания и гиперактивностью</a:t>
            </a:r>
          </a:p>
        </p:txBody>
      </p:sp>
      <p:sp>
        <p:nvSpPr>
          <p:cNvPr id="13" name="Овал 12"/>
          <p:cNvSpPr/>
          <p:nvPr/>
        </p:nvSpPr>
        <p:spPr>
          <a:xfrm>
            <a:off x="5220072" y="1432517"/>
            <a:ext cx="3820863" cy="1206087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1" y="1743172"/>
            <a:ext cx="389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Дети с задержкой психического развития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347191" y="4815143"/>
            <a:ext cx="3820863" cy="1206087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7191" y="5125798"/>
            <a:ext cx="389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Дети с тяжёлыми 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нарушениями речи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5216469" y="4820721"/>
            <a:ext cx="3820863" cy="1206087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4048" y="5117025"/>
            <a:ext cx="389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Дети с нарушением эмоционально-волевой сферы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70275" y="376391"/>
            <a:ext cx="4734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3172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5408"/>
            <a:ext cx="9167789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48934" y="2492896"/>
            <a:ext cx="31083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Шарик в руки мы возьмём,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Покатаем и сожмём.</a:t>
            </a:r>
          </a:p>
          <a:p>
            <a:pPr algn="ctr">
              <a:defRPr/>
            </a:pPr>
            <a:endParaRPr lang="ru-RU" sz="1600" b="1" i="1" dirty="0" smtClean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latin typeface="Sitka Text" panose="02000505000000020004" pitchFamily="2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Вверх подбросим и поймаем</a:t>
            </a:r>
          </a:p>
          <a:p>
            <a:pPr lvl="0"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И иголки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посчитаем.</a:t>
            </a:r>
          </a:p>
          <a:p>
            <a:pPr lvl="0" algn="ctr">
              <a:defRPr/>
            </a:pPr>
            <a:endParaRPr lang="ru-RU" sz="1600" b="1" i="1" dirty="0" smtClean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latin typeface="Sitka Text" panose="02000505000000020004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Пустим ёжика на стол</a:t>
            </a:r>
          </a:p>
          <a:p>
            <a:pPr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И ладошкою прижмём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1600" b="1" i="1" dirty="0" smtClean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latin typeface="Sitka Text" panose="02000505000000020004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Вновь немножко покатаем,</a:t>
            </a:r>
          </a:p>
          <a:p>
            <a:pPr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И потрём его слегка,</a:t>
            </a:r>
          </a:p>
          <a:p>
            <a:pPr algn="ctr"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Помассируем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слегка</a:t>
            </a:r>
            <a:endParaRPr lang="ru-RU" sz="1600" b="1" i="1" dirty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latin typeface="Sitka Text" panose="02000505000000020004" pitchFamily="2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31640" y="175574"/>
            <a:ext cx="6480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 ДЛЯ МЕЛКОЙ МОТОРИКИ РУК Су-</a:t>
            </a:r>
            <a:r>
              <a:rPr lang="ru-RU" sz="2000" b="1" i="1" dirty="0" err="1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Джок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 – терапия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«Ёжик»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2359" y="1052736"/>
            <a:ext cx="7944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Цель: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улучшение кровотока, повышение упругости и эластичности мышечных волокон, рефлекторное стимулирование работы удалённых внутренних органов и систем.</a:t>
            </a:r>
          </a:p>
        </p:txBody>
      </p:sp>
      <p:pic>
        <p:nvPicPr>
          <p:cNvPr id="6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67" b="34339"/>
          <a:stretch/>
        </p:blipFill>
        <p:spPr>
          <a:xfrm>
            <a:off x="359829" y="2492896"/>
            <a:ext cx="5259896" cy="2944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339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67789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Объект 3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138698"/>
            <a:ext cx="2808312" cy="2808312"/>
          </a:xfrm>
        </p:spPr>
      </p:pic>
      <p:sp>
        <p:nvSpPr>
          <p:cNvPr id="48" name="Прямоугольник 47"/>
          <p:cNvSpPr/>
          <p:nvPr/>
        </p:nvSpPr>
        <p:spPr>
          <a:xfrm>
            <a:off x="1691680" y="1820813"/>
            <a:ext cx="626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Творческих успехов!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4" b="100000" l="10000" r="94400">
                        <a14:backgroundMark x1="12067" y1="61210" x2="19267" y2="92628"/>
                        <a14:backgroundMark x1="86767" y1="66396" x2="81033" y2="99797"/>
                        <a14:backgroundMark x1="69400" y1="59176" x2="69400" y2="59176"/>
                        <a14:backgroundMark x1="66900" y1="52262" x2="66900" y2="52262"/>
                        <a14:backgroundMark x1="67800" y1="55618" x2="67800" y2="55618"/>
                        <a14:backgroundMark x1="70433" y1="98221" x2="70433" y2="98221"/>
                        <a14:backgroundMark x1="69700" y1="98882" x2="69700" y2="98882"/>
                        <a14:backgroundMark x1="70433" y1="98424" x2="69267" y2="99797"/>
                        <a14:backgroundMark x1="68967" y1="99136" x2="68967" y2="9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8600" r="130"/>
          <a:stretch/>
        </p:blipFill>
        <p:spPr>
          <a:xfrm>
            <a:off x="1619672" y="2348880"/>
            <a:ext cx="6048672" cy="30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9126" y="-192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3065" y="2708920"/>
            <a:ext cx="7641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Познакомить участников семинара-практикума с использованием нейропсихологических технологий, способствующих умственному и физическому развитию дошкольников.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2060848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Задачи:</a:t>
            </a:r>
            <a:endParaRPr lang="ru-RU" b="1" i="1" dirty="0" smtClean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" b="100000" l="78" r="100000">
                        <a14:foregroundMark x1="78359" y1="37765" x2="81328" y2="88941"/>
                        <a14:foregroundMark x1="68359" y1="62941" x2="85313" y2="91529"/>
                        <a14:foregroundMark x1="85313" y1="64353" x2="91016" y2="92941"/>
                        <a14:foregroundMark x1="70000" y1="90471" x2="70000" y2="96941"/>
                        <a14:foregroundMark x1="11797" y1="26235" x2="11797" y2="26235"/>
                        <a14:foregroundMark x1="18125" y1="30824" x2="18125" y2="30824"/>
                        <a14:backgroundMark x1="70391" y1="7294" x2="64063" y2="34824"/>
                        <a14:backgroundMark x1="20078" y1="7294" x2="99688" y2="5176"/>
                        <a14:backgroundMark x1="89688" y1="8235" x2="94688" y2="54353"/>
                        <a14:backgroundMark x1="61406" y1="63412" x2="55391" y2="93529"/>
                        <a14:backgroundMark x1="38750" y1="57882" x2="29375" y2="88941"/>
                        <a14:backgroundMark x1="16094" y1="25765" x2="16094" y2="25765"/>
                        <a14:backgroundMark x1="18438" y1="35765" x2="18438" y2="35765"/>
                        <a14:backgroundMark x1="26094" y1="43882" x2="26094" y2="43882"/>
                        <a14:backgroundMark x1="27422" y1="32824" x2="27422" y2="32824"/>
                        <a14:backgroundMark x1="26406" y1="14706" x2="26406" y2="14706"/>
                        <a14:backgroundMark x1="23438" y1="23765" x2="23438" y2="23765"/>
                        <a14:backgroundMark x1="28047" y1="29294" x2="28047" y2="29294"/>
                        <a14:backgroundMark x1="28047" y1="31294" x2="24453" y2="33294"/>
                        <a14:backgroundMark x1="34063" y1="34353" x2="35703" y2="35294"/>
                        <a14:backgroundMark x1="32734" y1="19294" x2="32734" y2="23294"/>
                        <a14:backgroundMark x1="28047" y1="13765" x2="35391" y2="11294"/>
                        <a14:backgroundMark x1="43359" y1="33765" x2="43359" y2="36824"/>
                        <a14:backgroundMark x1="42031" y1="21294" x2="42422" y2="25294"/>
                        <a14:backgroundMark x1="16797" y1="34824" x2="18750" y2="36824"/>
                        <a14:backgroundMark x1="37422" y1="27765" x2="39063" y2="3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0092"/>
            <a:ext cx="4038600" cy="26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89974" l="10000" r="90000">
                        <a14:foregroundMark x1="45313" y1="73568" x2="55000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30" y="507517"/>
            <a:ext cx="1080120" cy="7533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0842" y="522742"/>
            <a:ext cx="5889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Цель: </a:t>
            </a: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Повышение уровня знаний педагогов по использованию нейропсихологических технологий в условиях дошкольного образовательного учреждения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3065" y="3861048"/>
            <a:ext cx="8645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Расширить представления о возможностях ведения психолого-педагогического сопровождения детей с ограниченными возможностями здоровья.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840" y="5154463"/>
            <a:ext cx="8660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Повысить мотивацию к овладению нетрадиционными методиками, их широкому применению в работе с детьми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0141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92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67527" y="2276872"/>
            <a:ext cx="3897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Развитие концентрации и  внимания, координации, умения чувствовать своё тело;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9163" y="703177"/>
            <a:ext cx="9073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(наука, изучающая взаимосвязь психических процессов человека </a:t>
            </a:r>
          </a:p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с состоянием его музыка)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6771" y="290521"/>
            <a:ext cx="841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НЕЙРОПСИХОЛОГИЯ</a:t>
            </a:r>
          </a:p>
        </p:txBody>
      </p:sp>
      <p:pic>
        <p:nvPicPr>
          <p:cNvPr id="2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00" l="0" r="99900">
                        <a14:foregroundMark x1="39300" y1="9600" x2="38600" y2="22900"/>
                        <a14:foregroundMark x1="47900" y1="6300" x2="49300" y2="20600"/>
                        <a14:foregroundMark x1="15300" y1="12600" x2="5700" y2="19600"/>
                        <a14:foregroundMark x1="5700" y1="40900" x2="11300" y2="83500"/>
                        <a14:foregroundMark x1="23600" y1="86900" x2="27300" y2="94900"/>
                        <a14:foregroundMark x1="95900" y1="66200" x2="97900" y2="79200"/>
                        <a14:foregroundMark x1="82900" y1="87900" x2="82900" y2="87900"/>
                        <a14:foregroundMark x1="12300" y1="39600" x2="12300" y2="53900"/>
                        <a14:foregroundMark x1="44300" y1="40900" x2="54900" y2="61200"/>
                        <a14:foregroundMark x1="49300" y1="53600" x2="51300" y2="64200"/>
                        <a14:foregroundMark x1="42500" y1="20200" x2="29400" y2="25700"/>
                        <a14:foregroundMark x1="20200" y1="42500" x2="18000" y2="54600"/>
                        <a14:backgroundMark x1="31600" y1="39900" x2="33000" y2="63600"/>
                        <a14:backgroundMark x1="46900" y1="30300" x2="61900" y2="33600"/>
                        <a14:backgroundMark x1="46300" y1="76200" x2="52900" y2="91500"/>
                        <a14:backgroundMark x1="60600" y1="76200" x2="53600" y2="96500"/>
                        <a14:backgroundMark x1="68900" y1="37600" x2="69600" y2="54600"/>
                        <a14:backgroundMark x1="2000" y1="26600" x2="2000" y2="26600"/>
                        <a14:backgroundMark x1="84900" y1="87400" x2="89600" y2="88900"/>
                        <a14:backgroundMark x1="81900" y1="86700" x2="94300" y2="83800"/>
                        <a14:backgroundMark x1="75700" y1="59700" x2="93300" y2="95500"/>
                        <a14:backgroundMark x1="96500" y1="60400" x2="97600" y2="87800"/>
                        <a14:backgroundMark x1="96200" y1="69900" x2="96200" y2="69900"/>
                        <a14:backgroundMark x1="94700" y1="61900" x2="93300" y2="72800"/>
                        <a14:backgroundMark x1="92900" y1="63700" x2="97600" y2="75400"/>
                        <a14:backgroundMark x1="90000" y1="67000" x2="97300" y2="7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93"/>
          <a:stretch/>
        </p:blipFill>
        <p:spPr>
          <a:xfrm>
            <a:off x="-13984" y="2492896"/>
            <a:ext cx="4513975" cy="436510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640388" y="3488540"/>
            <a:ext cx="38973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Развитие памяти, мелкой и общей моторики, умения ориентироваться в пространстве;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499991" y="4869160"/>
            <a:ext cx="3897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Развитие гармоничного взаимодействия полушарий, эмоциональной устойчивости;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635896" y="6021288"/>
            <a:ext cx="3897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Активизация речи;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23410" y="1630541"/>
            <a:ext cx="5985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Нейропсихологические игры и упражнения направлены:</a:t>
            </a:r>
          </a:p>
        </p:txBody>
      </p:sp>
    </p:spTree>
    <p:extLst>
      <p:ext uri="{BB962C8B-B14F-4D97-AF65-F5344CB8AC3E}">
        <p14:creationId xmlns:p14="http://schemas.microsoft.com/office/powerpoint/2010/main" val="24103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984" y="-20308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86022" y="162127"/>
            <a:ext cx="841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ВИДЫ НЕЙРОПСИХОЛОГИЧЕСКИХ ИГР И УПРАЖНЕНИЙ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57989" y="1268760"/>
            <a:ext cx="2808312" cy="9886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>
            <a:off x="357989" y="2564904"/>
            <a:ext cx="2808312" cy="98868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>
            <a:off x="357989" y="3933056"/>
            <a:ext cx="2808312" cy="9886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>
            <a:off x="357989" y="5301208"/>
            <a:ext cx="2808312" cy="98868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иугольник 24"/>
          <p:cNvSpPr/>
          <p:nvPr/>
        </p:nvSpPr>
        <p:spPr>
          <a:xfrm flipH="1">
            <a:off x="5944590" y="1355790"/>
            <a:ext cx="2808312" cy="98868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 flipH="1">
            <a:off x="5944590" y="2561914"/>
            <a:ext cx="2808312" cy="9886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 flipH="1">
            <a:off x="5944590" y="3933056"/>
            <a:ext cx="2808312" cy="98868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 flipH="1">
            <a:off x="6026615" y="5195203"/>
            <a:ext cx="2808312" cy="9886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7989" y="1462254"/>
            <a:ext cx="2279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Дыхательные 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72237" y="1602214"/>
            <a:ext cx="227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Игры-растяжки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5910" y="2766860"/>
            <a:ext cx="2279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Кинезиологические упражнения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93042" y="2782321"/>
            <a:ext cx="2279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Глазодвигательные </a:t>
            </a:r>
          </a:p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6022" y="4011901"/>
            <a:ext cx="2279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 для артикуляционного аппарата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86247" y="4018666"/>
            <a:ext cx="2279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 для развития мелкой моторики рук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86022" y="5464525"/>
            <a:ext cx="2279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Релаксационные упражнения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70190" y="5195203"/>
            <a:ext cx="2883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Упражнения для развития коммуникативной и когнитивной сферы</a:t>
            </a:r>
          </a:p>
        </p:txBody>
      </p:sp>
      <p:pic>
        <p:nvPicPr>
          <p:cNvPr id="3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67" b="99328" l="0" r="48510">
                        <a14:foregroundMark x1="8530" y1="31796" x2="8530" y2="31796"/>
                        <a14:foregroundMark x1="8530" y1="31796" x2="8530" y2="31796"/>
                        <a14:foregroundMark x1="15827" y1="31796" x2="43474" y2="41402"/>
                        <a14:foregroundMark x1="43885" y1="29299" x2="23535" y2="40154"/>
                        <a14:foregroundMark x1="4522" y1="33622" x2="45221" y2="28915"/>
                        <a14:foregroundMark x1="3597" y1="32373" x2="3597" y2="32373"/>
                        <a14:foregroundMark x1="46146" y1="31412" x2="42138" y2="48607"/>
                        <a14:foregroundMark x1="35560" y1="40154" x2="35560" y2="51969"/>
                        <a14:foregroundMark x1="46146" y1="39866" x2="46146" y2="51681"/>
                        <a14:foregroundMark x1="9866" y1="37080" x2="11202" y2="48895"/>
                        <a14:foregroundMark x1="47174" y1="28915" x2="47174" y2="28915"/>
                        <a14:foregroundMark x1="44193" y1="28050" x2="44193" y2="28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65" r="50832"/>
          <a:stretch/>
        </p:blipFill>
        <p:spPr>
          <a:xfrm>
            <a:off x="3456145" y="1748126"/>
            <a:ext cx="2488445" cy="4133486"/>
          </a:xfrm>
        </p:spPr>
      </p:pic>
    </p:spTree>
    <p:extLst>
      <p:ext uri="{BB962C8B-B14F-4D97-AF65-F5344CB8AC3E}">
        <p14:creationId xmlns:p14="http://schemas.microsoft.com/office/powerpoint/2010/main" val="28566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31789" y="188640"/>
            <a:ext cx="5435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ДЫХАТЕЛЬНАЯ ГИМНАСТИКА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503" y="1283170"/>
            <a:ext cx="9101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Цель: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развитие длительного, плавного и сильного выдоха, активизация мышц губ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691240"/>
            <a:ext cx="3779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Тренажёр «Гусеничка»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1887107"/>
            <a:ext cx="38077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Рекомендации: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в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дох осуществляется через нос, выдох – через рот;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г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убы при выдохе немного открыты «трубочкой»;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Выдох должен быть продолжительный и плавный;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редметы, предлагаемые ребёнку  для поддувания, должны находится на уровне рта ребёнка;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е поднимать плечи;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е надувать щеки при выдохе;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Упражнение необходимо повторить не более 3-5 раз.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ru-RU" sz="1600" b="1" i="1" dirty="0" smtClean="0">
              <a:ln w="3175">
                <a:solidFill>
                  <a:prstClr val="black"/>
                </a:solidFill>
                <a:prstDash val="solid"/>
              </a:ln>
              <a:latin typeface="Sitka Text" panose="02000505000000020004" pitchFamily="2" charset="0"/>
              <a:cs typeface="Times New Roman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01"/>
          <a:stretch/>
        </p:blipFill>
        <p:spPr>
          <a:xfrm>
            <a:off x="5327576" y="1915290"/>
            <a:ext cx="3024336" cy="442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85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984" y="-20308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31789" y="188640"/>
            <a:ext cx="5435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ДЫХАТЕЛЬНАЯ ГИМНАСТИКА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49398" y="2070037"/>
            <a:ext cx="406422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Материал: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Для игры необходимы 4 пластиковые бутылки. В пластиковых бутылках проделывают дырочки. </a:t>
            </a:r>
            <a:endParaRPr lang="ru-RU" sz="1600" b="1" i="1" dirty="0">
              <a:ln w="3175">
                <a:solidFill>
                  <a:prstClr val="black"/>
                </a:solidFill>
                <a:prstDash val="solid"/>
              </a:ln>
              <a:latin typeface="Sitka Text" panose="02000505000000020004" pitchFamily="2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Внутрь насыпаются конфетти, мелко нарезанный пенопласт, вырезанные из цветной бумаги листья, бабочки и цветы. В пробке проделывают отверстие и вставляют дыхательные трубочки. </a:t>
            </a:r>
          </a:p>
          <a:p>
            <a:pPr algn="just">
              <a:defRPr/>
            </a:pPr>
            <a:endParaRPr lang="ru-RU" sz="1600" b="1" i="1" dirty="0">
              <a:ln w="3175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latin typeface="Sitka Text" panose="02000505000000020004" pitchFamily="2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Правила игры: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Начинает дуть первым тот, </a:t>
            </a:r>
          </a:p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у кого содержимое бутылки соответствует ответу загадки (зима, весна, лето, осень).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7063" y="1069832"/>
            <a:ext cx="891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latin typeface="Sitka Text" panose="02000505000000020004" pitchFamily="2" charset="0"/>
                <a:cs typeface="Times New Roman" pitchFamily="18" charset="0"/>
              </a:rPr>
              <a:t>Цель: 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Продолжать тренировать навыки правильного артикуляционного дыхания; учить согласовывать движения рук с дыхательными движениями грудной клетки; формировать углубленный выдох.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59443" y="607805"/>
            <a:ext cx="3779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Тренажёр «Времена года»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09"/>
          <a:stretch/>
        </p:blipFill>
        <p:spPr>
          <a:xfrm>
            <a:off x="1187623" y="2204864"/>
            <a:ext cx="2984053" cy="441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92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-192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89" y="3425870"/>
            <a:ext cx="4305626" cy="303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Объект 6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50" y="1119906"/>
            <a:ext cx="2703382" cy="2027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2D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Объект 8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5" y="2780928"/>
            <a:ext cx="442574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12988" y="1080247"/>
            <a:ext cx="8916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р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азвитие межполушарных связей, памяти, внимания;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5517" y="1431194"/>
            <a:ext cx="36244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р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азвитие мелкой моторики;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5517" y="1795121"/>
            <a:ext cx="5767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овышение умственной работоспособности;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6731" y="2116759"/>
            <a:ext cx="5472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i="1" dirty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о</a:t>
            </a: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птимизация психоэмоционального состояния.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5575" y="512358"/>
            <a:ext cx="8205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(игры на развитие межполушарного взаимодействия)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06199" y="175574"/>
            <a:ext cx="3104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КИНЕЗИОЛОГИЯ</a:t>
            </a:r>
          </a:p>
        </p:txBody>
      </p:sp>
    </p:spTree>
    <p:extLst>
      <p:ext uri="{BB962C8B-B14F-4D97-AF65-F5344CB8AC3E}">
        <p14:creationId xmlns:p14="http://schemas.microsoft.com/office/powerpoint/2010/main" val="36871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2091"/>
            <a:ext cx="9280777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89921" l="4537" r="4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9509" r="53809" b="17109"/>
          <a:stretch/>
        </p:blipFill>
        <p:spPr>
          <a:xfrm>
            <a:off x="971600" y="1916832"/>
            <a:ext cx="2738150" cy="4673476"/>
          </a:xfrm>
        </p:spPr>
      </p:pic>
      <p:pic>
        <p:nvPicPr>
          <p:cNvPr id="10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89921" l="547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6" t="16023" r="18723" b="17009"/>
          <a:stretch/>
        </p:blipFill>
        <p:spPr>
          <a:xfrm>
            <a:off x="5796136" y="1532291"/>
            <a:ext cx="2665025" cy="5041943"/>
          </a:xfrm>
        </p:spPr>
      </p:pic>
      <p:sp>
        <p:nvSpPr>
          <p:cNvPr id="14" name="Выгнутая влево стрелка 13"/>
          <p:cNvSpPr/>
          <p:nvPr/>
        </p:nvSpPr>
        <p:spPr>
          <a:xfrm rot="16200000" flipV="1">
            <a:off x="4169961" y="4706646"/>
            <a:ext cx="940853" cy="2706039"/>
          </a:xfrm>
          <a:prstGeom prst="curvedRightArrow">
            <a:avLst>
              <a:gd name="adj1" fmla="val 25000"/>
              <a:gd name="adj2" fmla="val 83125"/>
              <a:gd name="adj3" fmla="val 25000"/>
            </a:avLst>
          </a:prstGeom>
          <a:solidFill>
            <a:srgbClr val="00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16200000" flipH="1">
            <a:off x="4368376" y="866056"/>
            <a:ext cx="922784" cy="2880320"/>
          </a:xfrm>
          <a:prstGeom prst="curvedRightArrow">
            <a:avLst>
              <a:gd name="adj1" fmla="val 25000"/>
              <a:gd name="adj2" fmla="val 83125"/>
              <a:gd name="adj3" fmla="val 25000"/>
            </a:avLst>
          </a:prstGeom>
          <a:solidFill>
            <a:srgbClr val="00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175574"/>
            <a:ext cx="4824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УПРАЖНЕНИЕ </a:t>
            </a:r>
            <a:r>
              <a:rPr lang="ru-RU" sz="2000" b="1" i="1" dirty="0" smtClean="0">
                <a:ln w="3175">
                  <a:solidFill>
                    <a:prstClr val="black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Times New Roman" pitchFamily="18" charset="0"/>
              </a:rPr>
              <a:t>«Ухо-нос»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0018" y="764704"/>
            <a:ext cx="8916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i="1" dirty="0" smtClean="0">
                <a:ln w="3175">
                  <a:solidFill>
                    <a:prstClr val="black"/>
                  </a:solidFill>
                  <a:prstDash val="solid"/>
                </a:ln>
                <a:latin typeface="Sitka Text" panose="02000505000000020004" pitchFamily="2" charset="0"/>
                <a:cs typeface="Times New Roman" pitchFamily="18" charset="0"/>
              </a:rPr>
              <a:t>Левой рукой возьмитесь за кончик носа, а правой рукой – за противоположное ухо. Одновременно отпустите ухо и нос, хлопните в ладоши, поменяйте положение рус «с точностью наоборот»</a:t>
            </a:r>
          </a:p>
        </p:txBody>
      </p:sp>
    </p:spTree>
    <p:extLst>
      <p:ext uri="{BB962C8B-B14F-4D97-AF65-F5344CB8AC3E}">
        <p14:creationId xmlns:p14="http://schemas.microsoft.com/office/powerpoint/2010/main" val="2728469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6179</TotalTime>
  <Words>1139</Words>
  <Application>Microsoft Office PowerPoint</Application>
  <PresentationFormat>Экран (4:3)</PresentationFormat>
  <Paragraphs>177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Sitka Text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Воспитатели</cp:lastModifiedBy>
  <cp:revision>454</cp:revision>
  <dcterms:created xsi:type="dcterms:W3CDTF">2017-01-21T19:14:32Z</dcterms:created>
  <dcterms:modified xsi:type="dcterms:W3CDTF">2022-01-31T13:17:17Z</dcterms:modified>
</cp:coreProperties>
</file>