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6858000" cx="9144000"/>
  <p:notesSz cx="6858000" cy="9144000"/>
  <p:embeddedFontLst>
    <p:embeddedFont>
      <p:font typeface="Arial Black"/>
      <p:regular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ArialBlack-regular.fntdata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showMasterSp="0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0980"/>
                </a:srgbClr>
              </a:gs>
              <a:gs pos="37000">
                <a:srgbClr val="FFFFFF">
                  <a:alpha val="75686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rgbClr val="FFFFFF">
                  <a:alpha val="88627"/>
                </a:srgbClr>
              </a:gs>
              <a:gs pos="48000">
                <a:srgbClr val="FFFFFF">
                  <a:alpha val="61960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" name="Google Shape;22;p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" name="Google Shape;23;p2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" name="Google Shape;24;p2"/>
          <p:cNvSpPr txBox="1"/>
          <p:nvPr>
            <p:ph idx="1" type="subTitle"/>
          </p:nvPr>
        </p:nvSpPr>
        <p:spPr>
          <a:xfrm>
            <a:off x="1473795" y="5052545"/>
            <a:ext cx="5637010" cy="8821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440"/>
              </a:spcBef>
              <a:spcAft>
                <a:spcPts val="0"/>
              </a:spcAft>
              <a:buSzPts val="2860"/>
              <a:buNone/>
              <a:defRPr sz="2200">
                <a:solidFill>
                  <a:schemeClr val="dk2"/>
                </a:solidFill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SzPts val="2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SzPts val="234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20"/>
              </a:spcBef>
              <a:spcAft>
                <a:spcPts val="0"/>
              </a:spcAft>
              <a:buSzPts val="208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SzPts val="182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SzPts val="182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SzPts val="182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SzPts val="182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300"/>
              </a:spcAft>
              <a:buSzPts val="182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5" name="Google Shape;25;p2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8" name="Google Shape;28;p2"/>
          <p:cNvSpPr txBox="1"/>
          <p:nvPr>
            <p:ph type="ctrTitle"/>
          </p:nvPr>
        </p:nvSpPr>
        <p:spPr>
          <a:xfrm>
            <a:off x="817581" y="3132290"/>
            <a:ext cx="7175351" cy="17931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6912"/>
              <a:buChar char="*"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1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1"/>
          <p:cNvSpPr txBox="1"/>
          <p:nvPr>
            <p:ph idx="1" type="body"/>
          </p:nvPr>
        </p:nvSpPr>
        <p:spPr>
          <a:xfrm rot="5400000">
            <a:off x="3368040" y="-731521"/>
            <a:ext cx="3474720" cy="6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7190" lvl="0" marL="457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indent="-377190" lvl="1" marL="914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indent="-377189" lvl="2" marL="1371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indent="-377189" lvl="3" marL="18288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indent="-377189" lvl="4" marL="22860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indent="-377189" lvl="5" marL="2743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indent="-377189" lvl="6" marL="3200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indent="-377190" lvl="7" marL="3657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indent="-377190" lvl="8" marL="4114800" algn="l"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/>
        </p:txBody>
      </p:sp>
      <p:sp>
        <p:nvSpPr>
          <p:cNvPr id="91" name="Google Shape;91;p11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1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1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2"/>
          <p:cNvSpPr txBox="1"/>
          <p:nvPr>
            <p:ph type="title"/>
          </p:nvPr>
        </p:nvSpPr>
        <p:spPr>
          <a:xfrm rot="5400000">
            <a:off x="-436711" y="1966987"/>
            <a:ext cx="5238339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888"/>
              <a:buChar char="*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2"/>
          <p:cNvSpPr txBox="1"/>
          <p:nvPr>
            <p:ph idx="1" type="body"/>
          </p:nvPr>
        </p:nvSpPr>
        <p:spPr>
          <a:xfrm rot="5400000">
            <a:off x="3291392" y="764240"/>
            <a:ext cx="4894729" cy="4829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7190" lvl="0" marL="457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indent="-377190" lvl="1" marL="914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indent="-377189" lvl="2" marL="1371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indent="-377189" lvl="3" marL="18288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indent="-377189" lvl="4" marL="22860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indent="-377189" lvl="5" marL="2743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indent="-377189" lvl="6" marL="3200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indent="-377190" lvl="7" marL="3657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indent="-377190" lvl="8" marL="4114800" algn="l"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/>
        </p:txBody>
      </p:sp>
      <p:sp>
        <p:nvSpPr>
          <p:cNvPr id="97" name="Google Shape;97;p12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2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2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3" name="Google Shape;33;p3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"/>
          <p:cNvSpPr txBox="1"/>
          <p:nvPr>
            <p:ph idx="1" type="body"/>
          </p:nvPr>
        </p:nvSpPr>
        <p:spPr>
          <a:xfrm>
            <a:off x="1143000" y="731520"/>
            <a:ext cx="6400800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7190" lvl="0" marL="457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indent="-377190" lvl="1" marL="914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indent="-377189" lvl="2" marL="1371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indent="-377189" lvl="3" marL="18288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indent="-377189" lvl="4" marL="22860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indent="-377189" lvl="5" marL="2743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indent="-377189" lvl="6" marL="3200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indent="-377190" lvl="7" marL="3657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indent="-377190" lvl="8" marL="4114800" algn="l"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4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3" name="Google Shape;43;p5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"/>
          <p:cNvSpPr txBox="1"/>
          <p:nvPr>
            <p:ph idx="1" type="body"/>
          </p:nvPr>
        </p:nvSpPr>
        <p:spPr>
          <a:xfrm>
            <a:off x="1142999" y="731519"/>
            <a:ext cx="3346704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7190" lvl="0" marL="457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indent="-377190" lvl="1" marL="914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indent="-377189" lvl="2" marL="1371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indent="-377189" lvl="3" marL="18288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indent="-377189" lvl="4" marL="22860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indent="-377189" lvl="5" marL="2743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indent="-377189" lvl="6" marL="3200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indent="-377190" lvl="7" marL="3657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indent="-377190" lvl="8" marL="4114800" algn="l"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/>
        </p:txBody>
      </p:sp>
      <p:sp>
        <p:nvSpPr>
          <p:cNvPr id="45" name="Google Shape;45;p5"/>
          <p:cNvSpPr txBox="1"/>
          <p:nvPr>
            <p:ph idx="2" type="body"/>
          </p:nvPr>
        </p:nvSpPr>
        <p:spPr>
          <a:xfrm>
            <a:off x="4645152" y="731520"/>
            <a:ext cx="3346704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7190" lvl="0" marL="457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indent="-377190" lvl="1" marL="914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indent="-377189" lvl="2" marL="1371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indent="-377189" lvl="3" marL="18288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indent="-377189" lvl="4" marL="22860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indent="-377189" lvl="5" marL="2743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indent="-377189" lvl="6" marL="3200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indent="-377190" lvl="7" marL="3657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indent="-377190" lvl="8" marL="4114800" algn="l"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1764"/>
                </a:srgbClr>
              </a:gs>
              <a:gs pos="37000">
                <a:srgbClr val="FFFFFF">
                  <a:alpha val="76862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8" name="Google Shape;48;p6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rgbClr val="FFFFFF">
                  <a:alpha val="89803"/>
                </a:srgbClr>
              </a:gs>
              <a:gs pos="48000">
                <a:srgbClr val="FFFFFF">
                  <a:alpha val="62745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9" name="Google Shape;49;p6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0" name="Google Shape;50;p6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1" name="Google Shape;51;p6"/>
          <p:cNvSpPr txBox="1"/>
          <p:nvPr>
            <p:ph type="title"/>
          </p:nvPr>
        </p:nvSpPr>
        <p:spPr>
          <a:xfrm>
            <a:off x="2033195" y="2172648"/>
            <a:ext cx="5966666" cy="24233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888"/>
              <a:buChar char="*"/>
              <a:defRPr b="1" sz="46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6"/>
          <p:cNvSpPr txBox="1"/>
          <p:nvPr>
            <p:ph idx="1" type="body"/>
          </p:nvPr>
        </p:nvSpPr>
        <p:spPr>
          <a:xfrm>
            <a:off x="2022438" y="4607511"/>
            <a:ext cx="5970494" cy="8354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spcBef>
                <a:spcPts val="400"/>
              </a:spcBef>
              <a:spcAft>
                <a:spcPts val="0"/>
              </a:spcAft>
              <a:buSzPts val="2600"/>
              <a:buNone/>
              <a:defRPr sz="2000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23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20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300"/>
              </a:spcBef>
              <a:spcAft>
                <a:spcPts val="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300"/>
              </a:spcBef>
              <a:spcAft>
                <a:spcPts val="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300"/>
              </a:spcBef>
              <a:spcAft>
                <a:spcPts val="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300"/>
              </a:spcBef>
              <a:spcAft>
                <a:spcPts val="30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3" name="Google Shape;53;p6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6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6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"/>
          <p:cNvSpPr txBox="1"/>
          <p:nvPr>
            <p:ph idx="1" type="body"/>
          </p:nvPr>
        </p:nvSpPr>
        <p:spPr>
          <a:xfrm>
            <a:off x="1143000" y="731520"/>
            <a:ext cx="334670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SzPts val="3120"/>
              <a:buNone/>
              <a:defRPr b="1" i="0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6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234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300"/>
              </a:spcAft>
              <a:buSzPts val="2080"/>
              <a:buNone/>
              <a:defRPr b="1" sz="1600"/>
            </a:lvl9pPr>
          </a:lstStyle>
          <a:p/>
        </p:txBody>
      </p:sp>
      <p:sp>
        <p:nvSpPr>
          <p:cNvPr id="58" name="Google Shape;58;p7"/>
          <p:cNvSpPr txBox="1"/>
          <p:nvPr>
            <p:ph idx="2" type="body"/>
          </p:nvPr>
        </p:nvSpPr>
        <p:spPr>
          <a:xfrm>
            <a:off x="1156447" y="1400327"/>
            <a:ext cx="3346704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7190" lvl="0" marL="457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1pPr>
            <a:lvl2pPr indent="-377190" lvl="1" marL="914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2pPr>
            <a:lvl3pPr indent="-360680" lvl="2" marL="13716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3pPr>
            <a:lvl4pPr indent="-360680" lvl="3" marL="18288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4pPr>
            <a:lvl5pPr indent="-360679" lvl="4" marL="22860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5pPr>
            <a:lvl6pPr indent="-360679" lvl="5" marL="27432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6pPr>
            <a:lvl7pPr indent="-360679" lvl="6" marL="32004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7pPr>
            <a:lvl8pPr indent="-360679" lvl="7" marL="36576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8pPr>
            <a:lvl9pPr indent="-360679" lvl="8" marL="4114800" algn="l">
              <a:spcBef>
                <a:spcPts val="320"/>
              </a:spcBef>
              <a:spcAft>
                <a:spcPts val="300"/>
              </a:spcAft>
              <a:buSzPts val="2080"/>
              <a:buChar char="*"/>
              <a:defRPr sz="1600"/>
            </a:lvl9pPr>
          </a:lstStyle>
          <a:p/>
        </p:txBody>
      </p:sp>
      <p:sp>
        <p:nvSpPr>
          <p:cNvPr id="59" name="Google Shape;59;p7"/>
          <p:cNvSpPr txBox="1"/>
          <p:nvPr>
            <p:ph idx="3" type="body"/>
          </p:nvPr>
        </p:nvSpPr>
        <p:spPr>
          <a:xfrm>
            <a:off x="4647302" y="731520"/>
            <a:ext cx="334670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SzPts val="3120"/>
              <a:buNone/>
              <a:defRPr b="1" i="0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6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234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300"/>
              </a:spcAft>
              <a:buSzPts val="2080"/>
              <a:buNone/>
              <a:defRPr b="1" sz="1600"/>
            </a:lvl9pPr>
          </a:lstStyle>
          <a:p/>
        </p:txBody>
      </p:sp>
      <p:sp>
        <p:nvSpPr>
          <p:cNvPr id="60" name="Google Shape;60;p7"/>
          <p:cNvSpPr txBox="1"/>
          <p:nvPr>
            <p:ph idx="4" type="body"/>
          </p:nvPr>
        </p:nvSpPr>
        <p:spPr>
          <a:xfrm>
            <a:off x="4645025" y="1399032"/>
            <a:ext cx="3346704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7190" lvl="0" marL="457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1pPr>
            <a:lvl2pPr indent="-377190" lvl="1" marL="914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2pPr>
            <a:lvl3pPr indent="-360680" lvl="2" marL="13716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3pPr>
            <a:lvl4pPr indent="-360680" lvl="3" marL="18288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4pPr>
            <a:lvl5pPr indent="-360679" lvl="4" marL="22860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5pPr>
            <a:lvl6pPr indent="-360679" lvl="5" marL="27432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6pPr>
            <a:lvl7pPr indent="-360679" lvl="6" marL="32004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7pPr>
            <a:lvl8pPr indent="-360679" lvl="7" marL="36576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8pPr>
            <a:lvl9pPr indent="-360679" lvl="8" marL="4114800" algn="l">
              <a:spcBef>
                <a:spcPts val="320"/>
              </a:spcBef>
              <a:spcAft>
                <a:spcPts val="300"/>
              </a:spcAft>
              <a:buSzPts val="2080"/>
              <a:buChar char="*"/>
              <a:defRPr sz="1600"/>
            </a:lvl9pPr>
          </a:lstStyle>
          <a:p/>
        </p:txBody>
      </p:sp>
      <p:sp>
        <p:nvSpPr>
          <p:cNvPr id="61" name="Google Shape;61;p7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7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7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64" name="Google Shape;64;p7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8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8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8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 txBox="1"/>
          <p:nvPr>
            <p:ph type="title"/>
          </p:nvPr>
        </p:nvSpPr>
        <p:spPr>
          <a:xfrm>
            <a:off x="839095" y="2209800"/>
            <a:ext cx="3636085" cy="125849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584"/>
              <a:buChar char="*"/>
              <a:defRPr b="1"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9"/>
          <p:cNvSpPr txBox="1"/>
          <p:nvPr>
            <p:ph idx="1" type="body"/>
          </p:nvPr>
        </p:nvSpPr>
        <p:spPr>
          <a:xfrm>
            <a:off x="4593515" y="731520"/>
            <a:ext cx="4017085" cy="4894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0210" lvl="0" marL="457200" algn="l">
              <a:spcBef>
                <a:spcPts val="440"/>
              </a:spcBef>
              <a:spcAft>
                <a:spcPts val="0"/>
              </a:spcAft>
              <a:buSzPts val="2860"/>
              <a:buChar char="*"/>
              <a:defRPr sz="2200"/>
            </a:lvl1pPr>
            <a:lvl2pPr indent="-393700" lvl="1" marL="914400" algn="l">
              <a:spcBef>
                <a:spcPts val="400"/>
              </a:spcBef>
              <a:spcAft>
                <a:spcPts val="0"/>
              </a:spcAft>
              <a:buSzPts val="2600"/>
              <a:buChar char="*"/>
              <a:defRPr sz="2000"/>
            </a:lvl2pPr>
            <a:lvl3pPr indent="-377189" lvl="2" marL="1371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3pPr>
            <a:lvl4pPr indent="-360680" lvl="3" marL="18288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4pPr>
            <a:lvl5pPr indent="-344170" lvl="4" marL="2286000" algn="l">
              <a:spcBef>
                <a:spcPts val="300"/>
              </a:spcBef>
              <a:spcAft>
                <a:spcPts val="0"/>
              </a:spcAft>
              <a:buSzPts val="1820"/>
              <a:buChar char="*"/>
              <a:defRPr sz="1400"/>
            </a:lvl5pPr>
            <a:lvl6pPr indent="-393700" lvl="5" marL="2743200" algn="l">
              <a:spcBef>
                <a:spcPts val="400"/>
              </a:spcBef>
              <a:spcAft>
                <a:spcPts val="0"/>
              </a:spcAft>
              <a:buSzPts val="2600"/>
              <a:buChar char="*"/>
              <a:defRPr sz="2000"/>
            </a:lvl6pPr>
            <a:lvl7pPr indent="-393700" lvl="6" marL="3200400" algn="l">
              <a:spcBef>
                <a:spcPts val="400"/>
              </a:spcBef>
              <a:spcAft>
                <a:spcPts val="0"/>
              </a:spcAft>
              <a:buSzPts val="2600"/>
              <a:buChar char="*"/>
              <a:defRPr sz="2000"/>
            </a:lvl7pPr>
            <a:lvl8pPr indent="-393700" lvl="7" marL="3657600" algn="l">
              <a:spcBef>
                <a:spcPts val="400"/>
              </a:spcBef>
              <a:spcAft>
                <a:spcPts val="0"/>
              </a:spcAft>
              <a:buSzPts val="2600"/>
              <a:buChar char="*"/>
              <a:defRPr sz="2000"/>
            </a:lvl8pPr>
            <a:lvl9pPr indent="-393700" lvl="8" marL="4114800" algn="l">
              <a:spcBef>
                <a:spcPts val="400"/>
              </a:spcBef>
              <a:spcAft>
                <a:spcPts val="300"/>
              </a:spcAft>
              <a:buSzPts val="2600"/>
              <a:buChar char="*"/>
              <a:defRPr sz="2000"/>
            </a:lvl9pPr>
          </a:lstStyle>
          <a:p/>
        </p:txBody>
      </p:sp>
      <p:sp>
        <p:nvSpPr>
          <p:cNvPr id="73" name="Google Shape;73;p9"/>
          <p:cNvSpPr txBox="1"/>
          <p:nvPr>
            <p:ph idx="2" type="body"/>
          </p:nvPr>
        </p:nvSpPr>
        <p:spPr>
          <a:xfrm>
            <a:off x="1075765" y="3497802"/>
            <a:ext cx="3388660" cy="21395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820"/>
              <a:buNone/>
              <a:defRPr sz="1400"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1560"/>
              <a:buNone/>
              <a:defRPr sz="12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1300"/>
              <a:buNone/>
              <a:defRPr sz="1000"/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5pPr>
            <a:lvl6pPr indent="-228600" lvl="5" marL="27432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6pPr>
            <a:lvl7pPr indent="-228600" lvl="6" marL="32004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7pPr>
            <a:lvl8pPr indent="-228600" lvl="7" marL="36576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8pPr>
            <a:lvl9pPr indent="-228600" lvl="8" marL="4114800" algn="l">
              <a:spcBef>
                <a:spcPts val="300"/>
              </a:spcBef>
              <a:spcAft>
                <a:spcPts val="300"/>
              </a:spcAft>
              <a:buSzPts val="1170"/>
              <a:buNone/>
              <a:defRPr sz="900"/>
            </a:lvl9pPr>
          </a:lstStyle>
          <a:p/>
        </p:txBody>
      </p:sp>
      <p:sp>
        <p:nvSpPr>
          <p:cNvPr id="74" name="Google Shape;74;p9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9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9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showMasterSp="0" type="picTx">
  <p:cSld name="PICTURE_WITH_CAPTION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1764"/>
                </a:srgbClr>
              </a:gs>
              <a:gs pos="37000">
                <a:srgbClr val="FFFFFF">
                  <a:alpha val="76862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9" name="Google Shape;79;p10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rgbClr val="FFFFFF">
                  <a:alpha val="89803"/>
                </a:srgbClr>
              </a:gs>
              <a:gs pos="48000">
                <a:srgbClr val="FFFFFF">
                  <a:alpha val="62745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0" name="Google Shape;80;p10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1" name="Google Shape;81;p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2" name="Google Shape;82;p10"/>
          <p:cNvSpPr/>
          <p:nvPr>
            <p:ph idx="2" type="pic"/>
          </p:nvPr>
        </p:nvSpPr>
        <p:spPr>
          <a:xfrm>
            <a:off x="4475175" y="1143000"/>
            <a:ext cx="4114800" cy="3127806"/>
          </a:xfrm>
          <a:prstGeom prst="roundRect">
            <a:avLst>
              <a:gd fmla="val 4230" name="adj"/>
            </a:avLst>
          </a:prstGeom>
          <a:solidFill>
            <a:srgbClr val="8BC9F7"/>
          </a:solidFill>
          <a:ln>
            <a:noFill/>
          </a:ln>
          <a:effectLst>
            <a:reflection blurRad="0" dir="0" dist="0" endA="300" endPos="28000" kx="0" rotWithShape="0" algn="bl" stA="23000" stPos="0" sy="-100000" ky="0"/>
          </a:effectLst>
        </p:spPr>
      </p:sp>
      <p:sp>
        <p:nvSpPr>
          <p:cNvPr id="83" name="Google Shape;83;p10"/>
          <p:cNvSpPr txBox="1"/>
          <p:nvPr>
            <p:ph idx="1" type="body"/>
          </p:nvPr>
        </p:nvSpPr>
        <p:spPr>
          <a:xfrm>
            <a:off x="877887" y="1010486"/>
            <a:ext cx="3694114" cy="21630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360680" lvl="0" marL="457200" algn="l">
              <a:spcBef>
                <a:spcPts val="320"/>
              </a:spcBef>
              <a:spcAft>
                <a:spcPts val="0"/>
              </a:spcAft>
              <a:buSzPts val="2080"/>
              <a:buFont typeface="Georgia"/>
              <a:buChar char="*"/>
              <a:defRPr sz="1600"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1560"/>
              <a:buNone/>
              <a:defRPr sz="12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1300"/>
              <a:buNone/>
              <a:defRPr sz="1000"/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5pPr>
            <a:lvl6pPr indent="-228600" lvl="5" marL="27432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6pPr>
            <a:lvl7pPr indent="-228600" lvl="6" marL="32004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7pPr>
            <a:lvl8pPr indent="-228600" lvl="7" marL="36576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8pPr>
            <a:lvl9pPr indent="-228600" lvl="8" marL="4114800" algn="l">
              <a:spcBef>
                <a:spcPts val="300"/>
              </a:spcBef>
              <a:spcAft>
                <a:spcPts val="300"/>
              </a:spcAft>
              <a:buSzPts val="1170"/>
              <a:buNone/>
              <a:defRPr sz="900"/>
            </a:lvl9pPr>
          </a:lstStyle>
          <a:p/>
        </p:txBody>
      </p:sp>
      <p:sp>
        <p:nvSpPr>
          <p:cNvPr id="84" name="Google Shape;84;p10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0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0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87" name="Google Shape;87;p10"/>
          <p:cNvSpPr txBox="1"/>
          <p:nvPr>
            <p:ph type="title"/>
          </p:nvPr>
        </p:nvSpPr>
        <p:spPr>
          <a:xfrm>
            <a:off x="727268" y="4464421"/>
            <a:ext cx="638353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888"/>
              <a:buChar char="*"/>
              <a:defRPr b="1" sz="4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99D4FE"/>
            </a:gs>
            <a:gs pos="60000">
              <a:srgbClr val="FFFFFF"/>
            </a:gs>
            <a:gs pos="100000">
              <a:srgbClr val="54BDFF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rgbClr val="FFFFFF">
                  <a:alpha val="90980"/>
                </a:srgbClr>
              </a:gs>
              <a:gs pos="37000">
                <a:srgbClr val="FFFFFF">
                  <a:alpha val="75686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>
            <a:gsLst>
              <a:gs pos="0">
                <a:srgbClr val="FFFFFF">
                  <a:alpha val="88627"/>
                </a:srgbClr>
              </a:gs>
              <a:gs pos="48000">
                <a:srgbClr val="FFFFFF">
                  <a:alpha val="61960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" name="Google Shape;12;p1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" name="Google Shape;13;p1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6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" name="Google Shape;14;p1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" type="body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0210" lvl="0" marL="457200" marR="0" rtl="0" algn="l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937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77189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6068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44170" lvl="4" marL="2286000" marR="0" rtl="0" algn="l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44170" lvl="5" marL="2743200" marR="0" rtl="0" algn="l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44170" lvl="6" marL="3200400" marR="0" rtl="0" algn="l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44170" lvl="7" marL="3657600" marR="0" rtl="0" algn="l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44170" lvl="8" marL="4114800" marR="0" rtl="0" algn="l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6" name="Google Shape;16;p1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7" name="Google Shape;17;p1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8" name="Google Shape;18;p1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5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8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.jpg"/><Relationship Id="rId4" Type="http://schemas.openxmlformats.org/officeDocument/2006/relationships/image" Target="../media/image11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3"/>
          <p:cNvSpPr txBox="1"/>
          <p:nvPr>
            <p:ph idx="1" type="subTitle"/>
          </p:nvPr>
        </p:nvSpPr>
        <p:spPr>
          <a:xfrm>
            <a:off x="467544" y="3212976"/>
            <a:ext cx="8352928" cy="30963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SzPts val="3120"/>
              <a:buNone/>
            </a:pPr>
            <a:r>
              <a:rPr lang="ru-RU" sz="2400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Это необычайная красота: снежная пустыня, льды, дикие животные. Да и само ощущение пребывания на центральной точке планеты – Северном полюсе – оставит неизгладимое впечатление на любого человека, побывавшего в этом регионе.</a:t>
            </a:r>
            <a:br>
              <a:rPr lang="ru-RU" sz="2400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400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5" name="Google Shape;105;p13"/>
          <p:cNvSpPr txBox="1"/>
          <p:nvPr>
            <p:ph type="ctrTitle"/>
          </p:nvPr>
        </p:nvSpPr>
        <p:spPr>
          <a:xfrm>
            <a:off x="685800" y="332657"/>
            <a:ext cx="7990656" cy="1944215"/>
          </a:xfrm>
          <a:prstGeom prst="rect">
            <a:avLst/>
          </a:prstGeom>
          <a:gradFill>
            <a:gsLst>
              <a:gs pos="0">
                <a:srgbClr val="FFBFAB"/>
              </a:gs>
              <a:gs pos="28000">
                <a:srgbClr val="FFBFAB"/>
              </a:gs>
              <a:gs pos="100000">
                <a:srgbClr val="FF8966"/>
              </a:gs>
            </a:gsLst>
            <a:lin ang="5400000" scaled="0"/>
          </a:gra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82880" rtl="0" algn="ctr">
              <a:spcBef>
                <a:spcPts val="0"/>
              </a:spcBef>
              <a:spcAft>
                <a:spcPts val="0"/>
              </a:spcAft>
              <a:buSzPts val="9216"/>
              <a:buNone/>
            </a:pPr>
            <a:r>
              <a:rPr b="1" lang="ru-RU" sz="7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Арктика</a:t>
            </a:r>
            <a:endParaRPr b="1" sz="72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2"/>
          <p:cNvSpPr txBox="1"/>
          <p:nvPr>
            <p:ph type="title"/>
          </p:nvPr>
        </p:nvSpPr>
        <p:spPr>
          <a:xfrm>
            <a:off x="1691680" y="0"/>
            <a:ext cx="7139136" cy="1196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5888"/>
              <a:buNone/>
            </a:pPr>
            <a:r>
              <a:rPr i="1" lang="ru-RU"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ru-RU" sz="4800">
                <a:latin typeface="Times New Roman"/>
                <a:ea typeface="Times New Roman"/>
                <a:cs typeface="Times New Roman"/>
                <a:sym typeface="Times New Roman"/>
              </a:rPr>
              <a:t>Водоросли</a:t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68772bb12e5f8fb7d9f331c5b6fae1b7_2014-06-03_06-10-01.jpg" id="156" name="Google Shape;156;p2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3608" y="1556792"/>
            <a:ext cx="6840760" cy="41231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3"/>
          <p:cNvSpPr txBox="1"/>
          <p:nvPr>
            <p:ph type="title"/>
          </p:nvPr>
        </p:nvSpPr>
        <p:spPr>
          <a:xfrm>
            <a:off x="457200" y="188640"/>
            <a:ext cx="8229600" cy="18722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6912"/>
              <a:buNone/>
            </a:pPr>
            <a:r>
              <a:rPr lang="ru-RU" sz="5400">
                <a:latin typeface="Arial Black"/>
                <a:ea typeface="Arial Black"/>
                <a:cs typeface="Arial Black"/>
                <a:sym typeface="Arial Black"/>
              </a:rPr>
              <a:t>Животный мир Арктики</a:t>
            </a:r>
            <a:endParaRPr sz="540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62" name="Google Shape;162;p23"/>
          <p:cNvSpPr txBox="1"/>
          <p:nvPr>
            <p:ph idx="1" type="body"/>
          </p:nvPr>
        </p:nvSpPr>
        <p:spPr>
          <a:xfrm>
            <a:off x="251520" y="1916832"/>
            <a:ext cx="8640960" cy="49411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228600" rtl="0" algn="l">
              <a:spcBef>
                <a:spcPts val="0"/>
              </a:spcBef>
              <a:spcAft>
                <a:spcPts val="0"/>
              </a:spcAft>
              <a:buSzPts val="2860"/>
              <a:buNone/>
            </a:pPr>
            <a:r>
              <a:rPr i="1" lang="ru-RU">
                <a:latin typeface="Times New Roman"/>
                <a:ea typeface="Times New Roman"/>
                <a:cs typeface="Times New Roman"/>
                <a:sym typeface="Times New Roman"/>
              </a:rPr>
              <a:t>        </a:t>
            </a:r>
            <a:endParaRPr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82880" lvl="0" marL="228600" rtl="0" algn="l">
              <a:spcBef>
                <a:spcPts val="740"/>
              </a:spcBef>
              <a:spcAft>
                <a:spcPts val="0"/>
              </a:spcAft>
              <a:buSzPts val="2860"/>
              <a:buNone/>
            </a:pPr>
            <a:r>
              <a:t/>
            </a:r>
            <a:endParaRPr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82880" lvl="0" marL="228600" rtl="0" algn="l">
              <a:spcBef>
                <a:spcPts val="740"/>
              </a:spcBef>
              <a:spcAft>
                <a:spcPts val="0"/>
              </a:spcAft>
              <a:buSzPts val="2860"/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Характеристической особенностью животного мира Арктики является ограниченность видового состава и обилие особей каждого вида. Леса и ледовые пустыни Арктики населены белыми медведями, северными оленями, разными видами птиц (кайрами, Гагарками, Чайками и т. д.). Морскими обитателями Арктики являются: рачки, моржи, тюлени, нарвалы, белухи.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Морж.jpg" id="167" name="Google Shape;167;p2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5576" y="731838"/>
            <a:ext cx="7992888" cy="4857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Белый мишка.jpg" id="172" name="Google Shape;172;p2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5577" y="731838"/>
            <a:ext cx="7488832" cy="55774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6"/>
          <p:cNvSpPr txBox="1"/>
          <p:nvPr>
            <p:ph type="title"/>
          </p:nvPr>
        </p:nvSpPr>
        <p:spPr>
          <a:xfrm>
            <a:off x="971600" y="274638"/>
            <a:ext cx="7715200" cy="850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6144"/>
              <a:buNone/>
            </a:pPr>
            <a:r>
              <a:rPr lang="ru-RU" sz="4800">
                <a:latin typeface="Times New Roman"/>
                <a:ea typeface="Times New Roman"/>
                <a:cs typeface="Times New Roman"/>
                <a:sym typeface="Times New Roman"/>
              </a:rPr>
              <a:t>Северные олени</a:t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olen_sever.jpg" id="178" name="Google Shape;178;p2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552" y="1700808"/>
            <a:ext cx="7992888" cy="46271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Кашалот.jpg" id="183" name="Google Shape;183;p2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3569" y="731838"/>
            <a:ext cx="7776863" cy="53614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8"/>
          <p:cNvSpPr txBox="1"/>
          <p:nvPr>
            <p:ph type="title"/>
          </p:nvPr>
        </p:nvSpPr>
        <p:spPr>
          <a:xfrm>
            <a:off x="457200" y="476672"/>
            <a:ext cx="8229600" cy="1080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7680"/>
              <a:buNone/>
            </a:pPr>
            <a:r>
              <a:rPr lang="ru-RU" sz="6000"/>
              <a:t>Птицы Арктики</a:t>
            </a:r>
            <a:br>
              <a:rPr lang="ru-RU" sz="5400"/>
            </a:br>
            <a:br>
              <a:rPr b="1" lang="ru-RU" sz="6000"/>
            </a:br>
            <a:endParaRPr sz="6000"/>
          </a:p>
        </p:txBody>
      </p:sp>
      <p:sp>
        <p:nvSpPr>
          <p:cNvPr id="189" name="Google Shape;189;p28"/>
          <p:cNvSpPr txBox="1"/>
          <p:nvPr>
            <p:ph idx="1" type="body"/>
          </p:nvPr>
        </p:nvSpPr>
        <p:spPr>
          <a:xfrm>
            <a:off x="0" y="2852936"/>
            <a:ext cx="8892480" cy="4005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228600" rtl="0" algn="l">
              <a:spcBef>
                <a:spcPts val="0"/>
              </a:spcBef>
              <a:spcAft>
                <a:spcPts val="0"/>
              </a:spcAft>
              <a:buSzPts val="2860"/>
              <a:buNone/>
            </a:pPr>
            <a:r>
              <a:rPr b="1" lang="ru-RU"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Острова и их акватория - ключевая территория для целого ряда редких и особо охраняемых видов птиц. На отвесных скалах арктических островов селятся огромные колонии птиц. Это птичьи базары, на которых скапливаются десятки и сотни тысяч птиц. Всё огромное пернатое население располагается на скале в определенном порядке. Каждый вид занимает своё место: чистики, кайры, глупыши, чайки-моевки..</a:t>
            </a:r>
            <a:endParaRPr/>
          </a:p>
          <a:p>
            <a:pPr indent="0" lvl="0" marL="228600" rtl="0" algn="l">
              <a:spcBef>
                <a:spcPts val="740"/>
              </a:spcBef>
              <a:spcAft>
                <a:spcPts val="0"/>
              </a:spcAft>
              <a:buSzPts val="286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Шпицберген. Птичий базар.jpg" id="194" name="Google Shape;194;p2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544" y="1340768"/>
            <a:ext cx="8227589" cy="495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Поморник.jpg" id="199" name="Google Shape;199;p3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544" y="669079"/>
            <a:ext cx="8011697" cy="6224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Тупики.jpg" id="204" name="Google Shape;204;p3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552" y="1124744"/>
            <a:ext cx="8064896" cy="5256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4_arktika.jpg" id="110" name="Google Shape;110;p1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1560" y="1175268"/>
            <a:ext cx="7992888" cy="4950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Полярная крачка.jpg" id="209" name="Google Shape;209;p3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5576" y="692696"/>
            <a:ext cx="7704856" cy="58335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3"/>
          <p:cNvSpPr txBox="1"/>
          <p:nvPr>
            <p:ph type="title"/>
          </p:nvPr>
        </p:nvSpPr>
        <p:spPr>
          <a:xfrm>
            <a:off x="457200" y="188640"/>
            <a:ext cx="8229600" cy="1008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6144"/>
              <a:buNone/>
            </a:pPr>
            <a:r>
              <a:rPr lang="ru-RU" sz="4800">
                <a:latin typeface="Times New Roman"/>
                <a:ea typeface="Times New Roman"/>
                <a:cs typeface="Times New Roman"/>
                <a:sym typeface="Times New Roman"/>
              </a:rPr>
              <a:t>Чайки - моевки</a:t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pticy_ynovskii.big.jpg" id="215" name="Google Shape;215;p3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1600" y="1268760"/>
            <a:ext cx="7443103" cy="54334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4"/>
          <p:cNvSpPr txBox="1"/>
          <p:nvPr>
            <p:ph type="title"/>
          </p:nvPr>
        </p:nvSpPr>
        <p:spPr>
          <a:xfrm>
            <a:off x="1793289" y="188640"/>
            <a:ext cx="6512511" cy="864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5120"/>
              <a:buNone/>
            </a:pPr>
            <a:r>
              <a:rPr b="1" lang="ru-RU" sz="4000">
                <a:latin typeface="Times New Roman"/>
                <a:ea typeface="Times New Roman"/>
                <a:cs typeface="Times New Roman"/>
                <a:sym typeface="Times New Roman"/>
              </a:rPr>
              <a:t>Человек и Арктика</a:t>
            </a:r>
            <a:endParaRPr b="1" sz="4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1" name="Google Shape;221;p34"/>
          <p:cNvSpPr txBox="1"/>
          <p:nvPr>
            <p:ph idx="1" type="body"/>
          </p:nvPr>
        </p:nvSpPr>
        <p:spPr>
          <a:xfrm>
            <a:off x="251520" y="1988840"/>
            <a:ext cx="8424936" cy="4752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228600" rtl="0" algn="l">
              <a:spcBef>
                <a:spcPts val="0"/>
              </a:spcBef>
              <a:spcAft>
                <a:spcPts val="0"/>
              </a:spcAft>
              <a:buSzPts val="3900"/>
              <a:buNone/>
            </a:pPr>
            <a:r>
              <a:rPr i="1" lang="ru-RU" sz="3000"/>
              <a:t>       </a:t>
            </a: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Долгое время Арктика считалась территорией, не приспособленной для жизни людей, непроходимой ни водным, ни наземным путём. Россия — первая и единственная страна, использующая так называемые дрейфующие полярные станции. Каждая такая станция представляет собой установленный на дрейфующей арктической льдине комплекс станционных домиков, в которых живут участники экспедиций, и необходимого оборудования.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Метереологическая станция.jpg" id="226" name="Google Shape;226;p3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3568" y="908720"/>
            <a:ext cx="7776864" cy="58296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6"/>
          <p:cNvSpPr txBox="1"/>
          <p:nvPr>
            <p:ph idx="4294967295" type="body"/>
          </p:nvPr>
        </p:nvSpPr>
        <p:spPr>
          <a:xfrm>
            <a:off x="323528" y="188913"/>
            <a:ext cx="8461697" cy="62976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228600" rtl="0" algn="l">
              <a:spcBef>
                <a:spcPts val="0"/>
              </a:spcBef>
              <a:spcAft>
                <a:spcPts val="0"/>
              </a:spcAft>
              <a:buSzPts val="3640"/>
              <a:buNone/>
            </a:pPr>
            <a:r>
              <a:rPr i="1" lang="ru-RU" sz="2800"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endParaRPr/>
          </a:p>
          <a:p>
            <a:pPr indent="-182880" lvl="0" marL="228600" rtl="0" algn="l">
              <a:spcBef>
                <a:spcPts val="860"/>
              </a:spcBef>
              <a:spcAft>
                <a:spcPts val="0"/>
              </a:spcAft>
              <a:buSzPts val="3640"/>
              <a:buNone/>
            </a:pPr>
            <a:r>
              <a:t/>
            </a:r>
            <a:endParaRPr i="1"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82880" lvl="0" marL="228600" rtl="0" algn="l">
              <a:spcBef>
                <a:spcPts val="860"/>
              </a:spcBef>
              <a:spcAft>
                <a:spcPts val="0"/>
              </a:spcAft>
              <a:buSzPts val="3640"/>
              <a:buNone/>
            </a:pPr>
            <a:r>
              <a:t/>
            </a:r>
            <a:endParaRPr i="1"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82880" lvl="0" marL="228600" rtl="0" algn="just">
              <a:spcBef>
                <a:spcPts val="860"/>
              </a:spcBef>
              <a:spcAft>
                <a:spcPts val="0"/>
              </a:spcAft>
              <a:buSzPts val="3640"/>
              <a:buNone/>
            </a:pPr>
            <a:r>
              <a:rPr i="1" lang="ru-RU" sz="2800">
                <a:latin typeface="Times New Roman"/>
                <a:ea typeface="Times New Roman"/>
                <a:cs typeface="Times New Roman"/>
                <a:sym typeface="Times New Roman"/>
              </a:rPr>
              <a:t>        </a:t>
            </a: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Российскими учеными были достигнуты высокие результаты в изучении Арктики. Значение таких метеостанций огромно. Каждый день они сообщают в Москву результаты своих регулярных наблюдений погоды. Современная наука установила, что работа в Арктике (изучение погоды на севере) – главное основание для предсказания погоды на длительное время по всей территории нашей страны. </a:t>
            </a:r>
            <a:endParaRPr/>
          </a:p>
          <a:p>
            <a:pPr indent="0" lvl="0" marL="228600" rtl="0" algn="l">
              <a:spcBef>
                <a:spcPts val="740"/>
              </a:spcBef>
              <a:spcAft>
                <a:spcPts val="0"/>
              </a:spcAft>
              <a:buSzPts val="286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Собаки-помощники человека.jpg" id="236" name="Google Shape;236;p3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9592" y="1340768"/>
            <a:ext cx="7720161" cy="53614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8"/>
          <p:cNvSpPr txBox="1"/>
          <p:nvPr>
            <p:ph type="title"/>
          </p:nvPr>
        </p:nvSpPr>
        <p:spPr>
          <a:xfrm>
            <a:off x="251520" y="274638"/>
            <a:ext cx="8640960" cy="11381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4096"/>
              <a:buNone/>
            </a:pPr>
            <a:r>
              <a:rPr b="1" lang="ru-RU" sz="3200">
                <a:latin typeface="Times New Roman"/>
                <a:ea typeface="Times New Roman"/>
                <a:cs typeface="Times New Roman"/>
                <a:sym typeface="Times New Roman"/>
              </a:rPr>
              <a:t>Арктика- это северная граница    России</a:t>
            </a:r>
            <a:endParaRPr b="1"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RUS_Arktika.jpg" id="242" name="Google Shape;242;p3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520" y="1916831"/>
            <a:ext cx="4248472" cy="45015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245415978_SSN-719_2.jpg" id="243" name="Google Shape;243;p38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64088" y="2636912"/>
            <a:ext cx="3346450" cy="2509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9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4608"/>
              <a:buNone/>
            </a:pPr>
            <a:r>
              <a:rPr b="0" lang="ru-RU" sz="3600">
                <a:latin typeface="Times New Roman"/>
                <a:ea typeface="Times New Roman"/>
                <a:cs typeface="Times New Roman"/>
                <a:sym typeface="Times New Roman"/>
              </a:rPr>
              <a:t>СПАСИБО ЗА ВНИМАНИЕ!</a:t>
            </a:r>
            <a:endParaRPr b="0"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9" name="Google Shape;249;p39"/>
          <p:cNvSpPr txBox="1"/>
          <p:nvPr>
            <p:ph idx="1" type="body"/>
          </p:nvPr>
        </p:nvSpPr>
        <p:spPr>
          <a:xfrm>
            <a:off x="1142999" y="731519"/>
            <a:ext cx="3346704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228600" rtl="0" algn="l">
              <a:spcBef>
                <a:spcPts val="0"/>
              </a:spcBef>
              <a:spcAft>
                <a:spcPts val="0"/>
              </a:spcAft>
              <a:buSzPts val="2860"/>
              <a:buNone/>
            </a:pPr>
            <a:r>
              <a:t/>
            </a:r>
            <a:endParaRPr/>
          </a:p>
        </p:txBody>
      </p:sp>
      <p:sp>
        <p:nvSpPr>
          <p:cNvPr id="250" name="Google Shape;250;p39"/>
          <p:cNvSpPr txBox="1"/>
          <p:nvPr>
            <p:ph idx="2" type="body"/>
          </p:nvPr>
        </p:nvSpPr>
        <p:spPr>
          <a:xfrm>
            <a:off x="4645152" y="731520"/>
            <a:ext cx="3346704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228600" rtl="0" algn="l">
              <a:spcBef>
                <a:spcPts val="0"/>
              </a:spcBef>
              <a:spcAft>
                <a:spcPts val="0"/>
              </a:spcAft>
              <a:buSzPts val="286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Северный полюс.jpg" id="116" name="Google Shape;116;p1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3608" y="908720"/>
            <a:ext cx="7416824" cy="52174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Самый северный океан.jpg" id="121" name="Google Shape;121;p1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3608" y="764704"/>
            <a:ext cx="7344816" cy="5361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Шпицберген. Арктика.jpg" id="126" name="Google Shape;126;p1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1600" y="731838"/>
            <a:ext cx="7488831" cy="5505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8"/>
          <p:cNvSpPr txBox="1"/>
          <p:nvPr>
            <p:ph type="title"/>
          </p:nvPr>
        </p:nvSpPr>
        <p:spPr>
          <a:xfrm>
            <a:off x="457200" y="274638"/>
            <a:ext cx="8229600" cy="23622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7680"/>
              <a:buNone/>
            </a:pPr>
            <a:r>
              <a:rPr b="1" lang="ru-RU" sz="6000"/>
              <a:t>Растительный  мир Арктики</a:t>
            </a:r>
            <a:endParaRPr b="1" sz="6000"/>
          </a:p>
        </p:txBody>
      </p:sp>
      <p:sp>
        <p:nvSpPr>
          <p:cNvPr id="132" name="Google Shape;132;p18"/>
          <p:cNvSpPr txBox="1"/>
          <p:nvPr>
            <p:ph idx="1" type="body"/>
          </p:nvPr>
        </p:nvSpPr>
        <p:spPr>
          <a:xfrm>
            <a:off x="457200" y="3212976"/>
            <a:ext cx="8229600" cy="1944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228600" rtl="0" algn="l">
              <a:spcBef>
                <a:spcPts val="0"/>
              </a:spcBef>
              <a:spcAft>
                <a:spcPts val="0"/>
              </a:spcAft>
              <a:buSzPts val="4680"/>
              <a:buNone/>
            </a:pPr>
            <a:r>
              <a:rPr lang="ru-RU" sz="3600"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lang="ru-RU" sz="3600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Бедность видового состава, редкие мхи и лишайники</a:t>
            </a:r>
            <a:br>
              <a:rPr lang="ru-RU" sz="360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9"/>
          <p:cNvSpPr txBox="1"/>
          <p:nvPr>
            <p:ph type="title"/>
          </p:nvPr>
        </p:nvSpPr>
        <p:spPr>
          <a:xfrm>
            <a:off x="179512" y="274638"/>
            <a:ext cx="8136904" cy="9941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6912"/>
              <a:buNone/>
            </a:pPr>
            <a:r>
              <a:rPr lang="ru-RU" sz="5400">
                <a:latin typeface="Times New Roman"/>
                <a:ea typeface="Times New Roman"/>
                <a:cs typeface="Times New Roman"/>
                <a:sym typeface="Times New Roman"/>
              </a:rPr>
              <a:t>Лишайники</a:t>
            </a:r>
            <a:endParaRPr sz="5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arctic-flora-rocks.jpg" id="138" name="Google Shape;138;p1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3648" y="1700808"/>
            <a:ext cx="6400800" cy="44055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0"/>
          <p:cNvSpPr txBox="1"/>
          <p:nvPr>
            <p:ph type="title"/>
          </p:nvPr>
        </p:nvSpPr>
        <p:spPr>
          <a:xfrm>
            <a:off x="1547664" y="188640"/>
            <a:ext cx="691276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6144"/>
              <a:buNone/>
            </a:pPr>
            <a:r>
              <a:rPr lang="ru-RU" sz="4800">
                <a:latin typeface="Times New Roman"/>
                <a:ea typeface="Times New Roman"/>
                <a:cs typeface="Times New Roman"/>
                <a:sym typeface="Times New Roman"/>
              </a:rPr>
              <a:t>Полярный мак</a:t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565748.jpg" id="144" name="Google Shape;144;p2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5616" y="1772816"/>
            <a:ext cx="7128792" cy="4483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 txBox="1"/>
          <p:nvPr>
            <p:ph type="title"/>
          </p:nvPr>
        </p:nvSpPr>
        <p:spPr>
          <a:xfrm>
            <a:off x="395536" y="0"/>
            <a:ext cx="8496944" cy="1196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6144"/>
              <a:buNone/>
            </a:pPr>
            <a:r>
              <a:rPr i="1" lang="ru-RU" sz="48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ru-RU" sz="4000">
                <a:latin typeface="Times New Roman"/>
                <a:ea typeface="Times New Roman"/>
                <a:cs typeface="Times New Roman"/>
                <a:sym typeface="Times New Roman"/>
              </a:rPr>
              <a:t>Ягель </a:t>
            </a:r>
            <a:r>
              <a:rPr lang="ru-RU" sz="4000">
                <a:latin typeface="Times New Roman"/>
                <a:ea typeface="Times New Roman"/>
                <a:cs typeface="Times New Roman"/>
                <a:sym typeface="Times New Roman"/>
              </a:rPr>
              <a:t>-лакомство северного оленя</a:t>
            </a:r>
            <a:endParaRPr sz="4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978x0.jpg" id="150" name="Google Shape;150;p2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552" y="1628800"/>
            <a:ext cx="8064896" cy="44111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Воздушный поток">
  <a:themeElements>
    <a:clrScheme name="Воздушный поток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