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60" r:id="rId4"/>
    <p:sldId id="262" r:id="rId5"/>
    <p:sldId id="263" r:id="rId6"/>
    <p:sldId id="261" r:id="rId7"/>
    <p:sldId id="276" r:id="rId8"/>
    <p:sldId id="264" r:id="rId9"/>
    <p:sldId id="266" r:id="rId10"/>
    <p:sldId id="271" r:id="rId11"/>
    <p:sldId id="272" r:id="rId12"/>
    <p:sldId id="277" r:id="rId13"/>
    <p:sldId id="280" r:id="rId14"/>
    <p:sldId id="274" r:id="rId15"/>
    <p:sldId id="275" r:id="rId16"/>
    <p:sldId id="320" r:id="rId17"/>
    <p:sldId id="268" r:id="rId18"/>
    <p:sldId id="323" r:id="rId19"/>
    <p:sldId id="324" r:id="rId20"/>
    <p:sldId id="279" r:id="rId21"/>
    <p:sldId id="281" r:id="rId22"/>
    <p:sldId id="282" r:id="rId23"/>
    <p:sldId id="284" r:id="rId24"/>
    <p:sldId id="285" r:id="rId25"/>
    <p:sldId id="288" r:id="rId26"/>
    <p:sldId id="293" r:id="rId27"/>
    <p:sldId id="289" r:id="rId28"/>
    <p:sldId id="290" r:id="rId29"/>
    <p:sldId id="291" r:id="rId30"/>
    <p:sldId id="296" r:id="rId31"/>
    <p:sldId id="294" r:id="rId32"/>
    <p:sldId id="295" r:id="rId33"/>
    <p:sldId id="297" r:id="rId34"/>
    <p:sldId id="298" r:id="rId35"/>
    <p:sldId id="300" r:id="rId36"/>
    <p:sldId id="302" r:id="rId37"/>
    <p:sldId id="301" r:id="rId38"/>
    <p:sldId id="306" r:id="rId39"/>
    <p:sldId id="304" r:id="rId40"/>
    <p:sldId id="303" r:id="rId41"/>
    <p:sldId id="308" r:id="rId42"/>
    <p:sldId id="318" r:id="rId43"/>
    <p:sldId id="310" r:id="rId44"/>
    <p:sldId id="311" r:id="rId45"/>
    <p:sldId id="319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0066"/>
    <a:srgbClr val="660066"/>
    <a:srgbClr val="FFFFCC"/>
    <a:srgbClr val="CCFFCC"/>
    <a:srgbClr val="FF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10A06-8818-48C3-8047-E12C871A8E93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CA95-F5FD-42E1-AFA6-99011DAC42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10A06-8818-48C3-8047-E12C871A8E93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CA95-F5FD-42E1-AFA6-99011DAC42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10A06-8818-48C3-8047-E12C871A8E93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CA95-F5FD-42E1-AFA6-99011DAC42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10A06-8818-48C3-8047-E12C871A8E93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CA95-F5FD-42E1-AFA6-99011DAC42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10A06-8818-48C3-8047-E12C871A8E93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CA95-F5FD-42E1-AFA6-99011DAC42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10A06-8818-48C3-8047-E12C871A8E93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CA95-F5FD-42E1-AFA6-99011DAC42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10A06-8818-48C3-8047-E12C871A8E93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CA95-F5FD-42E1-AFA6-99011DAC42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10A06-8818-48C3-8047-E12C871A8E93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CA95-F5FD-42E1-AFA6-99011DAC42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10A06-8818-48C3-8047-E12C871A8E93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CA95-F5FD-42E1-AFA6-99011DAC42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10A06-8818-48C3-8047-E12C871A8E93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CA95-F5FD-42E1-AFA6-99011DAC42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10A06-8818-48C3-8047-E12C871A8E93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CA95-F5FD-42E1-AFA6-99011DAC42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10A06-8818-48C3-8047-E12C871A8E93}" type="datetimeFigureOut">
              <a:rPr lang="ru-RU" smtClean="0"/>
              <a:pPr/>
              <a:t>04.09.2022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8CA95-F5FD-42E1-AFA6-99011DAC429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&#1084;&#1091;&#1083;&#1100;&#1090;&#1092;&#1080;&#1083;&#1100;&#1084;%20%20&#1064;&#1085;&#1091;&#1088;&#1082;&#1080;%20%20&#1079;&#1072;&#1074;&#1077;&#1088;&#1096;&#1077;&#1085;&#1080;&#1077;.mov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C:\Users\user\Desktop\шнурки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242886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2786058"/>
            <a:ext cx="8715436" cy="3857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3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00034" y="2571744"/>
            <a:ext cx="8358246" cy="3714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«Использование технологии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«Шнурки - узелки»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для развития мелкой моторики,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психических  процессов и активизации словаря у дошкольников»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800600"/>
            <a:ext cx="8424936" cy="932656"/>
          </a:xfrm>
        </p:spPr>
        <p:txBody>
          <a:bodyPr>
            <a:noAutofit/>
          </a:bodyPr>
          <a:lstStyle/>
          <a:p>
            <a:r>
              <a:rPr lang="ru-RU" sz="2800" dirty="0" smtClean="0"/>
              <a:t>               Игровые </a:t>
            </a:r>
            <a:r>
              <a:rPr lang="ru-RU" sz="2800" dirty="0"/>
              <a:t>задания  «Продолжи ряд</a:t>
            </a:r>
            <a:r>
              <a:rPr lang="ru-RU" sz="2800"/>
              <a:t>» </a:t>
            </a:r>
            <a:r>
              <a:rPr lang="ru-RU" sz="2800" smtClean="0"/>
              <a:t>,  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3" r="6213"/>
          <a:stretch/>
        </p:blipFill>
        <p:spPr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4" descr="C:\Users\user\Desktop\шнурки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5857892"/>
            <a:ext cx="9144000" cy="1000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 descr="C:\Users\user\Desktop\шнурки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flipV="1">
            <a:off x="0" y="0"/>
            <a:ext cx="9144000" cy="857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23528" y="5229200"/>
            <a:ext cx="8064896" cy="504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«ПОСТРОЙ БАШЕНКУ»</a:t>
            </a: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84" t="11262" b="30335"/>
          <a:stretch/>
        </p:blipFill>
        <p:spPr>
          <a:xfrm>
            <a:off x="827584" y="188641"/>
            <a:ext cx="7128792" cy="4896544"/>
          </a:xfrm>
          <a:prstGeom prst="rect">
            <a:avLst/>
          </a:prstGeom>
        </p:spPr>
      </p:pic>
      <p:pic>
        <p:nvPicPr>
          <p:cNvPr id="10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flipV="1">
            <a:off x="0" y="0"/>
            <a:ext cx="9144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5857892"/>
            <a:ext cx="9144000" cy="1000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08" r="11285"/>
          <a:stretch/>
        </p:blipFill>
        <p:spPr>
          <a:xfrm>
            <a:off x="561236" y="-1"/>
            <a:ext cx="8112079" cy="5853659"/>
          </a:xfrm>
          <a:prstGeom prst="rect">
            <a:avLst/>
          </a:prstGeom>
        </p:spPr>
      </p:pic>
      <p:pic>
        <p:nvPicPr>
          <p:cNvPr id="5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53658"/>
            <a:ext cx="8229600" cy="1004342"/>
          </a:xfrm>
        </p:spPr>
        <p:txBody>
          <a:bodyPr/>
          <a:lstStyle/>
          <a:p>
            <a:r>
              <a:rPr lang="ru-RU" dirty="0" smtClean="0"/>
              <a:t>«ЦВЕТОЧЕК»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1" r="3995"/>
          <a:stretch/>
        </p:blipFill>
        <p:spPr>
          <a:xfrm>
            <a:off x="464234" y="474360"/>
            <a:ext cx="8201464" cy="5882615"/>
          </a:xfrm>
          <a:prstGeom prst="rect">
            <a:avLst/>
          </a:prstGeom>
        </p:spPr>
      </p:pic>
      <p:pic>
        <p:nvPicPr>
          <p:cNvPr id="5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flipV="1">
            <a:off x="0" y="0"/>
            <a:ext cx="9144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5857892"/>
            <a:ext cx="9144000" cy="1000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54" r="2551"/>
          <a:stretch/>
        </p:blipFill>
        <p:spPr>
          <a:xfrm>
            <a:off x="511702" y="20283"/>
            <a:ext cx="8209808" cy="5964939"/>
          </a:xfrm>
          <a:prstGeom prst="rect">
            <a:avLst/>
          </a:prstGeom>
        </p:spPr>
      </p:pic>
      <p:pic>
        <p:nvPicPr>
          <p:cNvPr id="4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723" y="6093296"/>
            <a:ext cx="7387175" cy="648072"/>
          </a:xfrm>
        </p:spPr>
        <p:txBody>
          <a:bodyPr>
            <a:noAutofit/>
          </a:bodyPr>
          <a:lstStyle/>
          <a:p>
            <a:r>
              <a:rPr lang="ru-RU" sz="4000" dirty="0" smtClean="0"/>
              <a:t>  </a:t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>                                   </a:t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      «</a:t>
            </a:r>
            <a:r>
              <a:rPr lang="ru-RU" sz="4000" dirty="0"/>
              <a:t>Радужные картинки»</a:t>
            </a:r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>
          <a:xfrm>
            <a:off x="1331640" y="836712"/>
            <a:ext cx="5486400" cy="4114800"/>
          </a:xfrm>
        </p:spPr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971600" y="5367338"/>
            <a:ext cx="72008" cy="163230"/>
          </a:xfrm>
        </p:spPr>
        <p:txBody>
          <a:bodyPr>
            <a:normAutofit fontScale="32500" lnSpcReduction="20000"/>
          </a:bodyPr>
          <a:lstStyle/>
          <a:p>
            <a:r>
              <a:rPr lang="ru-RU" dirty="0" smtClean="0"/>
              <a:t>                                                                                                                                                       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495491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87" r="1990" b="2898"/>
          <a:stretch/>
        </p:blipFill>
        <p:spPr>
          <a:xfrm>
            <a:off x="506436" y="449535"/>
            <a:ext cx="8131127" cy="5909062"/>
          </a:xfrm>
          <a:prstGeom prst="rect">
            <a:avLst/>
          </a:prstGeom>
        </p:spPr>
      </p:pic>
      <p:pic>
        <p:nvPicPr>
          <p:cNvPr id="5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5536" y="240912"/>
            <a:ext cx="3888432" cy="29475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72000" y="2142576"/>
            <a:ext cx="3528392" cy="26443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15616" y="3437288"/>
            <a:ext cx="3312368" cy="24542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04047" y="5085184"/>
            <a:ext cx="1800201" cy="13441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083963" y="269535"/>
            <a:ext cx="2267744" cy="168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358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37" t="5566" r="13387" b="7105"/>
          <a:stretch/>
        </p:blipFill>
        <p:spPr>
          <a:xfrm>
            <a:off x="500955" y="332656"/>
            <a:ext cx="8145194" cy="5795889"/>
          </a:xfrm>
          <a:prstGeom prst="rect">
            <a:avLst/>
          </a:prstGeom>
        </p:spPr>
      </p:pic>
      <p:pic>
        <p:nvPicPr>
          <p:cNvPr id="5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021288"/>
            <a:ext cx="6480720" cy="64807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     Игра </a:t>
            </a:r>
            <a:r>
              <a:rPr lang="ru-RU" sz="3200" dirty="0"/>
              <a:t>«Разноцветные дорожки</a:t>
            </a:r>
            <a:r>
              <a:rPr lang="ru-RU" dirty="0"/>
              <a:t>»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flipH="1">
            <a:off x="7164288" y="5661248"/>
            <a:ext cx="63560" cy="45719"/>
          </a:xfrm>
        </p:spPr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6021288"/>
            <a:ext cx="5731024" cy="648072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</a:t>
            </a:r>
            <a:r>
              <a:rPr lang="ru-RU" sz="3600" dirty="0" smtClean="0"/>
              <a:t>   ИГРА «ДОРОГИ»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V="1">
            <a:off x="1835696" y="6857999"/>
            <a:ext cx="5442992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36" r="5636"/>
          <a:stretch/>
        </p:blipFill>
        <p:spPr>
          <a:xfrm>
            <a:off x="683568" y="4057"/>
            <a:ext cx="7787416" cy="5840562"/>
          </a:xfrm>
          <a:prstGeom prst="rect">
            <a:avLst/>
          </a:prstGeom>
        </p:spPr>
      </p:pic>
      <p:pic>
        <p:nvPicPr>
          <p:cNvPr id="6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9735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620687"/>
            <a:ext cx="741682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Игра интересна почти для любого возраста. Предложите идею — а дети подхватят. </a:t>
            </a:r>
          </a:p>
          <a:p>
            <a:r>
              <a:rPr lang="ru-RU" sz="2800" dirty="0"/>
              <a:t>Берем шнурки И… Прокладываем дороги! Для совсем маленьких дорога будет ровной и недлинной, а для детей постарше дорога может пролегать через горы и ущелья (столы и стулья). Разложив веревку-дорогу — начинаем «ездить». Вариантов множество — ездить игрушечной машинкой, ходить самому по веревке, не становясь на пол без «дороги», или усложненный вариант — прокладывать и ехать одновременно. В общем — дайте шнурки  детям…</a:t>
            </a:r>
          </a:p>
        </p:txBody>
      </p:sp>
      <p:pic>
        <p:nvPicPr>
          <p:cNvPr id="6" name="Picture 4" descr="C:\Users\user\Desktop\шнурки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C:\Users\user\Desktop\шнурки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38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\Desktop\raznocvetnye-shnurki-114-sm-5-vidov-EV1419 — копия —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4179091" y="-3321859"/>
            <a:ext cx="785818" cy="9144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АКТУАЛЬНОСТЬ</a:t>
            </a:r>
            <a:r>
              <a:rPr lang="ru-RU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3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95537" y="171134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От того, насколько ловко научится ребенок  управлять своими пальчиками, зависит его дальнейшее развитие. 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Наряду с развитием мелкой моторики развиваются память, внимание, 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а также словарный запас.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Calibri"/>
              <a:cs typeface="Times New Roman"/>
            </a:endParaRPr>
          </a:p>
        </p:txBody>
      </p:sp>
      <p:pic>
        <p:nvPicPr>
          <p:cNvPr id="11" name="Picture 4" descr="C:\Users\user\Desktop\raznocvetnye-shnurki-114-sm-5-vidov-EV1419 — копия —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 flipV="1">
            <a:off x="4286232" y="2000232"/>
            <a:ext cx="785818" cy="892971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01" t="9180" r="23235" b="26323"/>
          <a:stretch/>
        </p:blipFill>
        <p:spPr>
          <a:xfrm>
            <a:off x="539552" y="476672"/>
            <a:ext cx="8083944" cy="5904656"/>
          </a:xfrm>
          <a:prstGeom prst="rect">
            <a:avLst/>
          </a:prstGeom>
        </p:spPr>
      </p:pic>
      <p:pic>
        <p:nvPicPr>
          <p:cNvPr id="5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flipV="1">
            <a:off x="0" y="0"/>
            <a:ext cx="9144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5857892"/>
            <a:ext cx="9144000" cy="1000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ФИЗИЧЕСКОЕ   РАЗВИТИЕ</a:t>
            </a:r>
            <a:r>
              <a:rPr lang="ru-RU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3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Picture 4" descr="C:\Users\user\Desktop\raznocvetnye-shnurki-114-sm-5-vidov-EV1419 — копия —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857232"/>
            <a:ext cx="785818" cy="6000768"/>
          </a:xfrm>
          <a:prstGeom prst="rect">
            <a:avLst/>
          </a:prstGeom>
          <a:noFill/>
        </p:spPr>
      </p:pic>
      <p:pic>
        <p:nvPicPr>
          <p:cNvPr id="8" name="Picture 4" descr="C:\Users\user\Desktop\raznocvetnye-shnurki-114-sm-5-vidov-EV1419 — копия —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4214822" y="1928822"/>
            <a:ext cx="714356" cy="91440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928662" y="1000108"/>
            <a:ext cx="8001056" cy="5072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ru-RU" sz="4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Развитие координации и гибкости</a:t>
            </a:r>
          </a:p>
          <a:p>
            <a:pPr algn="ctr">
              <a:buFont typeface="Arial" pitchFamily="34" charset="0"/>
              <a:buChar char="•"/>
            </a:pPr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Формирование опорно-двигательной системы</a:t>
            </a:r>
          </a:p>
          <a:p>
            <a:pPr algn="ctr">
              <a:buFont typeface="Arial" pitchFamily="34" charset="0"/>
              <a:buChar char="•"/>
            </a:pPr>
            <a:r>
              <a:rPr lang="ru-RU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Развитие равновесия</a:t>
            </a:r>
          </a:p>
          <a:p>
            <a:pPr algn="ctr">
              <a:buFont typeface="Arial" pitchFamily="34" charset="0"/>
              <a:buChar char="•"/>
            </a:pPr>
            <a:r>
              <a:rPr lang="ru-RU" sz="4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Развитие крупной и мелкой моторики рук</a:t>
            </a:r>
          </a:p>
          <a:p>
            <a:pPr algn="ctr">
              <a:buFont typeface="Arial" pitchFamily="34" charset="0"/>
              <a:buChar char="•"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Выполнение основных движений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(ходьба, бег, прыжки, повороты</a:t>
            </a:r>
          </a:p>
          <a:p>
            <a:pPr algn="ctr"/>
            <a:endParaRPr lang="ru-RU" sz="4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157" y="468564"/>
            <a:ext cx="8130291" cy="5912764"/>
          </a:xfrm>
          <a:prstGeom prst="rect">
            <a:avLst/>
          </a:prstGeom>
        </p:spPr>
      </p:pic>
      <p:pic>
        <p:nvPicPr>
          <p:cNvPr id="6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30" t="1974" r="5285" b="2321"/>
          <a:stretch/>
        </p:blipFill>
        <p:spPr>
          <a:xfrm>
            <a:off x="478302" y="506436"/>
            <a:ext cx="8173329" cy="5824025"/>
          </a:xfrm>
          <a:prstGeom prst="rect">
            <a:avLst/>
          </a:prstGeom>
        </p:spPr>
      </p:pic>
      <p:pic>
        <p:nvPicPr>
          <p:cNvPr id="5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39" t="1953" r="5232" b="2573"/>
          <a:stretch/>
        </p:blipFill>
        <p:spPr>
          <a:xfrm>
            <a:off x="506436" y="506437"/>
            <a:ext cx="8159261" cy="5809957"/>
          </a:xfrm>
          <a:prstGeom prst="rect">
            <a:avLst/>
          </a:prstGeom>
        </p:spPr>
      </p:pic>
      <p:pic>
        <p:nvPicPr>
          <p:cNvPr id="5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231" t="10097" r="5675" b="23356"/>
          <a:stretch/>
        </p:blipFill>
        <p:spPr>
          <a:xfrm>
            <a:off x="476821" y="476672"/>
            <a:ext cx="8199635" cy="5904656"/>
          </a:xfrm>
          <a:prstGeom prst="rect">
            <a:avLst/>
          </a:prstGeom>
        </p:spPr>
      </p:pic>
      <p:pic>
        <p:nvPicPr>
          <p:cNvPr id="6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877272"/>
            <a:ext cx="7200800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       ДЫХАТЕЛЬНАЯ ГИМНАСТИКА «ПОДУЙ НА СНЕЖИНКУ»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\Desktop\raznocvetnye-shnurki-114-sm-5-vidov-EV1419 — копия —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4179091" y="-3321859"/>
            <a:ext cx="785818" cy="9144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ПОЗНАВАТЕЛЬНОЕ РАЗВИТИЕ</a:t>
            </a:r>
            <a:r>
              <a:rPr lang="ru-RU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3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95537" y="171134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Calibri"/>
              <a:cs typeface="Times New Roman"/>
            </a:endParaRPr>
          </a:p>
        </p:txBody>
      </p:sp>
      <p:pic>
        <p:nvPicPr>
          <p:cNvPr id="11" name="Picture 4" descr="C:\Users\user\Desktop\raznocvetnye-shnurki-114-sm-5-vidov-EV1419 — копия —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 flipV="1">
            <a:off x="4286232" y="2000232"/>
            <a:ext cx="785818" cy="892971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7158" y="1571612"/>
            <a:ext cx="8501122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0066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 Развитие интересов детей, любознательности и познавательной мотивации; </a:t>
            </a:r>
            <a:endParaRPr lang="ru-RU" sz="3600" b="1" dirty="0" smtClean="0">
              <a:solidFill>
                <a:srgbClr val="000066"/>
              </a:solidFill>
              <a:latin typeface="Monotype Corsiva" pitchFamily="66" charset="0"/>
              <a:ea typeface="Calibri"/>
              <a:cs typeface="Times New Roman"/>
            </a:endParaRPr>
          </a:p>
          <a:p>
            <a:pPr>
              <a:spcAft>
                <a:spcPts val="1000"/>
              </a:spcAft>
              <a:buFont typeface="Arial" pitchFamily="34" charset="0"/>
              <a:buChar char="•"/>
            </a:pPr>
            <a:r>
              <a:rPr lang="ru-RU" sz="3600" b="1" dirty="0">
                <a:solidFill>
                  <a:srgbClr val="000066"/>
                </a:solidFill>
                <a:latin typeface="Monotype Corsiva" pitchFamily="66" charset="0"/>
                <a:ea typeface="Calibri"/>
                <a:cs typeface="Times New Roman"/>
              </a:rPr>
              <a:t>Ф</a:t>
            </a:r>
            <a:r>
              <a:rPr lang="ru-RU" sz="3600" b="1" dirty="0" smtClean="0">
                <a:solidFill>
                  <a:srgbClr val="000066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ормирование познавательных действий; </a:t>
            </a:r>
          </a:p>
          <a:p>
            <a:pPr>
              <a:spcAft>
                <a:spcPts val="1000"/>
              </a:spcAft>
              <a:buFont typeface="Arial" pitchFamily="34" charset="0"/>
              <a:buChar char="•"/>
            </a:pPr>
            <a:r>
              <a:rPr lang="ru-RU" sz="3600" b="1" dirty="0">
                <a:solidFill>
                  <a:srgbClr val="000066"/>
                </a:solidFill>
                <a:latin typeface="Monotype Corsiva" pitchFamily="66" charset="0"/>
                <a:ea typeface="Calibri"/>
                <a:cs typeface="Times New Roman"/>
              </a:rPr>
              <a:t>Р</a:t>
            </a:r>
            <a:r>
              <a:rPr lang="ru-RU" sz="3600" b="1" dirty="0" smtClean="0">
                <a:solidFill>
                  <a:srgbClr val="000066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азвитие воображения и творческой активности; </a:t>
            </a:r>
          </a:p>
          <a:p>
            <a:pPr>
              <a:spcAft>
                <a:spcPts val="1000"/>
              </a:spcAft>
              <a:buFont typeface="Arial" pitchFamily="34" charset="0"/>
              <a:buChar char="•"/>
            </a:pPr>
            <a:r>
              <a:rPr lang="ru-RU" sz="3600" b="1" dirty="0">
                <a:solidFill>
                  <a:srgbClr val="000066"/>
                </a:solidFill>
                <a:latin typeface="Monotype Corsiva" pitchFamily="66" charset="0"/>
                <a:ea typeface="Calibri"/>
                <a:cs typeface="Times New Roman"/>
              </a:rPr>
              <a:t>Ф</a:t>
            </a:r>
            <a:r>
              <a:rPr lang="ru-RU" sz="3600" b="1" dirty="0" smtClean="0">
                <a:solidFill>
                  <a:srgbClr val="000066"/>
                </a:solidFill>
                <a:effectLst/>
                <a:latin typeface="Monotype Corsiva" pitchFamily="66" charset="0"/>
                <a:ea typeface="Calibri"/>
                <a:cs typeface="Times New Roman"/>
              </a:rPr>
              <a:t>ормирование первичных представлений об объектах окружающего мира.</a:t>
            </a:r>
            <a:endParaRPr lang="ru-RU" sz="3600" b="1" dirty="0">
              <a:solidFill>
                <a:srgbClr val="000066"/>
              </a:solidFill>
              <a:latin typeface="Monotype Corsiva" pitchFamily="66" charset="0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981"/>
          <a:stretch/>
        </p:blipFill>
        <p:spPr>
          <a:xfrm>
            <a:off x="539552" y="476672"/>
            <a:ext cx="8138268" cy="5904656"/>
          </a:xfrm>
          <a:prstGeom prst="rect">
            <a:avLst/>
          </a:prstGeom>
        </p:spPr>
      </p:pic>
      <p:pic>
        <p:nvPicPr>
          <p:cNvPr id="7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33" y="5661248"/>
            <a:ext cx="7510481" cy="1080120"/>
          </a:xfrm>
        </p:spPr>
        <p:txBody>
          <a:bodyPr>
            <a:noAutofit/>
          </a:bodyPr>
          <a:lstStyle/>
          <a:p>
            <a:r>
              <a:rPr lang="ru-RU" dirty="0" smtClean="0"/>
              <a:t>       </a:t>
            </a:r>
            <a:r>
              <a:rPr lang="ru-RU" sz="2400" dirty="0" smtClean="0"/>
              <a:t>Сравнивают  </a:t>
            </a:r>
            <a:r>
              <a:rPr lang="ru-RU" sz="2400" dirty="0"/>
              <a:t>шнурки по длине , толщине, форме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47" t="1743" r="2623" b="2089"/>
          <a:stretch/>
        </p:blipFill>
        <p:spPr>
          <a:xfrm>
            <a:off x="501767" y="2502"/>
            <a:ext cx="8159262" cy="58521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854662"/>
            <a:ext cx="7396114" cy="886705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</a:t>
            </a:r>
            <a:r>
              <a:rPr lang="ru-RU" sz="2400" dirty="0" smtClean="0"/>
              <a:t>В </a:t>
            </a:r>
            <a:r>
              <a:rPr lang="ru-RU" sz="2400" dirty="0"/>
              <a:t>игре  «Тактильный мешочек»   </a:t>
            </a:r>
            <a:br>
              <a:rPr lang="ru-RU" sz="2400" dirty="0"/>
            </a:br>
            <a:r>
              <a:rPr lang="ru-RU" sz="2400" dirty="0" smtClean="0"/>
              <a:t>     завязывают  </a:t>
            </a:r>
            <a:r>
              <a:rPr lang="ru-RU" sz="2400" dirty="0"/>
              <a:t>определенное  количество узелков 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27768"/>
            <a:ext cx="6858000" cy="857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07" t="15678" b="8801"/>
          <a:stretch/>
        </p:blipFill>
        <p:spPr>
          <a:xfrm>
            <a:off x="505450" y="496076"/>
            <a:ext cx="8140868" cy="5862522"/>
          </a:xfrm>
          <a:prstGeom prst="rect">
            <a:avLst/>
          </a:prstGeom>
        </p:spPr>
      </p:pic>
      <p:pic>
        <p:nvPicPr>
          <p:cNvPr id="6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093296"/>
            <a:ext cx="7200800" cy="76470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           Считают </a:t>
            </a:r>
            <a:r>
              <a:rPr lang="ru-RU" sz="2800" dirty="0"/>
              <a:t>их на ощупь 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ЦЕЛЬ</a:t>
            </a:r>
            <a:r>
              <a:rPr lang="ru-RU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3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Times New Roman"/>
                <a:cs typeface="+mn-cs"/>
              </a:rPr>
              <a:t>Развитие мелкой моторики и координации движений рук у детей дошкольного возраста через различные виды деятельности, совершенствование условий для развития мелкой моторики пальцев рук детей дошкольного возраста.</a:t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Times New Roman"/>
                <a:cs typeface="+mn-cs"/>
              </a:rPr>
            </a:b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6" name="Picture 2" descr="C:\Users\user\Desktop\raznocvetnye-shnurki-114-sm-5-vidov-EV1419 — копия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 flipV="1">
            <a:off x="4107653" y="-3321860"/>
            <a:ext cx="928693" cy="9144002"/>
          </a:xfrm>
          <a:prstGeom prst="rect">
            <a:avLst/>
          </a:prstGeom>
          <a:noFill/>
        </p:spPr>
      </p:pic>
      <p:pic>
        <p:nvPicPr>
          <p:cNvPr id="8" name="Picture 2" descr="C:\Users\user\Desktop\raznocvetnye-shnurki-114-sm-5-vidov-EV1419 — копия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4107655" y="1821653"/>
            <a:ext cx="928693" cy="9144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338" r="3859"/>
          <a:stretch/>
        </p:blipFill>
        <p:spPr>
          <a:xfrm>
            <a:off x="610662" y="6626"/>
            <a:ext cx="8145195" cy="5904656"/>
          </a:xfrm>
          <a:prstGeom prst="rect">
            <a:avLst/>
          </a:prstGeom>
        </p:spPr>
      </p:pic>
      <p:pic>
        <p:nvPicPr>
          <p:cNvPr id="5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800600"/>
            <a:ext cx="7128792" cy="194076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     С </a:t>
            </a:r>
            <a:r>
              <a:rPr lang="ru-RU" sz="2400" dirty="0"/>
              <a:t>«Умными бусами» повторяют состав числа 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835696" y="5508851"/>
            <a:ext cx="5486400" cy="80486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5" r="3967"/>
          <a:stretch/>
        </p:blipFill>
        <p:spPr>
          <a:xfrm>
            <a:off x="580481" y="0"/>
            <a:ext cx="8208912" cy="59291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800600"/>
            <a:ext cx="7396114" cy="1940768"/>
          </a:xfrm>
        </p:spPr>
        <p:txBody>
          <a:bodyPr>
            <a:normAutofit/>
          </a:bodyPr>
          <a:lstStyle/>
          <a:p>
            <a:r>
              <a:rPr lang="ru-RU" sz="2400" dirty="0"/>
              <a:t>В игре «Сыщики », дети составляют друг другу  карточки- загадки и находят шнурки по описанию 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7865"/>
          <a:stretch/>
        </p:blipFill>
        <p:spPr>
          <a:xfrm>
            <a:off x="478302" y="476672"/>
            <a:ext cx="8172833" cy="5903402"/>
          </a:xfrm>
          <a:prstGeom prst="rect">
            <a:avLst/>
          </a:prstGeom>
        </p:spPr>
      </p:pic>
      <p:pic>
        <p:nvPicPr>
          <p:cNvPr id="5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093296"/>
            <a:ext cx="7200800" cy="648072"/>
          </a:xfrm>
        </p:spPr>
        <p:txBody>
          <a:bodyPr>
            <a:normAutofit/>
          </a:bodyPr>
          <a:lstStyle/>
          <a:p>
            <a:r>
              <a:rPr lang="ru-RU" sz="2800" dirty="0"/>
              <a:t>Дети используют шнурок в качестве мерки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561" b="3785"/>
          <a:stretch/>
        </p:blipFill>
        <p:spPr>
          <a:xfrm>
            <a:off x="506315" y="2809"/>
            <a:ext cx="8178310" cy="58550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800600"/>
            <a:ext cx="7324106" cy="194076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  Выкладывают </a:t>
            </a:r>
            <a:r>
              <a:rPr lang="ru-RU" sz="2400" dirty="0"/>
              <a:t>геометрические фигуры , цифры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4838"/>
          <a:stretch/>
        </p:blipFill>
        <p:spPr>
          <a:xfrm>
            <a:off x="467544" y="476672"/>
            <a:ext cx="4107434" cy="58733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5044"/>
          <a:stretch/>
        </p:blipFill>
        <p:spPr>
          <a:xfrm>
            <a:off x="4572000" y="490736"/>
            <a:ext cx="4107435" cy="5860628"/>
          </a:xfrm>
          <a:prstGeom prst="rect">
            <a:avLst/>
          </a:prstGeom>
        </p:spPr>
      </p:pic>
      <p:pic>
        <p:nvPicPr>
          <p:cNvPr id="8" name="Picture 4" descr="C:\Users\user\Desktop\шнурки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flipV="1">
            <a:off x="0" y="0"/>
            <a:ext cx="9144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C:\Users\user\Desktop\шнурки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5857892"/>
            <a:ext cx="9144000" cy="1000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user\Desktop\шнурки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5857892"/>
            <a:ext cx="9144000" cy="1000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530" b="3067"/>
          <a:stretch/>
        </p:blipFill>
        <p:spPr>
          <a:xfrm>
            <a:off x="467544" y="476672"/>
            <a:ext cx="8181156" cy="5898728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71472" y="5572140"/>
            <a:ext cx="8572528" cy="778098"/>
          </a:xfrm>
        </p:spPr>
        <p:txBody>
          <a:bodyPr>
            <a:noAutofit/>
          </a:bodyPr>
          <a:lstStyle/>
          <a:p>
            <a:r>
              <a:rPr lang="ru-RU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</a:t>
            </a:r>
            <a:r>
              <a:rPr lang="ru-RU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гра </a:t>
            </a:r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ru-RU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IQ</a:t>
            </a:r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–шнурок»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" name="Picture 4" descr="C:\Users\user\Desktop\шнурки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flipV="1">
            <a:off x="0" y="0"/>
            <a:ext cx="9144000" cy="857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РЕЧЕВОЕ  РАЗВИТИЕ</a:t>
            </a:r>
            <a:r>
              <a:rPr lang="ru-RU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3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Times New Roman"/>
                <a:cs typeface="+mn-cs"/>
              </a:rPr>
              <a:t>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6" name="Picture 2" descr="C:\Users\user\Desktop\raznocvetnye-shnurki-114-sm-5-vidov-EV1419 — копия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 flipV="1">
            <a:off x="4107653" y="-3321860"/>
            <a:ext cx="928693" cy="9144002"/>
          </a:xfrm>
          <a:prstGeom prst="rect">
            <a:avLst/>
          </a:prstGeom>
          <a:noFill/>
        </p:spPr>
      </p:pic>
      <p:pic>
        <p:nvPicPr>
          <p:cNvPr id="8" name="Picture 2" descr="C:\Users\user\Desktop\raznocvetnye-shnurki-114-sm-5-vidov-EV1419 — копия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4107655" y="1821653"/>
            <a:ext cx="928693" cy="9144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7126" y="1500174"/>
            <a:ext cx="8786874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/>
                <a:cs typeface="Times New Roman"/>
              </a:rPr>
              <a:t> Обогащение активного словаря; 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/>
                <a:cs typeface="Times New Roman"/>
              </a:rPr>
              <a:t>Р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/>
                <a:cs typeface="Times New Roman"/>
              </a:rPr>
              <a:t>азвитие связной, грамматически правильной диалогической и монологической речи; 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sz="4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/>
                <a:cs typeface="Times New Roman"/>
              </a:rPr>
              <a:t>Р</a:t>
            </a:r>
            <a:r>
              <a:rPr lang="ru-RU" sz="4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/>
                <a:cs typeface="Times New Roman"/>
              </a:rPr>
              <a:t>азвитие речевого творчества ;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/>
                <a:cs typeface="Times New Roman"/>
              </a:rPr>
              <a:t>П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/>
                <a:cs typeface="Times New Roman"/>
              </a:rPr>
              <a:t>редпосылки обучения грамоте.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4000" dirty="0" smtClean="0">
                <a:effectLst/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  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21" t="8358"/>
          <a:stretch/>
        </p:blipFill>
        <p:spPr>
          <a:xfrm>
            <a:off x="565225" y="-1"/>
            <a:ext cx="8190632" cy="5850728"/>
          </a:xfrm>
          <a:prstGeom prst="rect">
            <a:avLst/>
          </a:prstGeom>
        </p:spPr>
      </p:pic>
      <p:pic>
        <p:nvPicPr>
          <p:cNvPr id="6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517232"/>
            <a:ext cx="7396114" cy="1224136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Дети </a:t>
            </a:r>
            <a:r>
              <a:rPr lang="ru-RU" dirty="0"/>
              <a:t>получают задания   подобрать столько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слов (</a:t>
            </a:r>
            <a:r>
              <a:rPr lang="ru-RU" dirty="0"/>
              <a:t>прилагательных,  глаголов, обобщающих  слов) 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сколько </a:t>
            </a:r>
            <a:r>
              <a:rPr lang="ru-RU" dirty="0"/>
              <a:t>бусинок на шнурке 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2571744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ХУДОЖЕСТВЕННО-ЭСТЕТИЧЕСКОЕ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РАЗВИТИЕ</a:t>
            </a:r>
            <a:r>
              <a:rPr lang="ru-RU" sz="4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4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Picture 4" descr="C:\Users\user\Desktop\raznocvetnye-shnurki-114-sm-5-vidov-EV1419 — копия —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2643182"/>
            <a:ext cx="785818" cy="4214818"/>
          </a:xfrm>
          <a:prstGeom prst="rect">
            <a:avLst/>
          </a:prstGeom>
          <a:noFill/>
        </p:spPr>
      </p:pic>
      <p:pic>
        <p:nvPicPr>
          <p:cNvPr id="8" name="Picture 4" descr="C:\Users\user\Desktop\raznocvetnye-shnurki-114-sm-5-vidov-EV1419 — копия —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4214822" y="1928822"/>
            <a:ext cx="714356" cy="91440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928662" y="1571612"/>
            <a:ext cx="8001056" cy="45005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1506" y="2786058"/>
            <a:ext cx="807249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азвитие самостоятельной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творческой деятельности детей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(изобразительной,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конструктивно-модельной,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музыкальной и др.).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229" r="2566"/>
          <a:stretch/>
        </p:blipFill>
        <p:spPr>
          <a:xfrm>
            <a:off x="502357" y="952049"/>
            <a:ext cx="8208913" cy="5904656"/>
          </a:xfrm>
          <a:prstGeom prst="rect">
            <a:avLst/>
          </a:prstGeom>
        </p:spPr>
      </p:pic>
      <p:pic>
        <p:nvPicPr>
          <p:cNvPr id="5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204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РИСОВАНИЕ ПРИ ПОМОЩИ ШНУРКОВ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ЗАДАЧИ</a:t>
            </a:r>
            <a:r>
              <a:rPr lang="ru-RU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3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914400" y="857232"/>
            <a:ext cx="8229600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-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Улучшить координацию и точность движений руки и глаза, гибкость рук, ритмичность;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Times New Roman"/>
                <a:cs typeface="Times New Roman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- Улучшить мелкую моторику пальцев, кистей рук;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Times New Roman"/>
                <a:cs typeface="Times New Roman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- Улучшить общую двигательную активность;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Times New Roman"/>
                <a:cs typeface="Times New Roman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- Содействовать нормализации речевой функции;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Times New Roman"/>
                <a:cs typeface="Times New Roman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- Развивать воображение, логическое мышление, произвольное внимание, зрительное и слуховое восприятие, творческую активность;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Times New Roman"/>
                <a:cs typeface="Times New Roman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- Создавать эмоционально-комфортную обстановку в общении со сверстниками и взрослыми.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Calibri"/>
              <a:cs typeface="Times New Roma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7" name="Picture 4" descr="C:\Users\user\Desktop\raznocvetnye-shnurki-114-sm-5-vidov-EV1419 — копия —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857232"/>
            <a:ext cx="785818" cy="6000768"/>
          </a:xfrm>
          <a:prstGeom prst="rect">
            <a:avLst/>
          </a:prstGeom>
          <a:noFill/>
        </p:spPr>
      </p:pic>
      <p:pic>
        <p:nvPicPr>
          <p:cNvPr id="8" name="Picture 4" descr="C:\Users\user\Desktop\raznocvetnye-shnurki-114-sm-5-vidov-EV1419 — копия —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4214822" y="1928822"/>
            <a:ext cx="714356" cy="9144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11560" y="-1"/>
            <a:ext cx="8239904" cy="5932924"/>
          </a:xfrm>
          <a:prstGeom prst="rect">
            <a:avLst/>
          </a:prstGeom>
        </p:spPr>
      </p:pic>
      <p:pic>
        <p:nvPicPr>
          <p:cNvPr id="5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800600"/>
            <a:ext cx="7200800" cy="186876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 помощью  шнурков дети создают рисунки  на  липкой поверхности,  шлифовальной сетке,  бархатной бумаге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183" r="4377"/>
          <a:stretch/>
        </p:blipFill>
        <p:spPr>
          <a:xfrm>
            <a:off x="467544" y="476672"/>
            <a:ext cx="8189259" cy="5904656"/>
          </a:xfrm>
          <a:prstGeom prst="rect">
            <a:avLst/>
          </a:prstGeom>
        </p:spPr>
      </p:pic>
      <p:pic>
        <p:nvPicPr>
          <p:cNvPr id="5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800600"/>
            <a:ext cx="7344816" cy="186876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Конструктор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из шнурков  всегда востребован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самостоятельной конструктивной деятельности </a:t>
            </a:r>
            <a:endParaRPr lang="ru-RU" dirty="0"/>
          </a:p>
        </p:txBody>
      </p:sp>
      <p:pic>
        <p:nvPicPr>
          <p:cNvPr id="4" name="Объект 3">
            <a:hlinkClick r:id="rId2" action="ppaction://hlinkfile"/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631" r="5631"/>
          <a:stretch/>
        </p:blipFill>
        <p:spPr>
          <a:xfrm>
            <a:off x="539552" y="0"/>
            <a:ext cx="8216305" cy="5877272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4" descr="C:\Users\user\Desktop\шнурки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C:\Users\user\Desktop\шнурки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72" b="3313"/>
          <a:stretch/>
        </p:blipFill>
        <p:spPr>
          <a:xfrm>
            <a:off x="551064" y="0"/>
            <a:ext cx="8204793" cy="5883787"/>
          </a:xfrm>
          <a:prstGeom prst="rect">
            <a:avLst/>
          </a:prstGeom>
        </p:spPr>
      </p:pic>
      <p:pic>
        <p:nvPicPr>
          <p:cNvPr id="5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800600"/>
            <a:ext cx="7396114" cy="186876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   Плетение </a:t>
            </a:r>
            <a:r>
              <a:rPr lang="ru-RU" sz="2400" dirty="0" err="1"/>
              <a:t>фенечек</a:t>
            </a:r>
            <a:r>
              <a:rPr lang="ru-RU" sz="2400" dirty="0"/>
              <a:t> и шнуров не менее полезное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                               и </a:t>
            </a:r>
            <a:r>
              <a:rPr lang="ru-RU" sz="2400" dirty="0"/>
              <a:t>интересное </a:t>
            </a:r>
            <a:r>
              <a:rPr lang="ru-RU" sz="2400" dirty="0" smtClean="0"/>
              <a:t> занятие </a:t>
            </a:r>
            <a:endParaRPr lang="ru-RU" sz="24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528" y="332656"/>
            <a:ext cx="8656039" cy="5760640"/>
          </a:xfrm>
          <a:prstGeom prst="rect">
            <a:avLst/>
          </a:prstGeom>
        </p:spPr>
      </p:pic>
      <p:pic>
        <p:nvPicPr>
          <p:cNvPr id="5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C:\Users\user\Desktop\шнурки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9144000" cy="2428868"/>
          </a:xfrm>
          <a:prstGeom prst="rect">
            <a:avLst/>
          </a:prstGeom>
          <a:noFill/>
        </p:spPr>
      </p:pic>
      <p:pic>
        <p:nvPicPr>
          <p:cNvPr id="8" name="Picture 4" descr="C:\Users\user\Desktop\шнур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 flipV="1">
            <a:off x="0" y="4143380"/>
            <a:ext cx="9144000" cy="271462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14282" y="2428868"/>
            <a:ext cx="8715436" cy="178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СПАСИБО ЗА ВНИМАНИЕ!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93" t="8277" r="13705" b="7650"/>
          <a:stretch/>
        </p:blipFill>
        <p:spPr>
          <a:xfrm>
            <a:off x="500034" y="428604"/>
            <a:ext cx="8173329" cy="5857916"/>
          </a:xfrm>
          <a:prstGeom prst="rect">
            <a:avLst/>
          </a:prstGeom>
        </p:spPr>
      </p:pic>
      <p:pic>
        <p:nvPicPr>
          <p:cNvPr id="12" name="Picture 4" descr="C:\Users\user\Desktop\шнурки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flipV="1">
            <a:off x="0" y="0"/>
            <a:ext cx="9144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4" descr="C:\Users\user\Desktop\шнурки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5857892"/>
            <a:ext cx="9144000" cy="1000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C:\Users\user\Desktop\шнурки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5906898"/>
            <a:ext cx="9144000" cy="10001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9592" y="4800600"/>
            <a:ext cx="6840760" cy="1106298"/>
          </a:xfrm>
        </p:spPr>
        <p:txBody>
          <a:bodyPr>
            <a:noAutofit/>
          </a:bodyPr>
          <a:lstStyle/>
          <a:p>
            <a:r>
              <a:rPr lang="ru-RU" sz="4000" dirty="0" smtClean="0"/>
              <a:t>   Игра  </a:t>
            </a:r>
            <a:r>
              <a:rPr lang="ru-RU" sz="4000" dirty="0"/>
              <a:t>«Разбери по цветам»</a:t>
            </a:r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/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7"/>
          <a:stretch/>
        </p:blipFill>
        <p:spPr>
          <a:xfrm>
            <a:off x="558912" y="20216"/>
            <a:ext cx="8208912" cy="5904656"/>
          </a:xfrm>
          <a:prstGeom prst="rect">
            <a:avLst/>
          </a:prstGeom>
        </p:spPr>
      </p:pic>
      <p:pic>
        <p:nvPicPr>
          <p:cNvPr id="9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941168"/>
            <a:ext cx="7344816" cy="1800200"/>
          </a:xfrm>
        </p:spPr>
        <p:txBody>
          <a:bodyPr>
            <a:normAutofit/>
          </a:bodyPr>
          <a:lstStyle/>
          <a:p>
            <a:r>
              <a:rPr lang="ru-RU" dirty="0" smtClean="0"/>
              <a:t>         «</a:t>
            </a:r>
            <a:r>
              <a:rPr lang="ru-RU" dirty="0"/>
              <a:t>Лабиринт</a:t>
            </a:r>
            <a:r>
              <a:rPr lang="ru-RU" dirty="0" smtClean="0"/>
              <a:t>»- </a:t>
            </a:r>
            <a:r>
              <a:rPr lang="ru-RU" dirty="0"/>
              <a:t>коллективная </a:t>
            </a:r>
            <a:r>
              <a:rPr lang="ru-RU" dirty="0" smtClean="0"/>
              <a:t>работа, </a:t>
            </a:r>
            <a:r>
              <a:rPr lang="ru-RU" dirty="0"/>
              <a:t>каждый  ребенок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по   очереди </a:t>
            </a:r>
            <a:r>
              <a:rPr lang="ru-RU" dirty="0"/>
              <a:t>добавляет свой  шнурок , дети </a:t>
            </a:r>
            <a:r>
              <a:rPr lang="ru-RU" dirty="0" smtClean="0"/>
              <a:t>учатся</a:t>
            </a:r>
            <a:br>
              <a:rPr lang="ru-RU" dirty="0" smtClean="0"/>
            </a:br>
            <a:r>
              <a:rPr lang="ru-RU" dirty="0" smtClean="0"/>
              <a:t>    действовать </a:t>
            </a:r>
            <a:r>
              <a:rPr lang="ru-RU" dirty="0"/>
              <a:t>согласованно  и радоваться общему результату 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3" r="1893"/>
          <a:stretch/>
        </p:blipFill>
        <p:spPr>
          <a:xfrm>
            <a:off x="437000" y="188640"/>
            <a:ext cx="8519434" cy="6165304"/>
          </a:xfrm>
          <a:prstGeom prst="rect">
            <a:avLst/>
          </a:prstGeom>
        </p:spPr>
      </p:pic>
      <p:pic>
        <p:nvPicPr>
          <p:cNvPr id="5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92288" y="4941168"/>
            <a:ext cx="5516016" cy="720080"/>
          </a:xfrm>
        </p:spPr>
        <p:txBody>
          <a:bodyPr/>
          <a:lstStyle/>
          <a:p>
            <a:r>
              <a:rPr lang="ru-RU" dirty="0" smtClean="0"/>
              <a:t>                          «СОБЕРИ УЛИТОЧКУ»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49" r="5649"/>
          <a:stretch/>
        </p:blipFill>
        <p:spPr>
          <a:xfrm>
            <a:off x="1331639" y="267288"/>
            <a:ext cx="6615881" cy="4961911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flipV="1">
            <a:off x="0" y="0"/>
            <a:ext cx="9144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5733256"/>
            <a:ext cx="9173277" cy="1102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701"/>
          <a:stretch/>
        </p:blipFill>
        <p:spPr>
          <a:xfrm>
            <a:off x="512592" y="476671"/>
            <a:ext cx="8110903" cy="5912311"/>
          </a:xfrm>
          <a:prstGeom prst="rect">
            <a:avLst/>
          </a:prstGeom>
        </p:spPr>
      </p:pic>
      <p:pic>
        <p:nvPicPr>
          <p:cNvPr id="7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 flipV="1">
            <a:off x="-3000384" y="3000384"/>
            <a:ext cx="6858000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C:\Users\user\Desktop\шнурки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5326857" y="3040857"/>
            <a:ext cx="6858000" cy="776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453</Words>
  <Application>Microsoft Office PowerPoint</Application>
  <PresentationFormat>Экран (4:3)</PresentationFormat>
  <Paragraphs>65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Слайд 1</vt:lpstr>
      <vt:lpstr>Слайд 2</vt:lpstr>
      <vt:lpstr>Слайд 3</vt:lpstr>
      <vt:lpstr>Слайд 4</vt:lpstr>
      <vt:lpstr>   Игра  «Разбери по цветам»</vt:lpstr>
      <vt:lpstr>         «Лабиринт»- коллективная работа, каждый  ребенок               по   очереди добавляет свой  шнурок , дети учатся     действовать согласованно  и радоваться общему результату </vt:lpstr>
      <vt:lpstr>Слайд 7</vt:lpstr>
      <vt:lpstr>                          «СОБЕРИ УЛИТОЧКУ»</vt:lpstr>
      <vt:lpstr>Слайд 9</vt:lpstr>
      <vt:lpstr>               Игровые задания  «Продолжи ряд» ,    </vt:lpstr>
      <vt:lpstr>«ПОСТРОЙ БАШЕНКУ»</vt:lpstr>
      <vt:lpstr>«ЦВЕТОЧЕК»</vt:lpstr>
      <vt:lpstr>Слайд 13</vt:lpstr>
      <vt:lpstr>                                                 «Радужные картинки»</vt:lpstr>
      <vt:lpstr>Слайд 15</vt:lpstr>
      <vt:lpstr>Слайд 16</vt:lpstr>
      <vt:lpstr>     Игра «Разноцветные дорожки»</vt:lpstr>
      <vt:lpstr>                      ИГРА «ДОРОГИ»</vt:lpstr>
      <vt:lpstr>Слайд 19</vt:lpstr>
      <vt:lpstr>Слайд 20</vt:lpstr>
      <vt:lpstr>Слайд 21</vt:lpstr>
      <vt:lpstr>Слайд 22</vt:lpstr>
      <vt:lpstr>Слайд 23</vt:lpstr>
      <vt:lpstr>Слайд 24</vt:lpstr>
      <vt:lpstr>       ДЫХАТЕЛЬНАЯ ГИМНАСТИКА «ПОДУЙ НА СНЕЖИНКУ»</vt:lpstr>
      <vt:lpstr>Слайд 26</vt:lpstr>
      <vt:lpstr>       Сравнивают  шнурки по длине , толщине, форме</vt:lpstr>
      <vt:lpstr>                          В игре  «Тактильный мешочек»         завязывают  определенное  количество узелков </vt:lpstr>
      <vt:lpstr>                 Считают их на ощупь  </vt:lpstr>
      <vt:lpstr>      С «Умными бусами» повторяют состав числа </vt:lpstr>
      <vt:lpstr>В игре «Сыщики », дети составляют друг другу  карточки- загадки и находят шнурки по описанию </vt:lpstr>
      <vt:lpstr>Дети используют шнурок в качестве мерки</vt:lpstr>
      <vt:lpstr>   Выкладывают геометрические фигуры , цифры</vt:lpstr>
      <vt:lpstr>Слайд 34</vt:lpstr>
      <vt:lpstr>Игра « IQ–шнурок»</vt:lpstr>
      <vt:lpstr>Слайд 36</vt:lpstr>
      <vt:lpstr>                   Дети получают задания   подобрать столько         слов (прилагательных,  глаголов, обобщающих  слов) ,                                   сколько бусинок на шнурке </vt:lpstr>
      <vt:lpstr>Слайд 38</vt:lpstr>
      <vt:lpstr>РИСОВАНИЕ ПРИ ПОМОЩИ ШНУРКОВ</vt:lpstr>
      <vt:lpstr>С помощью  шнурков дети создают рисунки  на  липкой поверхности,  шлифовальной сетке,  бархатной бумаге</vt:lpstr>
      <vt:lpstr>Слайд 41</vt:lpstr>
      <vt:lpstr>               Конструктор из шнурков  всегда востребован           в самостоятельной конструктивной деятельности </vt:lpstr>
      <vt:lpstr>    Плетение фенечек и шнуров не менее полезное                                  и интересное  занятие </vt:lpstr>
      <vt:lpstr>Слайд 44</vt:lpstr>
      <vt:lpstr>Слайд 45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36</cp:revision>
  <dcterms:created xsi:type="dcterms:W3CDTF">2018-02-10T13:41:34Z</dcterms:created>
  <dcterms:modified xsi:type="dcterms:W3CDTF">2022-09-04T07:40:10Z</dcterms:modified>
</cp:coreProperties>
</file>