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2" r:id="rId3"/>
    <p:sldId id="273" r:id="rId4"/>
    <p:sldId id="257" r:id="rId5"/>
    <p:sldId id="258" r:id="rId6"/>
    <p:sldId id="259" r:id="rId7"/>
    <p:sldId id="260" r:id="rId8"/>
    <p:sldId id="264" r:id="rId9"/>
    <p:sldId id="265" r:id="rId10"/>
    <p:sldId id="261" r:id="rId11"/>
    <p:sldId id="262" r:id="rId12"/>
    <p:sldId id="263" r:id="rId13"/>
    <p:sldId id="266" r:id="rId14"/>
    <p:sldId id="267" r:id="rId15"/>
    <p:sldId id="268" r:id="rId16"/>
    <p:sldId id="274" r:id="rId17"/>
    <p:sldId id="269" r:id="rId18"/>
    <p:sldId id="270" r:id="rId19"/>
    <p:sldId id="271"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B3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94660"/>
  </p:normalViewPr>
  <p:slideViewPr>
    <p:cSldViewPr snapToGrid="0">
      <p:cViewPr varScale="1">
        <p:scale>
          <a:sx n="60" d="100"/>
          <a:sy n="60" d="100"/>
        </p:scale>
        <p:origin x="816"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3B85859F-590B-4B3C-B77D-F858ED96EC44}" type="datetimeFigureOut">
              <a:rPr lang="ru-RU" smtClean="0"/>
              <a:t>14.12.2023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86A9BB2-D7C7-4846-B7E6-540F285E65C0}" type="slidenum">
              <a:rPr lang="ru-RU" smtClean="0"/>
              <a:t>‹#›</a:t>
            </a:fld>
            <a:endParaRPr lang="ru-RU"/>
          </a:p>
        </p:txBody>
      </p:sp>
    </p:spTree>
    <p:extLst>
      <p:ext uri="{BB962C8B-B14F-4D97-AF65-F5344CB8AC3E}">
        <p14:creationId xmlns:p14="http://schemas.microsoft.com/office/powerpoint/2010/main" val="914437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3B85859F-590B-4B3C-B77D-F858ED96EC44}" type="datetimeFigureOut">
              <a:rPr lang="ru-RU" smtClean="0"/>
              <a:t>14.12.2023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86A9BB2-D7C7-4846-B7E6-540F285E65C0}" type="slidenum">
              <a:rPr lang="ru-RU" smtClean="0"/>
              <a:t>‹#›</a:t>
            </a:fld>
            <a:endParaRPr lang="ru-RU"/>
          </a:p>
        </p:txBody>
      </p:sp>
    </p:spTree>
    <p:extLst>
      <p:ext uri="{BB962C8B-B14F-4D97-AF65-F5344CB8AC3E}">
        <p14:creationId xmlns:p14="http://schemas.microsoft.com/office/powerpoint/2010/main" val="4082317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3B85859F-590B-4B3C-B77D-F858ED96EC44}" type="datetimeFigureOut">
              <a:rPr lang="ru-RU" smtClean="0"/>
              <a:t>14.12.2023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86A9BB2-D7C7-4846-B7E6-540F285E65C0}"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5008541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3B85859F-590B-4B3C-B77D-F858ED96EC44}" type="datetimeFigureOut">
              <a:rPr lang="ru-RU" smtClean="0"/>
              <a:t>14.12.2023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86A9BB2-D7C7-4846-B7E6-540F285E65C0}" type="slidenum">
              <a:rPr lang="ru-RU" smtClean="0"/>
              <a:t>‹#›</a:t>
            </a:fld>
            <a:endParaRPr lang="ru-RU"/>
          </a:p>
        </p:txBody>
      </p:sp>
    </p:spTree>
    <p:extLst>
      <p:ext uri="{BB962C8B-B14F-4D97-AF65-F5344CB8AC3E}">
        <p14:creationId xmlns:p14="http://schemas.microsoft.com/office/powerpoint/2010/main" val="31851106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3B85859F-590B-4B3C-B77D-F858ED96EC44}" type="datetimeFigureOut">
              <a:rPr lang="ru-RU" smtClean="0"/>
              <a:t>14.12.2023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86A9BB2-D7C7-4846-B7E6-540F285E65C0}"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671392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3B85859F-590B-4B3C-B77D-F858ED96EC44}" type="datetimeFigureOut">
              <a:rPr lang="ru-RU" smtClean="0"/>
              <a:t>14.12.2023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86A9BB2-D7C7-4846-B7E6-540F285E65C0}" type="slidenum">
              <a:rPr lang="ru-RU" smtClean="0"/>
              <a:t>‹#›</a:t>
            </a:fld>
            <a:endParaRPr lang="ru-RU"/>
          </a:p>
        </p:txBody>
      </p:sp>
    </p:spTree>
    <p:extLst>
      <p:ext uri="{BB962C8B-B14F-4D97-AF65-F5344CB8AC3E}">
        <p14:creationId xmlns:p14="http://schemas.microsoft.com/office/powerpoint/2010/main" val="31177758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3B85859F-590B-4B3C-B77D-F858ED96EC44}" type="datetimeFigureOut">
              <a:rPr lang="ru-RU" smtClean="0"/>
              <a:t>14.12.2023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86A9BB2-D7C7-4846-B7E6-540F285E65C0}" type="slidenum">
              <a:rPr lang="ru-RU" smtClean="0"/>
              <a:t>‹#›</a:t>
            </a:fld>
            <a:endParaRPr lang="ru-RU"/>
          </a:p>
        </p:txBody>
      </p:sp>
    </p:spTree>
    <p:extLst>
      <p:ext uri="{BB962C8B-B14F-4D97-AF65-F5344CB8AC3E}">
        <p14:creationId xmlns:p14="http://schemas.microsoft.com/office/powerpoint/2010/main" val="2080564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3B85859F-590B-4B3C-B77D-F858ED96EC44}" type="datetimeFigureOut">
              <a:rPr lang="ru-RU" smtClean="0"/>
              <a:t>14.12.2023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86A9BB2-D7C7-4846-B7E6-540F285E65C0}" type="slidenum">
              <a:rPr lang="ru-RU" smtClean="0"/>
              <a:t>‹#›</a:t>
            </a:fld>
            <a:endParaRPr lang="ru-RU"/>
          </a:p>
        </p:txBody>
      </p:sp>
    </p:spTree>
    <p:extLst>
      <p:ext uri="{BB962C8B-B14F-4D97-AF65-F5344CB8AC3E}">
        <p14:creationId xmlns:p14="http://schemas.microsoft.com/office/powerpoint/2010/main" val="1384477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3B85859F-590B-4B3C-B77D-F858ED96EC44}" type="datetimeFigureOut">
              <a:rPr lang="ru-RU" smtClean="0"/>
              <a:t>14.12.2023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86A9BB2-D7C7-4846-B7E6-540F285E65C0}" type="slidenum">
              <a:rPr lang="ru-RU" smtClean="0"/>
              <a:t>‹#›</a:t>
            </a:fld>
            <a:endParaRPr lang="ru-RU"/>
          </a:p>
        </p:txBody>
      </p:sp>
    </p:spTree>
    <p:extLst>
      <p:ext uri="{BB962C8B-B14F-4D97-AF65-F5344CB8AC3E}">
        <p14:creationId xmlns:p14="http://schemas.microsoft.com/office/powerpoint/2010/main" val="2992165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3B85859F-590B-4B3C-B77D-F858ED96EC44}" type="datetimeFigureOut">
              <a:rPr lang="ru-RU" smtClean="0"/>
              <a:t>14.12.2023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86A9BB2-D7C7-4846-B7E6-540F285E65C0}" type="slidenum">
              <a:rPr lang="ru-RU" smtClean="0"/>
              <a:t>‹#›</a:t>
            </a:fld>
            <a:endParaRPr lang="ru-RU"/>
          </a:p>
        </p:txBody>
      </p:sp>
    </p:spTree>
    <p:extLst>
      <p:ext uri="{BB962C8B-B14F-4D97-AF65-F5344CB8AC3E}">
        <p14:creationId xmlns:p14="http://schemas.microsoft.com/office/powerpoint/2010/main" val="2033088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3B85859F-590B-4B3C-B77D-F858ED96EC44}" type="datetimeFigureOut">
              <a:rPr lang="ru-RU" smtClean="0"/>
              <a:t>14.12.2023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86A9BB2-D7C7-4846-B7E6-540F285E65C0}" type="slidenum">
              <a:rPr lang="ru-RU" smtClean="0"/>
              <a:t>‹#›</a:t>
            </a:fld>
            <a:endParaRPr lang="ru-RU"/>
          </a:p>
        </p:txBody>
      </p:sp>
    </p:spTree>
    <p:extLst>
      <p:ext uri="{BB962C8B-B14F-4D97-AF65-F5344CB8AC3E}">
        <p14:creationId xmlns:p14="http://schemas.microsoft.com/office/powerpoint/2010/main" val="2526953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3B85859F-590B-4B3C-B77D-F858ED96EC44}" type="datetimeFigureOut">
              <a:rPr lang="ru-RU" smtClean="0"/>
              <a:t>14.12.2023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986A9BB2-D7C7-4846-B7E6-540F285E65C0}" type="slidenum">
              <a:rPr lang="ru-RU" smtClean="0"/>
              <a:t>‹#›</a:t>
            </a:fld>
            <a:endParaRPr lang="ru-RU"/>
          </a:p>
        </p:txBody>
      </p:sp>
    </p:spTree>
    <p:extLst>
      <p:ext uri="{BB962C8B-B14F-4D97-AF65-F5344CB8AC3E}">
        <p14:creationId xmlns:p14="http://schemas.microsoft.com/office/powerpoint/2010/main" val="2967142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3B85859F-590B-4B3C-B77D-F858ED96EC44}" type="datetimeFigureOut">
              <a:rPr lang="ru-RU" smtClean="0"/>
              <a:t>14.12.2023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986A9BB2-D7C7-4846-B7E6-540F285E65C0}" type="slidenum">
              <a:rPr lang="ru-RU" smtClean="0"/>
              <a:t>‹#›</a:t>
            </a:fld>
            <a:endParaRPr lang="ru-RU"/>
          </a:p>
        </p:txBody>
      </p:sp>
    </p:spTree>
    <p:extLst>
      <p:ext uri="{BB962C8B-B14F-4D97-AF65-F5344CB8AC3E}">
        <p14:creationId xmlns:p14="http://schemas.microsoft.com/office/powerpoint/2010/main" val="1378034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85859F-590B-4B3C-B77D-F858ED96EC44}" type="datetimeFigureOut">
              <a:rPr lang="ru-RU" smtClean="0"/>
              <a:t>14.12.2023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986A9BB2-D7C7-4846-B7E6-540F285E65C0}" type="slidenum">
              <a:rPr lang="ru-RU" smtClean="0"/>
              <a:t>‹#›</a:t>
            </a:fld>
            <a:endParaRPr lang="ru-RU"/>
          </a:p>
        </p:txBody>
      </p:sp>
    </p:spTree>
    <p:extLst>
      <p:ext uri="{BB962C8B-B14F-4D97-AF65-F5344CB8AC3E}">
        <p14:creationId xmlns:p14="http://schemas.microsoft.com/office/powerpoint/2010/main" val="3788356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3B85859F-590B-4B3C-B77D-F858ED96EC44}" type="datetimeFigureOut">
              <a:rPr lang="ru-RU" smtClean="0"/>
              <a:t>14.12.2023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86A9BB2-D7C7-4846-B7E6-540F285E65C0}" type="slidenum">
              <a:rPr lang="ru-RU" smtClean="0"/>
              <a:t>‹#›</a:t>
            </a:fld>
            <a:endParaRPr lang="ru-RU"/>
          </a:p>
        </p:txBody>
      </p:sp>
    </p:spTree>
    <p:extLst>
      <p:ext uri="{BB962C8B-B14F-4D97-AF65-F5344CB8AC3E}">
        <p14:creationId xmlns:p14="http://schemas.microsoft.com/office/powerpoint/2010/main" val="2118285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3B85859F-590B-4B3C-B77D-F858ED96EC44}" type="datetimeFigureOut">
              <a:rPr lang="ru-RU" smtClean="0"/>
              <a:t>14.12.2023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86A9BB2-D7C7-4846-B7E6-540F285E65C0}" type="slidenum">
              <a:rPr lang="ru-RU" smtClean="0"/>
              <a:t>‹#›</a:t>
            </a:fld>
            <a:endParaRPr lang="ru-RU"/>
          </a:p>
        </p:txBody>
      </p:sp>
    </p:spTree>
    <p:extLst>
      <p:ext uri="{BB962C8B-B14F-4D97-AF65-F5344CB8AC3E}">
        <p14:creationId xmlns:p14="http://schemas.microsoft.com/office/powerpoint/2010/main" val="3443129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B85859F-590B-4B3C-B77D-F858ED96EC44}" type="datetimeFigureOut">
              <a:rPr lang="ru-RU" smtClean="0"/>
              <a:t>14.12.2023</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86A9BB2-D7C7-4846-B7E6-540F285E65C0}" type="slidenum">
              <a:rPr lang="ru-RU" smtClean="0"/>
              <a:t>‹#›</a:t>
            </a:fld>
            <a:endParaRPr lang="ru-RU"/>
          </a:p>
        </p:txBody>
      </p:sp>
    </p:spTree>
    <p:extLst>
      <p:ext uri="{BB962C8B-B14F-4D97-AF65-F5344CB8AC3E}">
        <p14:creationId xmlns:p14="http://schemas.microsoft.com/office/powerpoint/2010/main" val="35929351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1B732FF-898D-47AE-981F-5D9336F764F9}"/>
              </a:ext>
            </a:extLst>
          </p:cNvPr>
          <p:cNvSpPr>
            <a:spLocks noGrp="1"/>
          </p:cNvSpPr>
          <p:nvPr>
            <p:ph type="ctrTitle"/>
          </p:nvPr>
        </p:nvSpPr>
        <p:spPr>
          <a:xfrm>
            <a:off x="584791" y="586364"/>
            <a:ext cx="9186530" cy="2645931"/>
          </a:xfrm>
        </p:spPr>
        <p:txBody>
          <a:bodyPr/>
          <a:lstStyle/>
          <a:p>
            <a:pPr algn="ctr"/>
            <a:r>
              <a:rPr lang="ru-RU" sz="4000" b="1" i="0" dirty="0">
                <a:ln w="22225">
                  <a:solidFill>
                    <a:schemeClr val="accent2"/>
                  </a:solidFill>
                  <a:prstDash val="solid"/>
                </a:ln>
                <a:solidFill>
                  <a:schemeClr val="accent2">
                    <a:lumMod val="40000"/>
                    <a:lumOff val="60000"/>
                  </a:schemeClr>
                </a:solidFill>
                <a:latin typeface="Verdana" panose="020B0604030504040204" pitchFamily="34" charset="0"/>
              </a:rPr>
              <a:t>Развитие речи и формирование критического мышления с помощью инновационной практики «Кубик Блума» в ДОУ</a:t>
            </a:r>
            <a:endParaRPr lang="ru-RU" sz="4000" b="1" dirty="0">
              <a:ln w="22225">
                <a:solidFill>
                  <a:schemeClr val="accent2"/>
                </a:solidFill>
                <a:prstDash val="solid"/>
              </a:ln>
              <a:solidFill>
                <a:schemeClr val="accent2">
                  <a:lumMod val="40000"/>
                  <a:lumOff val="60000"/>
                </a:schemeClr>
              </a:solidFill>
            </a:endParaRPr>
          </a:p>
        </p:txBody>
      </p:sp>
      <p:pic>
        <p:nvPicPr>
          <p:cNvPr id="1028" name="Picture 4">
            <a:extLst>
              <a:ext uri="{FF2B5EF4-FFF2-40B4-BE49-F238E27FC236}">
                <a16:creationId xmlns:a16="http://schemas.microsoft.com/office/drawing/2014/main" id="{BF841BD6-9E40-41F0-88C7-BA317A5624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1972" y="3354571"/>
            <a:ext cx="5143500" cy="3429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5506501-82AE-4C54-9B93-890B63234AC2}"/>
              </a:ext>
            </a:extLst>
          </p:cNvPr>
          <p:cNvSpPr txBox="1"/>
          <p:nvPr/>
        </p:nvSpPr>
        <p:spPr>
          <a:xfrm>
            <a:off x="6900529" y="4518837"/>
            <a:ext cx="4582633" cy="1323439"/>
          </a:xfrm>
          <a:prstGeom prst="rect">
            <a:avLst/>
          </a:prstGeom>
          <a:noFill/>
        </p:spPr>
        <p:txBody>
          <a:bodyPr wrap="square" rtlCol="0">
            <a:spAutoFit/>
          </a:bodyPr>
          <a:lstStyle/>
          <a:p>
            <a:r>
              <a:rPr lang="ru-RU" sz="2000" dirty="0">
                <a:latin typeface="Times New Roman" panose="02020603050405020304" pitchFamily="18" charset="0"/>
                <a:cs typeface="Times New Roman" panose="02020603050405020304" pitchFamily="18" charset="0"/>
              </a:rPr>
              <a:t>Подготовила: воспитатель МАДОУ «Детский сад № 441 «Кузнечик» Грязнова Александра Игоревна, </a:t>
            </a:r>
            <a:r>
              <a:rPr lang="ru-RU" sz="2000" dirty="0" err="1">
                <a:latin typeface="Times New Roman" panose="02020603050405020304" pitchFamily="18" charset="0"/>
                <a:cs typeface="Times New Roman" panose="02020603050405020304" pitchFamily="18" charset="0"/>
              </a:rPr>
              <a:t>Коломацкая</a:t>
            </a:r>
            <a:r>
              <a:rPr lang="ru-RU" sz="2000" dirty="0">
                <a:latin typeface="Times New Roman" panose="02020603050405020304" pitchFamily="18" charset="0"/>
                <a:cs typeface="Times New Roman" panose="02020603050405020304" pitchFamily="18" charset="0"/>
              </a:rPr>
              <a:t> Елена Владимировна</a:t>
            </a:r>
          </a:p>
        </p:txBody>
      </p:sp>
    </p:spTree>
    <p:extLst>
      <p:ext uri="{BB962C8B-B14F-4D97-AF65-F5344CB8AC3E}">
        <p14:creationId xmlns:p14="http://schemas.microsoft.com/office/powerpoint/2010/main" val="18918716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28178BF-6BCE-4BBC-9B97-81CC97436CCB}"/>
              </a:ext>
            </a:extLst>
          </p:cNvPr>
          <p:cNvSpPr>
            <a:spLocks noGrp="1"/>
          </p:cNvSpPr>
          <p:nvPr>
            <p:ph type="title"/>
          </p:nvPr>
        </p:nvSpPr>
        <p:spPr>
          <a:xfrm>
            <a:off x="1797666" y="283829"/>
            <a:ext cx="8596668" cy="1320800"/>
          </a:xfrm>
        </p:spPr>
        <p:txBody>
          <a:bodyPr>
            <a:normAutofit/>
          </a:bodyPr>
          <a:lstStyle/>
          <a:p>
            <a:r>
              <a:rPr lang="ru-RU" sz="5400" b="1" dirty="0">
                <a:ln w="22225">
                  <a:solidFill>
                    <a:schemeClr val="accent2"/>
                  </a:solidFill>
                  <a:prstDash val="solid"/>
                </a:ln>
                <a:solidFill>
                  <a:schemeClr val="accent2">
                    <a:lumMod val="40000"/>
                    <a:lumOff val="60000"/>
                  </a:schemeClr>
                </a:solidFill>
              </a:rPr>
              <a:t>Грани кубика Блума</a:t>
            </a:r>
          </a:p>
        </p:txBody>
      </p:sp>
      <p:sp>
        <p:nvSpPr>
          <p:cNvPr id="3" name="Объект 2">
            <a:extLst>
              <a:ext uri="{FF2B5EF4-FFF2-40B4-BE49-F238E27FC236}">
                <a16:creationId xmlns:a16="http://schemas.microsoft.com/office/drawing/2014/main" id="{D74DBAA1-73F5-455B-B93C-FF93CADDD6C8}"/>
              </a:ext>
            </a:extLst>
          </p:cNvPr>
          <p:cNvSpPr>
            <a:spLocks noGrp="1"/>
          </p:cNvSpPr>
          <p:nvPr>
            <p:ph idx="1"/>
          </p:nvPr>
        </p:nvSpPr>
        <p:spPr>
          <a:xfrm>
            <a:off x="677333" y="1488559"/>
            <a:ext cx="10550648" cy="4552804"/>
          </a:xfrm>
        </p:spPr>
        <p:txBody>
          <a:bodyPr>
            <a:normAutofit/>
          </a:bodyPr>
          <a:lstStyle/>
          <a:p>
            <a:pPr marL="0" indent="0" algn="just">
              <a:buNone/>
            </a:pPr>
            <a:r>
              <a:rPr lang="ru-RU"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Грань </a:t>
            </a:r>
            <a:r>
              <a:rPr lang="ru-RU"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ru-RU"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Придумай» </a:t>
            </a:r>
            <a:r>
              <a:rPr lang="ru-RU"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ru-RU"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вопросы этой категории подразумевают творческие задания, которые содержат в себе элемент предположения, вымысла.</a:t>
            </a:r>
            <a:endParaRPr lang="ru-RU"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buNone/>
            </a:pPr>
            <a:endParaRPr lang="ru-RU" sz="2000" dirty="0"/>
          </a:p>
        </p:txBody>
      </p:sp>
      <p:pic>
        <p:nvPicPr>
          <p:cNvPr id="5" name="Рисунок 4">
            <a:extLst>
              <a:ext uri="{FF2B5EF4-FFF2-40B4-BE49-F238E27FC236}">
                <a16:creationId xmlns:a16="http://schemas.microsoft.com/office/drawing/2014/main" id="{CF4FBC0E-37C4-4A6D-9E25-BAD6A6969BD8}"/>
              </a:ext>
            </a:extLst>
          </p:cNvPr>
          <p:cNvPicPr>
            <a:picLocks noChangeAspect="1"/>
          </p:cNvPicPr>
          <p:nvPr/>
        </p:nvPicPr>
        <p:blipFill rotWithShape="1">
          <a:blip r:embed="rId2"/>
          <a:srcRect l="46566" t="26415" r="40589" b="51144"/>
          <a:stretch/>
        </p:blipFill>
        <p:spPr>
          <a:xfrm>
            <a:off x="964019" y="3429000"/>
            <a:ext cx="2275367" cy="2235862"/>
          </a:xfrm>
          <a:prstGeom prst="rect">
            <a:avLst/>
          </a:prstGeom>
        </p:spPr>
      </p:pic>
      <p:pic>
        <p:nvPicPr>
          <p:cNvPr id="4098" name="Picture 2">
            <a:extLst>
              <a:ext uri="{FF2B5EF4-FFF2-40B4-BE49-F238E27FC236}">
                <a16:creationId xmlns:a16="http://schemas.microsoft.com/office/drawing/2014/main" id="{4789D60B-5307-4117-B959-993C151DB80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950" t="7597" r="34501" b="70077"/>
          <a:stretch/>
        </p:blipFill>
        <p:spPr bwMode="auto">
          <a:xfrm>
            <a:off x="4593261" y="3764961"/>
            <a:ext cx="2360430" cy="236043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3E69F56E-CCFB-4F03-B83E-C77A1D77582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8653" t="2946" r="26935" b="65271"/>
          <a:stretch/>
        </p:blipFill>
        <p:spPr bwMode="auto">
          <a:xfrm>
            <a:off x="7950194" y="3208740"/>
            <a:ext cx="2444140" cy="2456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178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28178BF-6BCE-4BBC-9B97-81CC97436CCB}"/>
              </a:ext>
            </a:extLst>
          </p:cNvPr>
          <p:cNvSpPr>
            <a:spLocks noGrp="1"/>
          </p:cNvSpPr>
          <p:nvPr>
            <p:ph type="title"/>
          </p:nvPr>
        </p:nvSpPr>
        <p:spPr>
          <a:xfrm>
            <a:off x="1797666" y="283829"/>
            <a:ext cx="8596668" cy="1320800"/>
          </a:xfrm>
        </p:spPr>
        <p:txBody>
          <a:bodyPr>
            <a:normAutofit/>
          </a:bodyPr>
          <a:lstStyle/>
          <a:p>
            <a:r>
              <a:rPr lang="ru-RU" sz="5400" b="1" dirty="0">
                <a:ln w="22225">
                  <a:solidFill>
                    <a:schemeClr val="accent2"/>
                  </a:solidFill>
                  <a:prstDash val="solid"/>
                </a:ln>
                <a:solidFill>
                  <a:schemeClr val="accent2">
                    <a:lumMod val="40000"/>
                    <a:lumOff val="60000"/>
                  </a:schemeClr>
                </a:solidFill>
              </a:rPr>
              <a:t>Грани кубика Блума</a:t>
            </a:r>
          </a:p>
        </p:txBody>
      </p:sp>
      <p:sp>
        <p:nvSpPr>
          <p:cNvPr id="3" name="Объект 2">
            <a:extLst>
              <a:ext uri="{FF2B5EF4-FFF2-40B4-BE49-F238E27FC236}">
                <a16:creationId xmlns:a16="http://schemas.microsoft.com/office/drawing/2014/main" id="{D74DBAA1-73F5-455B-B93C-FF93CADDD6C8}"/>
              </a:ext>
            </a:extLst>
          </p:cNvPr>
          <p:cNvSpPr>
            <a:spLocks noGrp="1"/>
          </p:cNvSpPr>
          <p:nvPr>
            <p:ph idx="1"/>
          </p:nvPr>
        </p:nvSpPr>
        <p:spPr>
          <a:xfrm>
            <a:off x="677334" y="1604629"/>
            <a:ext cx="10486852" cy="4436733"/>
          </a:xfrm>
        </p:spPr>
        <p:txBody>
          <a:bodyPr/>
          <a:lstStyle/>
          <a:p>
            <a:pPr marL="0" indent="0" algn="just">
              <a:buNone/>
            </a:pPr>
            <a:r>
              <a:rPr lang="ru-RU"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Грань </a:t>
            </a:r>
            <a:r>
              <a:rPr lang="ru-RU"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«Поделись» </a:t>
            </a:r>
            <a:r>
              <a:rPr lang="ru-RU"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вопросы категории дают ребенку возможность выразить свое индивидуальное отношение, основываясь на личном опыте.</a:t>
            </a:r>
            <a:endParaRPr lang="ru-RU"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ru-RU" dirty="0"/>
          </a:p>
        </p:txBody>
      </p:sp>
      <p:pic>
        <p:nvPicPr>
          <p:cNvPr id="5" name="Рисунок 4">
            <a:extLst>
              <a:ext uri="{FF2B5EF4-FFF2-40B4-BE49-F238E27FC236}">
                <a16:creationId xmlns:a16="http://schemas.microsoft.com/office/drawing/2014/main" id="{3D098682-D0EA-40A2-9AFB-A9ABD8C0ACFA}"/>
              </a:ext>
            </a:extLst>
          </p:cNvPr>
          <p:cNvPicPr>
            <a:picLocks noChangeAspect="1"/>
          </p:cNvPicPr>
          <p:nvPr/>
        </p:nvPicPr>
        <p:blipFill rotWithShape="1">
          <a:blip r:embed="rId2"/>
          <a:srcRect l="46657" t="72093" r="40523" b="5891"/>
          <a:stretch/>
        </p:blipFill>
        <p:spPr>
          <a:xfrm>
            <a:off x="1254642" y="3543248"/>
            <a:ext cx="2374801" cy="2294026"/>
          </a:xfrm>
          <a:prstGeom prst="rect">
            <a:avLst/>
          </a:prstGeom>
        </p:spPr>
      </p:pic>
      <p:pic>
        <p:nvPicPr>
          <p:cNvPr id="5122" name="Picture 2">
            <a:extLst>
              <a:ext uri="{FF2B5EF4-FFF2-40B4-BE49-F238E27FC236}">
                <a16:creationId xmlns:a16="http://schemas.microsoft.com/office/drawing/2014/main" id="{8166618E-E877-4805-87A1-836B34212EF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731" t="72869" r="34720" b="5271"/>
          <a:stretch/>
        </p:blipFill>
        <p:spPr bwMode="auto">
          <a:xfrm>
            <a:off x="4540104" y="3543248"/>
            <a:ext cx="2466752" cy="24153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E3BC109F-75AF-43F8-9B9F-93BB0238DFD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8688" t="65605" r="27020" b="3992"/>
          <a:stretch/>
        </p:blipFill>
        <p:spPr bwMode="auto">
          <a:xfrm>
            <a:off x="8204004" y="3469435"/>
            <a:ext cx="2636874" cy="2571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4724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28178BF-6BCE-4BBC-9B97-81CC97436CCB}"/>
              </a:ext>
            </a:extLst>
          </p:cNvPr>
          <p:cNvSpPr>
            <a:spLocks noGrp="1"/>
          </p:cNvSpPr>
          <p:nvPr>
            <p:ph type="title"/>
          </p:nvPr>
        </p:nvSpPr>
        <p:spPr>
          <a:xfrm>
            <a:off x="1797666" y="283829"/>
            <a:ext cx="8596668" cy="1320800"/>
          </a:xfrm>
        </p:spPr>
        <p:txBody>
          <a:bodyPr>
            <a:normAutofit/>
          </a:bodyPr>
          <a:lstStyle/>
          <a:p>
            <a:r>
              <a:rPr lang="ru-RU" sz="5400" b="1" dirty="0">
                <a:ln w="22225">
                  <a:solidFill>
                    <a:schemeClr val="accent2"/>
                  </a:solidFill>
                  <a:prstDash val="solid"/>
                </a:ln>
                <a:solidFill>
                  <a:schemeClr val="accent2">
                    <a:lumMod val="40000"/>
                    <a:lumOff val="60000"/>
                  </a:schemeClr>
                </a:solidFill>
              </a:rPr>
              <a:t>Грани кубика Блума</a:t>
            </a:r>
          </a:p>
        </p:txBody>
      </p:sp>
      <p:sp>
        <p:nvSpPr>
          <p:cNvPr id="3" name="Объект 2">
            <a:extLst>
              <a:ext uri="{FF2B5EF4-FFF2-40B4-BE49-F238E27FC236}">
                <a16:creationId xmlns:a16="http://schemas.microsoft.com/office/drawing/2014/main" id="{D74DBAA1-73F5-455B-B93C-FF93CADDD6C8}"/>
              </a:ext>
            </a:extLst>
          </p:cNvPr>
          <p:cNvSpPr>
            <a:spLocks noGrp="1"/>
          </p:cNvSpPr>
          <p:nvPr>
            <p:ph idx="1"/>
          </p:nvPr>
        </p:nvSpPr>
        <p:spPr>
          <a:xfrm>
            <a:off x="677333" y="1604629"/>
            <a:ext cx="10284833" cy="4436733"/>
          </a:xfrm>
        </p:spPr>
        <p:txBody>
          <a:bodyPr/>
          <a:lstStyle/>
          <a:p>
            <a:pPr marL="0" indent="0" algn="just">
              <a:buNone/>
            </a:pPr>
            <a:r>
              <a:rPr lang="ru-RU"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Грань </a:t>
            </a:r>
            <a:r>
              <a:rPr lang="ru-RU"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«Предложи» </a:t>
            </a:r>
            <a:r>
              <a:rPr lang="ru-RU"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ru-RU"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развивает</a:t>
            </a:r>
            <a:r>
              <a:rPr lang="ru-RU"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умение применить полученные знания на практике. </a:t>
            </a:r>
            <a:endParaRPr lang="ru-RU"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ru-RU" dirty="0"/>
          </a:p>
        </p:txBody>
      </p:sp>
      <p:pic>
        <p:nvPicPr>
          <p:cNvPr id="5" name="Рисунок 4">
            <a:extLst>
              <a:ext uri="{FF2B5EF4-FFF2-40B4-BE49-F238E27FC236}">
                <a16:creationId xmlns:a16="http://schemas.microsoft.com/office/drawing/2014/main" id="{BB53254F-6742-4080-8536-5DA6DA5D5E44}"/>
              </a:ext>
            </a:extLst>
          </p:cNvPr>
          <p:cNvPicPr>
            <a:picLocks noChangeAspect="1"/>
          </p:cNvPicPr>
          <p:nvPr/>
        </p:nvPicPr>
        <p:blipFill rotWithShape="1">
          <a:blip r:embed="rId2"/>
          <a:srcRect l="59390" t="48837" r="27703" b="28062"/>
          <a:stretch/>
        </p:blipFill>
        <p:spPr>
          <a:xfrm>
            <a:off x="1229834" y="3429000"/>
            <a:ext cx="2317898" cy="2333559"/>
          </a:xfrm>
          <a:prstGeom prst="rect">
            <a:avLst/>
          </a:prstGeom>
        </p:spPr>
      </p:pic>
      <p:pic>
        <p:nvPicPr>
          <p:cNvPr id="6146" name="Picture 2">
            <a:extLst>
              <a:ext uri="{FF2B5EF4-FFF2-40B4-BE49-F238E27FC236}">
                <a16:creationId xmlns:a16="http://schemas.microsoft.com/office/drawing/2014/main" id="{A56236CF-C150-4919-BA94-1C33BC669FA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4623" t="29562" r="4047" b="48682"/>
          <a:stretch/>
        </p:blipFill>
        <p:spPr bwMode="auto">
          <a:xfrm>
            <a:off x="4655288" y="2925429"/>
            <a:ext cx="2690038" cy="263969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7CB0D70E-AFF6-4EDA-B9A2-A385E039B72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3065" t="34108" r="2763" b="34264"/>
          <a:stretch/>
        </p:blipFill>
        <p:spPr bwMode="auto">
          <a:xfrm>
            <a:off x="8452882" y="2848453"/>
            <a:ext cx="2690037" cy="2716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7908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FA163C2-A602-44D6-8D75-1E6FBB6A84ED}"/>
              </a:ext>
            </a:extLst>
          </p:cNvPr>
          <p:cNvSpPr>
            <a:spLocks noGrp="1"/>
          </p:cNvSpPr>
          <p:nvPr>
            <p:ph type="title"/>
          </p:nvPr>
        </p:nvSpPr>
        <p:spPr>
          <a:xfrm>
            <a:off x="677334" y="156238"/>
            <a:ext cx="9838266" cy="1320800"/>
          </a:xfrm>
        </p:spPr>
        <p:txBody>
          <a:bodyPr>
            <a:normAutofit/>
          </a:bodyPr>
          <a:lstStyle/>
          <a:p>
            <a:pPr algn="ctr"/>
            <a:r>
              <a:rPr lang="ru-RU" sz="5400" b="1" dirty="0">
                <a:ln w="22225">
                  <a:solidFill>
                    <a:schemeClr val="accent2"/>
                  </a:solidFill>
                  <a:prstDash val="solid"/>
                </a:ln>
                <a:solidFill>
                  <a:schemeClr val="accent2">
                    <a:lumMod val="40000"/>
                    <a:lumOff val="60000"/>
                  </a:schemeClr>
                </a:solidFill>
              </a:rPr>
              <a:t>Методика использования</a:t>
            </a:r>
          </a:p>
        </p:txBody>
      </p:sp>
      <p:sp>
        <p:nvSpPr>
          <p:cNvPr id="3" name="Объект 2">
            <a:extLst>
              <a:ext uri="{FF2B5EF4-FFF2-40B4-BE49-F238E27FC236}">
                <a16:creationId xmlns:a16="http://schemas.microsoft.com/office/drawing/2014/main" id="{93529B11-D6EC-4882-8AE7-2F10BAA7499B}"/>
              </a:ext>
            </a:extLst>
          </p:cNvPr>
          <p:cNvSpPr>
            <a:spLocks noGrp="1"/>
          </p:cNvSpPr>
          <p:nvPr>
            <p:ph idx="1"/>
          </p:nvPr>
        </p:nvSpPr>
        <p:spPr>
          <a:xfrm>
            <a:off x="581641" y="1454885"/>
            <a:ext cx="10486852" cy="4478376"/>
          </a:xfrm>
        </p:spPr>
        <p:txBody>
          <a:bodyPr>
            <a:normAutofit/>
          </a:bodyPr>
          <a:lstStyle/>
          <a:p>
            <a:pPr marL="0" indent="0" algn="just">
              <a:buNone/>
            </a:pPr>
            <a:r>
              <a:rPr lang="ru-RU" sz="2800" dirty="0">
                <a:solidFill>
                  <a:srgbClr val="000000"/>
                </a:solidFill>
                <a:effectLst/>
                <a:latin typeface="Times New Roman" panose="02020603050405020304" pitchFamily="18" charset="0"/>
                <a:ea typeface="Times New Roman" panose="02020603050405020304" pitchFamily="18" charset="0"/>
              </a:rPr>
              <a:t>Педагог формулирует тему. Ребенок (либо сам педагог) бросает кубик</a:t>
            </a:r>
            <a:r>
              <a:rPr lang="ru-RU" sz="2800" b="1" dirty="0">
                <a:solidFill>
                  <a:srgbClr val="000000"/>
                </a:solidFill>
                <a:effectLst/>
                <a:latin typeface="Times New Roman" panose="02020603050405020304" pitchFamily="18" charset="0"/>
                <a:ea typeface="Times New Roman" panose="02020603050405020304" pitchFamily="18" charset="0"/>
              </a:rPr>
              <a:t> </a:t>
            </a:r>
            <a:r>
              <a:rPr lang="ru-RU" sz="2800" dirty="0">
                <a:solidFill>
                  <a:srgbClr val="000000"/>
                </a:solidFill>
                <a:effectLst/>
                <a:latin typeface="Times New Roman" panose="02020603050405020304" pitchFamily="18" charset="0"/>
                <a:ea typeface="Times New Roman" panose="02020603050405020304" pitchFamily="18" charset="0"/>
              </a:rPr>
              <a:t>и отвечает на вопрос темы, начинающийся с того слова, которое выпало на грани. Для большего интереса можно грани дополнить вспомогательными картинками по выбранной педагогом или детьми теме. Например, тема «Времена года. Зима». Педагог может дополнить вопрос для более расширенного ответа.</a:t>
            </a:r>
            <a:endParaRPr lang="ru-RU" sz="2800" dirty="0"/>
          </a:p>
        </p:txBody>
      </p:sp>
    </p:spTree>
    <p:extLst>
      <p:ext uri="{BB962C8B-B14F-4D97-AF65-F5344CB8AC3E}">
        <p14:creationId xmlns:p14="http://schemas.microsoft.com/office/powerpoint/2010/main" val="38911420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FA163C2-A602-44D6-8D75-1E6FBB6A84ED}"/>
              </a:ext>
            </a:extLst>
          </p:cNvPr>
          <p:cNvSpPr>
            <a:spLocks noGrp="1"/>
          </p:cNvSpPr>
          <p:nvPr>
            <p:ph type="title"/>
          </p:nvPr>
        </p:nvSpPr>
        <p:spPr>
          <a:xfrm>
            <a:off x="677334" y="156238"/>
            <a:ext cx="9838266" cy="1320800"/>
          </a:xfrm>
        </p:spPr>
        <p:txBody>
          <a:bodyPr>
            <a:normAutofit/>
          </a:bodyPr>
          <a:lstStyle/>
          <a:p>
            <a:pPr algn="ctr"/>
            <a:r>
              <a:rPr lang="ru-RU" sz="5400" b="1" dirty="0">
                <a:ln w="22225">
                  <a:solidFill>
                    <a:schemeClr val="accent2"/>
                  </a:solidFill>
                  <a:prstDash val="solid"/>
                </a:ln>
                <a:solidFill>
                  <a:schemeClr val="accent2">
                    <a:lumMod val="40000"/>
                    <a:lumOff val="60000"/>
                  </a:schemeClr>
                </a:solidFill>
              </a:rPr>
              <a:t>Методика использования</a:t>
            </a:r>
          </a:p>
        </p:txBody>
      </p:sp>
      <p:sp>
        <p:nvSpPr>
          <p:cNvPr id="3" name="Объект 2">
            <a:extLst>
              <a:ext uri="{FF2B5EF4-FFF2-40B4-BE49-F238E27FC236}">
                <a16:creationId xmlns:a16="http://schemas.microsoft.com/office/drawing/2014/main" id="{93529B11-D6EC-4882-8AE7-2F10BAA7499B}"/>
              </a:ext>
            </a:extLst>
          </p:cNvPr>
          <p:cNvSpPr>
            <a:spLocks noGrp="1"/>
          </p:cNvSpPr>
          <p:nvPr>
            <p:ph idx="1"/>
          </p:nvPr>
        </p:nvSpPr>
        <p:spPr>
          <a:xfrm>
            <a:off x="677333" y="1392865"/>
            <a:ext cx="10933420" cy="5092995"/>
          </a:xfrm>
        </p:spPr>
        <p:txBody>
          <a:bodyPr>
            <a:normAutofit lnSpcReduction="10000"/>
          </a:bodyPr>
          <a:lstStyle/>
          <a:p>
            <a:pPr marL="0" indent="0" algn="just">
              <a:lnSpc>
                <a:spcPct val="107000"/>
              </a:lnSpc>
              <a:spcAft>
                <a:spcPts val="800"/>
              </a:spcAft>
              <a:buNone/>
            </a:pP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ru-RU"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«Назови» </a:t>
            </a: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признаки зимы, зимние месяцы, явления природы и т.д.;</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ru-RU"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«Почему» </a:t>
            </a: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нужно подкармливать птиц зимой, снег не тает, реки замерзают и т.д.;</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a:t>
            </a:r>
            <a:r>
              <a:rPr lang="ru-RU"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«Объясни» </a:t>
            </a: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зачем убирают снег зимой, как и на чем можно передвигаться зимой и т.д.;</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a:t>
            </a:r>
            <a:r>
              <a:rPr lang="ru-RU"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«Поделись» </a:t>
            </a: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чем занимаются звери в лесу, чем питаются, где живут и т.д.;</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 </a:t>
            </a:r>
            <a:r>
              <a:rPr lang="ru-RU"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«Придумай» </a:t>
            </a: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интересную зимнюю историю, сказку про новогодние приключения и </a:t>
            </a:r>
            <a:r>
              <a:rPr lang="ru-RU"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т.д</a:t>
            </a: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 </a:t>
            </a:r>
            <a:r>
              <a:rPr lang="ru-RU"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«Предложи» </a:t>
            </a: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зимние игры и забавы, в которые можно поиграть во дворе с друзьями.</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6709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3D2321E-8048-415B-87BD-C47B37466949}"/>
              </a:ext>
            </a:extLst>
          </p:cNvPr>
          <p:cNvSpPr>
            <a:spLocks noGrp="1"/>
          </p:cNvSpPr>
          <p:nvPr>
            <p:ph type="title"/>
          </p:nvPr>
        </p:nvSpPr>
        <p:spPr>
          <a:xfrm>
            <a:off x="677334" y="156238"/>
            <a:ext cx="8596668" cy="1320800"/>
          </a:xfrm>
        </p:spPr>
        <p:txBody>
          <a:bodyPr>
            <a:normAutofit/>
          </a:bodyPr>
          <a:lstStyle/>
          <a:p>
            <a:pPr algn="ctr"/>
            <a:r>
              <a:rPr lang="ru-RU" sz="5400" b="1" dirty="0">
                <a:ln w="22225">
                  <a:solidFill>
                    <a:schemeClr val="accent2"/>
                  </a:solidFill>
                  <a:prstDash val="solid"/>
                </a:ln>
                <a:solidFill>
                  <a:schemeClr val="accent2">
                    <a:lumMod val="40000"/>
                    <a:lumOff val="60000"/>
                  </a:schemeClr>
                </a:solidFill>
              </a:rPr>
              <a:t>Выводы</a:t>
            </a:r>
          </a:p>
        </p:txBody>
      </p:sp>
      <p:sp>
        <p:nvSpPr>
          <p:cNvPr id="3" name="Объект 2">
            <a:extLst>
              <a:ext uri="{FF2B5EF4-FFF2-40B4-BE49-F238E27FC236}">
                <a16:creationId xmlns:a16="http://schemas.microsoft.com/office/drawing/2014/main" id="{4F627DF6-1A65-4E6B-B3B7-7C113BBFE04E}"/>
              </a:ext>
            </a:extLst>
          </p:cNvPr>
          <p:cNvSpPr>
            <a:spLocks noGrp="1"/>
          </p:cNvSpPr>
          <p:nvPr>
            <p:ph idx="1"/>
          </p:nvPr>
        </p:nvSpPr>
        <p:spPr>
          <a:xfrm>
            <a:off x="677333" y="1286541"/>
            <a:ext cx="10625075" cy="4754822"/>
          </a:xfrm>
        </p:spPr>
        <p:txBody>
          <a:bodyPr>
            <a:normAutofit lnSpcReduction="10000"/>
          </a:bodyPr>
          <a:lstStyle/>
          <a:p>
            <a:pPr marL="0" indent="0" algn="just">
              <a:lnSpc>
                <a:spcPct val="107000"/>
              </a:lnSpc>
              <a:spcAft>
                <a:spcPts val="800"/>
              </a:spcAft>
              <a:buNone/>
            </a:pPr>
            <a:r>
              <a:rPr lang="ru-RU"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Правильно организовав экологическое воспитание в дошкольном учреждении через ТРКМ, можно достичь очень больших результатов. При использовании таких приемов, как «Кубик Блума» дети учатся рассуждать, делать выводы, обобщения об окружающем природном и предметном мирах.</a:t>
            </a:r>
            <a:endParaRPr lang="ru-RU"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ru-RU"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Использование приема </a:t>
            </a:r>
            <a:r>
              <a:rPr lang="ru-RU"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«Кубик Блума» </a:t>
            </a:r>
            <a:r>
              <a:rPr lang="ru-RU"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только на первый взгляд кажется трудным. Но, практика показала, что прием очень нравится детям, они быстро осваивают технику его использования и с удовольствием применяют в образовательной и самостоятельной деятельности.</a:t>
            </a:r>
            <a:endParaRPr lang="ru-RU"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ru-RU" dirty="0"/>
          </a:p>
        </p:txBody>
      </p:sp>
    </p:spTree>
    <p:extLst>
      <p:ext uri="{BB962C8B-B14F-4D97-AF65-F5344CB8AC3E}">
        <p14:creationId xmlns:p14="http://schemas.microsoft.com/office/powerpoint/2010/main" val="32302393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3D2321E-8048-415B-87BD-C47B37466949}"/>
              </a:ext>
            </a:extLst>
          </p:cNvPr>
          <p:cNvSpPr>
            <a:spLocks noGrp="1"/>
          </p:cNvSpPr>
          <p:nvPr>
            <p:ph type="title"/>
          </p:nvPr>
        </p:nvSpPr>
        <p:spPr>
          <a:xfrm>
            <a:off x="677334" y="156238"/>
            <a:ext cx="8596668" cy="1320800"/>
          </a:xfrm>
        </p:spPr>
        <p:txBody>
          <a:bodyPr>
            <a:normAutofit/>
          </a:bodyPr>
          <a:lstStyle/>
          <a:p>
            <a:pPr algn="ctr"/>
            <a:r>
              <a:rPr lang="ru-RU" sz="5400" b="1" dirty="0">
                <a:ln w="22225">
                  <a:solidFill>
                    <a:schemeClr val="accent2"/>
                  </a:solidFill>
                  <a:prstDash val="solid"/>
                </a:ln>
                <a:solidFill>
                  <a:schemeClr val="accent2">
                    <a:lumMod val="40000"/>
                    <a:lumOff val="60000"/>
                  </a:schemeClr>
                </a:solidFill>
              </a:rPr>
              <a:t>Выводы</a:t>
            </a:r>
          </a:p>
        </p:txBody>
      </p:sp>
      <p:sp>
        <p:nvSpPr>
          <p:cNvPr id="3" name="Объект 2">
            <a:extLst>
              <a:ext uri="{FF2B5EF4-FFF2-40B4-BE49-F238E27FC236}">
                <a16:creationId xmlns:a16="http://schemas.microsoft.com/office/drawing/2014/main" id="{4F627DF6-1A65-4E6B-B3B7-7C113BBFE04E}"/>
              </a:ext>
            </a:extLst>
          </p:cNvPr>
          <p:cNvSpPr>
            <a:spLocks noGrp="1"/>
          </p:cNvSpPr>
          <p:nvPr>
            <p:ph idx="1"/>
          </p:nvPr>
        </p:nvSpPr>
        <p:spPr>
          <a:xfrm>
            <a:off x="209500" y="1254644"/>
            <a:ext cx="10625075" cy="4754822"/>
          </a:xfrm>
        </p:spPr>
        <p:txBody>
          <a:bodyPr>
            <a:normAutofit lnSpcReduction="10000"/>
          </a:bodyPr>
          <a:lstStyle/>
          <a:p>
            <a:pPr indent="0" algn="just">
              <a:buNone/>
            </a:pPr>
            <a:r>
              <a:rPr lang="ru-RU" sz="2400" b="0" i="0" u="none" strike="noStrike" dirty="0">
                <a:solidFill>
                  <a:schemeClr val="tx1"/>
                </a:solidFill>
                <a:effectLst/>
                <a:latin typeface="Times New Roman" panose="02020603050405020304" pitchFamily="18" charset="0"/>
                <a:cs typeface="Times New Roman" panose="02020603050405020304" pitchFamily="18" charset="0"/>
              </a:rPr>
              <a:t>Совместное использование таксономии Б. Блума в образовательной деятельности с детьми дошкольного возраста освоение способов формулировки вопросов значительно обогатило содержание занятий и разнообразило формы работы. Данную систему можно использовать в работе с детьми, как младшего, так и старшего дошкольного возраста.</a:t>
            </a:r>
            <a:endParaRPr lang="ru-RU" sz="2400" b="0" i="0" dirty="0">
              <a:solidFill>
                <a:schemeClr val="tx1"/>
              </a:solidFill>
              <a:effectLst/>
              <a:latin typeface="Times New Roman" panose="02020603050405020304" pitchFamily="18" charset="0"/>
              <a:cs typeface="Times New Roman" panose="02020603050405020304" pitchFamily="18" charset="0"/>
            </a:endParaRPr>
          </a:p>
          <a:p>
            <a:pPr indent="0" algn="just">
              <a:buNone/>
            </a:pPr>
            <a:r>
              <a:rPr lang="ru-RU" sz="2400" b="0" i="0" u="none" strike="noStrike" dirty="0">
                <a:solidFill>
                  <a:schemeClr val="tx1"/>
                </a:solidFill>
                <a:effectLst/>
                <a:latin typeface="Times New Roman" panose="02020603050405020304" pitchFamily="18" charset="0"/>
                <a:cs typeface="Times New Roman" panose="02020603050405020304" pitchFamily="18" charset="0"/>
              </a:rPr>
              <a:t>Практика показывает, что данные приемы очень нравятся детям, они быстро осваивают прием «Кубик Блума» и «Круг Вопросов». А педагогу этот прием помогает развивать навыки критического мышления в активной и занимательной форме, проверять знания и умения воспитанников.</a:t>
            </a:r>
            <a:endParaRPr lang="ru-RU" sz="2400" b="0" i="0" dirty="0">
              <a:solidFill>
                <a:schemeClr val="tx1"/>
              </a:solidFill>
              <a:effectLst/>
              <a:latin typeface="Times New Roman" panose="02020603050405020304" pitchFamily="18" charset="0"/>
              <a:cs typeface="Times New Roman" panose="02020603050405020304" pitchFamily="18" charset="0"/>
            </a:endParaRPr>
          </a:p>
          <a:p>
            <a:pPr indent="0" algn="just">
              <a:buNone/>
            </a:pPr>
            <a:r>
              <a:rPr lang="ru-RU" sz="2400" dirty="0">
                <a:solidFill>
                  <a:schemeClr val="tx1"/>
                </a:solidFill>
                <a:latin typeface="Times New Roman" panose="02020603050405020304" pitchFamily="18" charset="0"/>
                <a:cs typeface="Times New Roman" panose="02020603050405020304" pitchFamily="18" charset="0"/>
              </a:rPr>
              <a:t>О</a:t>
            </a:r>
            <a:r>
              <a:rPr lang="ru-RU" sz="2400" b="0" i="0" u="none" strike="noStrike" dirty="0">
                <a:solidFill>
                  <a:schemeClr val="tx1"/>
                </a:solidFill>
                <a:effectLst/>
                <a:latin typeface="Times New Roman" panose="02020603050405020304" pitchFamily="18" charset="0"/>
                <a:cs typeface="Times New Roman" panose="02020603050405020304" pitchFamily="18" charset="0"/>
              </a:rPr>
              <a:t>пыт применения современных педагогических технологий может и должен получить как можно более широкое распространение: каждый воспитатель –начинающий, и опытный – способен творчески применить эти технологии в своей работе.</a:t>
            </a:r>
            <a:endParaRPr lang="ru-RU" sz="2400" b="0" i="0" dirty="0">
              <a:solidFill>
                <a:schemeClr val="tx1"/>
              </a:solidFill>
              <a:effectLst/>
              <a:latin typeface="Times New Roman" panose="02020603050405020304" pitchFamily="18" charset="0"/>
              <a:cs typeface="Times New Roman" panose="02020603050405020304" pitchFamily="18" charset="0"/>
            </a:endParaRPr>
          </a:p>
          <a:p>
            <a:pPr marL="0" indent="0">
              <a:buNone/>
            </a:pPr>
            <a:endParaRPr lang="ru-RU" dirty="0"/>
          </a:p>
        </p:txBody>
      </p:sp>
    </p:spTree>
    <p:extLst>
      <p:ext uri="{BB962C8B-B14F-4D97-AF65-F5344CB8AC3E}">
        <p14:creationId xmlns:p14="http://schemas.microsoft.com/office/powerpoint/2010/main" val="32732388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4AF9D74-8467-42C7-BD02-3FD562005441}"/>
              </a:ext>
            </a:extLst>
          </p:cNvPr>
          <p:cNvSpPr>
            <a:spLocks noGrp="1"/>
          </p:cNvSpPr>
          <p:nvPr>
            <p:ph type="title"/>
          </p:nvPr>
        </p:nvSpPr>
        <p:spPr>
          <a:xfrm>
            <a:off x="964413" y="156238"/>
            <a:ext cx="8596668" cy="1320800"/>
          </a:xfrm>
        </p:spPr>
        <p:txBody>
          <a:bodyPr>
            <a:normAutofit/>
          </a:bodyPr>
          <a:lstStyle/>
          <a:p>
            <a:pPr algn="ctr"/>
            <a:r>
              <a:rPr lang="ru-RU" sz="5400" b="1" dirty="0">
                <a:ln w="22225">
                  <a:solidFill>
                    <a:schemeClr val="accent2"/>
                  </a:solidFill>
                  <a:prstDash val="solid"/>
                </a:ln>
                <a:solidFill>
                  <a:schemeClr val="accent2">
                    <a:lumMod val="40000"/>
                    <a:lumOff val="60000"/>
                  </a:schemeClr>
                </a:solidFill>
              </a:rPr>
              <a:t>Собственный опыт</a:t>
            </a:r>
          </a:p>
        </p:txBody>
      </p:sp>
      <p:pic>
        <p:nvPicPr>
          <p:cNvPr id="1028" name="Picture 4">
            <a:extLst>
              <a:ext uri="{FF2B5EF4-FFF2-40B4-BE49-F238E27FC236}">
                <a16:creationId xmlns:a16="http://schemas.microsoft.com/office/drawing/2014/main" id="{57A59A7B-4E5C-4BEC-8D7F-FEB4216141C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470" r="14186"/>
          <a:stretch/>
        </p:blipFill>
        <p:spPr bwMode="auto">
          <a:xfrm>
            <a:off x="4997304" y="2461382"/>
            <a:ext cx="6911162" cy="4240380"/>
          </a:xfrm>
          <a:prstGeom prst="rect">
            <a:avLst/>
          </a:prstGeom>
          <a:noFill/>
          <a:ln w="57150">
            <a:solidFill>
              <a:srgbClr val="83B330"/>
            </a:solidFill>
          </a:ln>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581BE0CD-5D24-4799-834C-8EBF1ADE6C3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870" t="15597" r="17865" b="15325"/>
          <a:stretch/>
        </p:blipFill>
        <p:spPr bwMode="auto">
          <a:xfrm>
            <a:off x="574158" y="1169581"/>
            <a:ext cx="5954233" cy="3115340"/>
          </a:xfrm>
          <a:prstGeom prst="rect">
            <a:avLst/>
          </a:prstGeom>
          <a:noFill/>
          <a:ln w="57150">
            <a:solidFill>
              <a:srgbClr val="83B33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52563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4AF9D74-8467-42C7-BD02-3FD562005441}"/>
              </a:ext>
            </a:extLst>
          </p:cNvPr>
          <p:cNvSpPr>
            <a:spLocks noGrp="1"/>
          </p:cNvSpPr>
          <p:nvPr>
            <p:ph type="title"/>
          </p:nvPr>
        </p:nvSpPr>
        <p:spPr>
          <a:xfrm>
            <a:off x="964413" y="156238"/>
            <a:ext cx="8596668" cy="1320800"/>
          </a:xfrm>
        </p:spPr>
        <p:txBody>
          <a:bodyPr>
            <a:normAutofit/>
          </a:bodyPr>
          <a:lstStyle/>
          <a:p>
            <a:pPr algn="ctr"/>
            <a:r>
              <a:rPr lang="ru-RU" sz="5400" b="1" dirty="0">
                <a:ln w="22225">
                  <a:solidFill>
                    <a:schemeClr val="accent2"/>
                  </a:solidFill>
                  <a:prstDash val="solid"/>
                </a:ln>
                <a:solidFill>
                  <a:schemeClr val="accent2">
                    <a:lumMod val="40000"/>
                    <a:lumOff val="60000"/>
                  </a:schemeClr>
                </a:solidFill>
              </a:rPr>
              <a:t>Собственный опыт</a:t>
            </a:r>
          </a:p>
        </p:txBody>
      </p:sp>
      <p:pic>
        <p:nvPicPr>
          <p:cNvPr id="2050" name="Picture 2">
            <a:extLst>
              <a:ext uri="{FF2B5EF4-FFF2-40B4-BE49-F238E27FC236}">
                <a16:creationId xmlns:a16="http://schemas.microsoft.com/office/drawing/2014/main" id="{72559C2E-0E29-41BB-9D70-DAAD2EBA29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162" y="1042187"/>
            <a:ext cx="2507069" cy="5571264"/>
          </a:xfrm>
          <a:prstGeom prst="rect">
            <a:avLst/>
          </a:prstGeom>
          <a:noFill/>
          <a:ln w="57150">
            <a:solidFill>
              <a:srgbClr val="83B330"/>
            </a:solidFill>
          </a:ln>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66B6DD62-50A1-4C5C-AB23-E7C07F74970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819" r="15353"/>
          <a:stretch/>
        </p:blipFill>
        <p:spPr bwMode="auto">
          <a:xfrm>
            <a:off x="4040373" y="1546598"/>
            <a:ext cx="7612912" cy="4562442"/>
          </a:xfrm>
          <a:prstGeom prst="rect">
            <a:avLst/>
          </a:prstGeom>
          <a:noFill/>
          <a:ln w="57150">
            <a:solidFill>
              <a:srgbClr val="83B33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80620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4AF9D74-8467-42C7-BD02-3FD562005441}"/>
              </a:ext>
            </a:extLst>
          </p:cNvPr>
          <p:cNvSpPr>
            <a:spLocks noGrp="1"/>
          </p:cNvSpPr>
          <p:nvPr>
            <p:ph type="title"/>
          </p:nvPr>
        </p:nvSpPr>
        <p:spPr>
          <a:xfrm>
            <a:off x="964413" y="156238"/>
            <a:ext cx="8596668" cy="1320800"/>
          </a:xfrm>
        </p:spPr>
        <p:txBody>
          <a:bodyPr>
            <a:normAutofit/>
          </a:bodyPr>
          <a:lstStyle/>
          <a:p>
            <a:pPr algn="ctr"/>
            <a:r>
              <a:rPr lang="ru-RU" sz="5400" b="1" dirty="0">
                <a:ln w="22225">
                  <a:solidFill>
                    <a:schemeClr val="accent2"/>
                  </a:solidFill>
                  <a:prstDash val="solid"/>
                </a:ln>
                <a:solidFill>
                  <a:schemeClr val="accent2">
                    <a:lumMod val="40000"/>
                    <a:lumOff val="60000"/>
                  </a:schemeClr>
                </a:solidFill>
              </a:rPr>
              <a:t>Собственный опыт</a:t>
            </a:r>
          </a:p>
        </p:txBody>
      </p:sp>
      <p:pic>
        <p:nvPicPr>
          <p:cNvPr id="3074" name="Picture 2">
            <a:extLst>
              <a:ext uri="{FF2B5EF4-FFF2-40B4-BE49-F238E27FC236}">
                <a16:creationId xmlns:a16="http://schemas.microsoft.com/office/drawing/2014/main" id="{48AB7634-B4A7-4BB8-884C-0D1B936AC8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7525" y="1196163"/>
            <a:ext cx="7067107" cy="5300330"/>
          </a:xfrm>
          <a:prstGeom prst="rect">
            <a:avLst/>
          </a:prstGeom>
          <a:noFill/>
          <a:ln w="57150">
            <a:solidFill>
              <a:srgbClr val="83B33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4751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3D2321E-8048-415B-87BD-C47B37466949}"/>
              </a:ext>
            </a:extLst>
          </p:cNvPr>
          <p:cNvSpPr>
            <a:spLocks noGrp="1"/>
          </p:cNvSpPr>
          <p:nvPr>
            <p:ph type="title"/>
          </p:nvPr>
        </p:nvSpPr>
        <p:spPr>
          <a:xfrm>
            <a:off x="1028209" y="177503"/>
            <a:ext cx="8596668" cy="1320800"/>
          </a:xfrm>
        </p:spPr>
        <p:txBody>
          <a:bodyPr>
            <a:normAutofit/>
          </a:bodyPr>
          <a:lstStyle/>
          <a:p>
            <a:pPr algn="ctr"/>
            <a:r>
              <a:rPr lang="ru-RU" sz="5400" b="1" dirty="0">
                <a:ln w="22225">
                  <a:solidFill>
                    <a:schemeClr val="accent2"/>
                  </a:solidFill>
                  <a:prstDash val="solid"/>
                </a:ln>
                <a:solidFill>
                  <a:schemeClr val="accent2">
                    <a:lumMod val="40000"/>
                    <a:lumOff val="60000"/>
                  </a:schemeClr>
                </a:solidFill>
              </a:rPr>
              <a:t>Актуальность</a:t>
            </a:r>
          </a:p>
        </p:txBody>
      </p:sp>
      <p:sp>
        <p:nvSpPr>
          <p:cNvPr id="3" name="Объект 2">
            <a:extLst>
              <a:ext uri="{FF2B5EF4-FFF2-40B4-BE49-F238E27FC236}">
                <a16:creationId xmlns:a16="http://schemas.microsoft.com/office/drawing/2014/main" id="{4F627DF6-1A65-4E6B-B3B7-7C113BBFE04E}"/>
              </a:ext>
            </a:extLst>
          </p:cNvPr>
          <p:cNvSpPr>
            <a:spLocks noGrp="1"/>
          </p:cNvSpPr>
          <p:nvPr>
            <p:ph idx="1"/>
          </p:nvPr>
        </p:nvSpPr>
        <p:spPr>
          <a:xfrm>
            <a:off x="230766" y="1158950"/>
            <a:ext cx="10625075" cy="4754822"/>
          </a:xfrm>
        </p:spPr>
        <p:txBody>
          <a:bodyPr>
            <a:normAutofit/>
          </a:bodyPr>
          <a:lstStyle/>
          <a:p>
            <a:pPr indent="0" algn="just">
              <a:buNone/>
            </a:pPr>
            <a:r>
              <a:rPr lang="ru-RU" sz="2800" b="0" i="0" u="none" strike="noStrike" dirty="0">
                <a:solidFill>
                  <a:schemeClr val="tx1"/>
                </a:solidFill>
                <a:effectLst/>
                <a:latin typeface="Times New Roman" panose="02020603050405020304" pitchFamily="18" charset="0"/>
                <a:cs typeface="Times New Roman" panose="02020603050405020304" pitchFamily="18" charset="0"/>
              </a:rPr>
              <a:t>В настоящее время у детей всё чаще наблюдаются речевые нарушения, которые резко ограничивают их общение с окружающими людьми. Образная, богатая речь у детей дошкольников - явление очень редкое.</a:t>
            </a:r>
            <a:endParaRPr lang="ru-RU" sz="2800" b="0" i="0" dirty="0">
              <a:solidFill>
                <a:schemeClr val="tx1"/>
              </a:solidFill>
              <a:effectLst/>
              <a:latin typeface="Times New Roman" panose="02020603050405020304" pitchFamily="18" charset="0"/>
              <a:cs typeface="Times New Roman" panose="02020603050405020304" pitchFamily="18" charset="0"/>
            </a:endParaRPr>
          </a:p>
          <a:p>
            <a:pPr indent="0" algn="just">
              <a:buNone/>
            </a:pPr>
            <a:r>
              <a:rPr lang="ru-RU" sz="2800" b="0" i="0" u="none" strike="noStrike" dirty="0">
                <a:solidFill>
                  <a:schemeClr val="tx1"/>
                </a:solidFill>
                <a:effectLst/>
                <a:latin typeface="Times New Roman" panose="02020603050405020304" pitchFamily="18" charset="0"/>
                <a:cs typeface="Times New Roman" panose="02020603050405020304" pitchFamily="18" charset="0"/>
              </a:rPr>
              <a:t>А как развивать в ребенке навыки критического мышления, словарный запас, диалогическую и монологическую речь? Ведь мы знаем, что овладение связной устной речью – важнейшее условие успешной подготовки детей к школе.</a:t>
            </a:r>
          </a:p>
          <a:p>
            <a:pPr indent="0" algn="just">
              <a:buNone/>
            </a:pPr>
            <a:endParaRPr lang="ru-RU" sz="2800" b="0" i="0" dirty="0">
              <a:solidFill>
                <a:schemeClr val="tx1"/>
              </a:solidFill>
              <a:effectLst/>
              <a:latin typeface="Times New Roman" panose="02020603050405020304" pitchFamily="18" charset="0"/>
              <a:cs typeface="Times New Roman" panose="02020603050405020304" pitchFamily="18" charset="0"/>
            </a:endParaRPr>
          </a:p>
          <a:p>
            <a:pPr marL="0" indent="0">
              <a:buNone/>
            </a:pPr>
            <a:endParaRPr lang="ru-RU" dirty="0"/>
          </a:p>
        </p:txBody>
      </p:sp>
    </p:spTree>
    <p:extLst>
      <p:ext uri="{BB962C8B-B14F-4D97-AF65-F5344CB8AC3E}">
        <p14:creationId xmlns:p14="http://schemas.microsoft.com/office/powerpoint/2010/main" val="2222121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3D2321E-8048-415B-87BD-C47B37466949}"/>
              </a:ext>
            </a:extLst>
          </p:cNvPr>
          <p:cNvSpPr>
            <a:spLocks noGrp="1"/>
          </p:cNvSpPr>
          <p:nvPr>
            <p:ph type="title"/>
          </p:nvPr>
        </p:nvSpPr>
        <p:spPr>
          <a:xfrm>
            <a:off x="1028209" y="177503"/>
            <a:ext cx="8596668" cy="1320800"/>
          </a:xfrm>
        </p:spPr>
        <p:txBody>
          <a:bodyPr>
            <a:normAutofit/>
          </a:bodyPr>
          <a:lstStyle/>
          <a:p>
            <a:pPr algn="ctr"/>
            <a:r>
              <a:rPr lang="ru-RU" sz="5400" b="1" dirty="0">
                <a:ln w="22225">
                  <a:solidFill>
                    <a:schemeClr val="accent2"/>
                  </a:solidFill>
                  <a:prstDash val="solid"/>
                </a:ln>
                <a:solidFill>
                  <a:schemeClr val="accent2">
                    <a:lumMod val="40000"/>
                    <a:lumOff val="60000"/>
                  </a:schemeClr>
                </a:solidFill>
              </a:rPr>
              <a:t>Актуальность</a:t>
            </a:r>
          </a:p>
        </p:txBody>
      </p:sp>
      <p:sp>
        <p:nvSpPr>
          <p:cNvPr id="3" name="Объект 2">
            <a:extLst>
              <a:ext uri="{FF2B5EF4-FFF2-40B4-BE49-F238E27FC236}">
                <a16:creationId xmlns:a16="http://schemas.microsoft.com/office/drawing/2014/main" id="{4F627DF6-1A65-4E6B-B3B7-7C113BBFE04E}"/>
              </a:ext>
            </a:extLst>
          </p:cNvPr>
          <p:cNvSpPr>
            <a:spLocks noGrp="1"/>
          </p:cNvSpPr>
          <p:nvPr>
            <p:ph idx="1"/>
          </p:nvPr>
        </p:nvSpPr>
        <p:spPr>
          <a:xfrm>
            <a:off x="230766" y="1158950"/>
            <a:ext cx="10625075" cy="4754822"/>
          </a:xfrm>
        </p:spPr>
        <p:txBody>
          <a:bodyPr>
            <a:normAutofit/>
          </a:bodyPr>
          <a:lstStyle/>
          <a:p>
            <a:pPr indent="0" algn="just">
              <a:buNone/>
            </a:pPr>
            <a:r>
              <a:rPr lang="ru-RU" sz="2800" b="0" i="0" dirty="0">
                <a:solidFill>
                  <a:schemeClr val="tx1"/>
                </a:solidFill>
                <a:effectLst/>
                <a:latin typeface="Times New Roman" panose="02020603050405020304" pitchFamily="18" charset="0"/>
                <a:cs typeface="Times New Roman" panose="02020603050405020304" pitchFamily="18" charset="0"/>
              </a:rPr>
              <a:t>Итогом встает </a:t>
            </a:r>
            <a:r>
              <a:rPr lang="ru-RU" sz="2800" b="1" i="0" dirty="0">
                <a:solidFill>
                  <a:schemeClr val="tx1"/>
                </a:solidFill>
                <a:effectLst/>
                <a:latin typeface="Times New Roman" panose="02020603050405020304" pitchFamily="18" charset="0"/>
                <a:cs typeface="Times New Roman" panose="02020603050405020304" pitchFamily="18" charset="0"/>
              </a:rPr>
              <a:t>проблема</a:t>
            </a:r>
            <a:r>
              <a:rPr lang="ru-RU" sz="2800" b="0" i="0" u="none" strike="noStrike" dirty="0">
                <a:solidFill>
                  <a:schemeClr val="tx1"/>
                </a:solidFill>
                <a:effectLst/>
                <a:latin typeface="Times New Roman" panose="02020603050405020304" pitchFamily="18" charset="0"/>
                <a:cs typeface="Times New Roman" panose="02020603050405020304" pitchFamily="18" charset="0"/>
              </a:rPr>
              <a:t>: как совершенствовать в ребенке познавательное развитие, развить критическое мышление и в активной и занимательной форме проверять знания и умения детей.</a:t>
            </a:r>
            <a:endParaRPr lang="ru-RU" sz="2800" b="0" i="0" dirty="0">
              <a:solidFill>
                <a:schemeClr val="tx1"/>
              </a:solidFill>
              <a:effectLst/>
              <a:latin typeface="Times New Roman" panose="02020603050405020304" pitchFamily="18" charset="0"/>
              <a:cs typeface="Times New Roman" panose="02020603050405020304" pitchFamily="18" charset="0"/>
            </a:endParaRPr>
          </a:p>
          <a:p>
            <a:pPr indent="0" algn="just">
              <a:buNone/>
            </a:pPr>
            <a:r>
              <a:rPr lang="ru-RU" sz="2800" b="0" i="0" u="none" strike="noStrike" dirty="0">
                <a:solidFill>
                  <a:schemeClr val="tx1"/>
                </a:solidFill>
                <a:effectLst/>
                <a:latin typeface="Times New Roman" panose="02020603050405020304" pitchFamily="18" charset="0"/>
                <a:cs typeface="Times New Roman" panose="02020603050405020304" pitchFamily="18" charset="0"/>
              </a:rPr>
              <a:t>Изучая методическую литературу по данному вопросу, я открыла для себя один из приемов технологии критического мышления - разработанный американским ученым и психологом Бенджамином Блумом.</a:t>
            </a:r>
            <a:endParaRPr lang="ru-RU" sz="2800" b="0" i="0" dirty="0">
              <a:solidFill>
                <a:schemeClr val="tx1"/>
              </a:solidFill>
              <a:effectLst/>
              <a:latin typeface="Times New Roman" panose="02020603050405020304" pitchFamily="18" charset="0"/>
              <a:cs typeface="Times New Roman" panose="02020603050405020304" pitchFamily="18" charset="0"/>
            </a:endParaRPr>
          </a:p>
          <a:p>
            <a:pPr indent="0" algn="just">
              <a:buNone/>
            </a:pPr>
            <a:endParaRPr lang="ru-RU" sz="2800" b="0" i="0" dirty="0">
              <a:solidFill>
                <a:schemeClr val="tx1"/>
              </a:solidFill>
              <a:effectLst/>
              <a:latin typeface="Times New Roman" panose="02020603050405020304" pitchFamily="18" charset="0"/>
              <a:cs typeface="Times New Roman" panose="02020603050405020304" pitchFamily="18" charset="0"/>
            </a:endParaRPr>
          </a:p>
          <a:p>
            <a:pPr marL="0" indent="0">
              <a:buNone/>
            </a:pPr>
            <a:endParaRPr lang="ru-RU" dirty="0"/>
          </a:p>
        </p:txBody>
      </p:sp>
    </p:spTree>
    <p:extLst>
      <p:ext uri="{BB962C8B-B14F-4D97-AF65-F5344CB8AC3E}">
        <p14:creationId xmlns:p14="http://schemas.microsoft.com/office/powerpoint/2010/main" val="3696502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568140A-E51E-43A1-8471-CCB60A922658}"/>
              </a:ext>
            </a:extLst>
          </p:cNvPr>
          <p:cNvSpPr>
            <a:spLocks noGrp="1"/>
          </p:cNvSpPr>
          <p:nvPr>
            <p:ph type="title"/>
          </p:nvPr>
        </p:nvSpPr>
        <p:spPr>
          <a:xfrm>
            <a:off x="1474776" y="284717"/>
            <a:ext cx="8596668" cy="1320800"/>
          </a:xfrm>
        </p:spPr>
        <p:txBody>
          <a:bodyPr>
            <a:normAutofit/>
          </a:bodyPr>
          <a:lstStyle/>
          <a:p>
            <a:pPr algn="ctr"/>
            <a:r>
              <a:rPr lang="ru-RU" sz="5400" b="1" dirty="0">
                <a:ln w="22225">
                  <a:solidFill>
                    <a:schemeClr val="accent2"/>
                  </a:solidFill>
                  <a:prstDash val="solid"/>
                </a:ln>
                <a:solidFill>
                  <a:schemeClr val="accent2">
                    <a:lumMod val="40000"/>
                    <a:lumOff val="60000"/>
                  </a:schemeClr>
                </a:solidFill>
              </a:rPr>
              <a:t>ТКРМ</a:t>
            </a:r>
          </a:p>
        </p:txBody>
      </p:sp>
      <p:sp>
        <p:nvSpPr>
          <p:cNvPr id="3" name="Объект 2">
            <a:extLst>
              <a:ext uri="{FF2B5EF4-FFF2-40B4-BE49-F238E27FC236}">
                <a16:creationId xmlns:a16="http://schemas.microsoft.com/office/drawing/2014/main" id="{E3D6C9B2-FE7D-443C-A7E9-B7A070BBAB6B}"/>
              </a:ext>
            </a:extLst>
          </p:cNvPr>
          <p:cNvSpPr>
            <a:spLocks noGrp="1"/>
          </p:cNvSpPr>
          <p:nvPr>
            <p:ph idx="1"/>
          </p:nvPr>
        </p:nvSpPr>
        <p:spPr>
          <a:xfrm>
            <a:off x="618658" y="1350335"/>
            <a:ext cx="10699503" cy="4531539"/>
          </a:xfrm>
        </p:spPr>
        <p:txBody>
          <a:bodyPr>
            <a:normAutofit/>
          </a:bodyPr>
          <a:lstStyle/>
          <a:p>
            <a:pPr marL="0" indent="0" algn="ctr">
              <a:buNone/>
            </a:pPr>
            <a:r>
              <a:rPr lang="ru-RU" sz="2800" b="1" i="0" dirty="0">
                <a:solidFill>
                  <a:srgbClr val="000000"/>
                </a:solidFill>
                <a:effectLst/>
                <a:latin typeface="Times New Roman" panose="02020603050405020304" pitchFamily="18" charset="0"/>
              </a:rPr>
              <a:t>ТРКМ - технология развития критического мышления.</a:t>
            </a:r>
          </a:p>
          <a:p>
            <a:pPr marL="0" indent="0" algn="just">
              <a:buNone/>
            </a:pPr>
            <a:r>
              <a:rPr lang="ru-RU" sz="2400" b="1" i="0" dirty="0">
                <a:solidFill>
                  <a:srgbClr val="000000"/>
                </a:solidFill>
                <a:effectLst/>
                <a:latin typeface="Times New Roman" panose="02020603050405020304" pitchFamily="18" charset="0"/>
              </a:rPr>
              <a:t>Критическое мышление</a:t>
            </a:r>
            <a:r>
              <a:rPr lang="ru-RU" sz="2400" b="0" i="0" dirty="0">
                <a:solidFill>
                  <a:srgbClr val="000000"/>
                </a:solidFill>
                <a:effectLst/>
                <a:latin typeface="Times New Roman" panose="02020603050405020304" pitchFamily="18" charset="0"/>
              </a:rPr>
              <a:t> - это открытое оценочное мышление, не принимающее догм и правил, развивающееся путем наложения новой информации на жизненный личный опыт, это взвешенный подход к любым утверждениям.</a:t>
            </a:r>
            <a:endParaRPr lang="ru-RU" sz="2400" b="0" i="0" dirty="0">
              <a:solidFill>
                <a:srgbClr val="000000"/>
              </a:solidFill>
              <a:effectLst/>
              <a:latin typeface="verdana" panose="020B0604030504040204" pitchFamily="34" charset="0"/>
            </a:endParaRPr>
          </a:p>
          <a:p>
            <a:pPr marL="0" indent="0" algn="just">
              <a:buNone/>
            </a:pPr>
            <a:r>
              <a:rPr lang="ru-RU" sz="2400" b="1" i="0" dirty="0">
                <a:solidFill>
                  <a:srgbClr val="000000"/>
                </a:solidFill>
                <a:effectLst/>
                <a:latin typeface="Times New Roman" panose="02020603050405020304" pitchFamily="18" charset="0"/>
              </a:rPr>
              <a:t>Критическое мышление происходит</a:t>
            </a:r>
            <a:r>
              <a:rPr lang="ru-RU" sz="2400" b="0" i="0" dirty="0">
                <a:solidFill>
                  <a:srgbClr val="000000"/>
                </a:solidFill>
                <a:effectLst/>
                <a:latin typeface="Times New Roman" panose="02020603050405020304" pitchFamily="18" charset="0"/>
              </a:rPr>
              <a:t>, когда новые, уже понятые идеи проверяются, оцениваются, развиваются, и на основе проделанной работы делаются выводы.</a:t>
            </a:r>
            <a:endParaRPr lang="ru-RU" sz="2400" b="0" i="0" dirty="0">
              <a:solidFill>
                <a:srgbClr val="000000"/>
              </a:solidFill>
              <a:effectLst/>
              <a:latin typeface="verdana" panose="020B0604030504040204" pitchFamily="34" charset="0"/>
            </a:endParaRPr>
          </a:p>
          <a:p>
            <a:pPr marL="0" indent="0">
              <a:buNone/>
            </a:pPr>
            <a:endParaRPr lang="ru-RU" dirty="0"/>
          </a:p>
        </p:txBody>
      </p:sp>
    </p:spTree>
    <p:extLst>
      <p:ext uri="{BB962C8B-B14F-4D97-AF65-F5344CB8AC3E}">
        <p14:creationId xmlns:p14="http://schemas.microsoft.com/office/powerpoint/2010/main" val="975946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94472A0-FA02-4AFF-BD0A-200706A515B3}"/>
              </a:ext>
            </a:extLst>
          </p:cNvPr>
          <p:cNvSpPr>
            <a:spLocks noGrp="1"/>
          </p:cNvSpPr>
          <p:nvPr>
            <p:ph type="title"/>
          </p:nvPr>
        </p:nvSpPr>
        <p:spPr>
          <a:xfrm>
            <a:off x="1208961" y="262564"/>
            <a:ext cx="9351581" cy="1320800"/>
          </a:xfrm>
        </p:spPr>
        <p:txBody>
          <a:bodyPr>
            <a:normAutofit fontScale="90000"/>
          </a:bodyPr>
          <a:lstStyle/>
          <a:p>
            <a:pPr algn="ctr"/>
            <a:r>
              <a:rPr lang="ru-RU" sz="4800" b="1" dirty="0">
                <a:ln w="22225">
                  <a:solidFill>
                    <a:schemeClr val="accent2"/>
                  </a:solidFill>
                  <a:prstDash val="solid"/>
                </a:ln>
                <a:solidFill>
                  <a:schemeClr val="accent2">
                    <a:lumMod val="40000"/>
                    <a:lumOff val="60000"/>
                  </a:schemeClr>
                </a:solidFill>
              </a:rPr>
              <a:t>Бенджамин Блум (1913 – 1999 </a:t>
            </a:r>
            <a:r>
              <a:rPr lang="ru-RU" sz="4800" b="1" dirty="0" err="1">
                <a:ln w="22225">
                  <a:solidFill>
                    <a:schemeClr val="accent2"/>
                  </a:solidFill>
                  <a:prstDash val="solid"/>
                </a:ln>
                <a:solidFill>
                  <a:schemeClr val="accent2">
                    <a:lumMod val="40000"/>
                    <a:lumOff val="60000"/>
                  </a:schemeClr>
                </a:solidFill>
              </a:rPr>
              <a:t>гг</a:t>
            </a:r>
            <a:r>
              <a:rPr lang="ru-RU" sz="4800" b="1" dirty="0">
                <a:ln w="22225">
                  <a:solidFill>
                    <a:schemeClr val="accent2"/>
                  </a:solidFill>
                  <a:prstDash val="solid"/>
                </a:ln>
                <a:solidFill>
                  <a:schemeClr val="accent2">
                    <a:lumMod val="40000"/>
                    <a:lumOff val="60000"/>
                  </a:schemeClr>
                </a:solidFill>
              </a:rPr>
              <a:t>)</a:t>
            </a:r>
          </a:p>
        </p:txBody>
      </p:sp>
      <p:sp>
        <p:nvSpPr>
          <p:cNvPr id="3" name="Объект 2">
            <a:extLst>
              <a:ext uri="{FF2B5EF4-FFF2-40B4-BE49-F238E27FC236}">
                <a16:creationId xmlns:a16="http://schemas.microsoft.com/office/drawing/2014/main" id="{FAB488F6-CEE0-4BF2-A28E-AB6E298D7B86}"/>
              </a:ext>
            </a:extLst>
          </p:cNvPr>
          <p:cNvSpPr>
            <a:spLocks noGrp="1"/>
          </p:cNvSpPr>
          <p:nvPr>
            <p:ph idx="1"/>
          </p:nvPr>
        </p:nvSpPr>
        <p:spPr>
          <a:xfrm>
            <a:off x="751761" y="1209946"/>
            <a:ext cx="5968015" cy="4997301"/>
          </a:xfrm>
        </p:spPr>
        <p:txBody>
          <a:bodyPr>
            <a:normAutofit/>
          </a:bodyPr>
          <a:lstStyle/>
          <a:p>
            <a:pPr marL="0" indent="0" algn="just">
              <a:buNone/>
            </a:pP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А</a:t>
            </a: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мериканский психолог и педагог- известен как автор уникальной системы алгоритмов педагогической деятельности. Предложенная им теория, или "таксономия", разделяет образовательные цели на три блока: когнитивную, психомоторную и аффективную. Проще говоря, эти цели можно обозначить блоками "Знаю", "Творю" и "Умею". То есть, ребенку предлагают не готовое знание, а проблему. А он, используя свой опыт и познания, должен найти пути разрешения этой проблемы.</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buNone/>
            </a:pPr>
            <a:endParaRPr lang="ru-RU" dirty="0"/>
          </a:p>
        </p:txBody>
      </p:sp>
      <p:pic>
        <p:nvPicPr>
          <p:cNvPr id="1026" name="Picture 2" descr="blum">
            <a:extLst>
              <a:ext uri="{FF2B5EF4-FFF2-40B4-BE49-F238E27FC236}">
                <a16:creationId xmlns:a16="http://schemas.microsoft.com/office/drawing/2014/main" id="{3F11710E-76AB-4150-B25D-E0470678BC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8098" y="1209946"/>
            <a:ext cx="3916720" cy="5385490"/>
          </a:xfrm>
          <a:prstGeom prst="rect">
            <a:avLst/>
          </a:prstGeom>
          <a:noFill/>
          <a:ln w="76200">
            <a:solidFill>
              <a:srgbClr val="83B33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2061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F2E2BEE-FDB8-4EA4-8DA6-EF8F41549577}"/>
              </a:ext>
            </a:extLst>
          </p:cNvPr>
          <p:cNvSpPr>
            <a:spLocks noGrp="1"/>
          </p:cNvSpPr>
          <p:nvPr>
            <p:ph type="title"/>
          </p:nvPr>
        </p:nvSpPr>
        <p:spPr>
          <a:xfrm>
            <a:off x="1070740" y="156238"/>
            <a:ext cx="8596668" cy="1320800"/>
          </a:xfrm>
        </p:spPr>
        <p:txBody>
          <a:bodyPr>
            <a:normAutofit/>
          </a:bodyPr>
          <a:lstStyle/>
          <a:p>
            <a:pPr algn="ctr"/>
            <a:r>
              <a:rPr lang="ru-RU" sz="4800" b="1" dirty="0">
                <a:ln w="22225">
                  <a:solidFill>
                    <a:schemeClr val="accent2"/>
                  </a:solidFill>
                  <a:prstDash val="solid"/>
                </a:ln>
                <a:solidFill>
                  <a:schemeClr val="accent2">
                    <a:lumMod val="40000"/>
                    <a:lumOff val="60000"/>
                  </a:schemeClr>
                </a:solidFill>
                <a:cs typeface="Times New Roman" panose="02020603050405020304" pitchFamily="18" charset="0"/>
              </a:rPr>
              <a:t>Кубик Блума</a:t>
            </a:r>
          </a:p>
        </p:txBody>
      </p:sp>
      <p:sp>
        <p:nvSpPr>
          <p:cNvPr id="3" name="Объект 2">
            <a:extLst>
              <a:ext uri="{FF2B5EF4-FFF2-40B4-BE49-F238E27FC236}">
                <a16:creationId xmlns:a16="http://schemas.microsoft.com/office/drawing/2014/main" id="{43758B11-D13E-4DF5-A601-7967033138DF}"/>
              </a:ext>
            </a:extLst>
          </p:cNvPr>
          <p:cNvSpPr>
            <a:spLocks noGrp="1"/>
          </p:cNvSpPr>
          <p:nvPr>
            <p:ph idx="1"/>
          </p:nvPr>
        </p:nvSpPr>
        <p:spPr>
          <a:xfrm>
            <a:off x="539110" y="1477038"/>
            <a:ext cx="10348630" cy="4776088"/>
          </a:xfrm>
        </p:spPr>
        <p:txBody>
          <a:bodyPr>
            <a:normAutofit/>
          </a:bodyPr>
          <a:lstStyle/>
          <a:p>
            <a:pPr marL="0" indent="0" algn="just">
              <a:lnSpc>
                <a:spcPct val="107000"/>
              </a:lnSpc>
              <a:spcAft>
                <a:spcPts val="800"/>
              </a:spcAft>
              <a:buNone/>
            </a:pP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a:t>
            </a: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бъёмная фигура куба, на сторонах которого написаны слова, являющиеся отправной точкой для ответа:</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tabLst>
                <a:tab pos="457200" algn="l"/>
              </a:tabLst>
            </a:pP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Назови</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tabLst>
                <a:tab pos="457200" algn="l"/>
              </a:tabLst>
            </a:pP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Почему</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tabLst>
                <a:tab pos="457200" algn="l"/>
              </a:tabLst>
            </a:pP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Объясни</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tabLst>
                <a:tab pos="457200" algn="l"/>
              </a:tabLst>
            </a:pP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Предложи</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tabLst>
                <a:tab pos="457200" algn="l"/>
              </a:tabLst>
            </a:pP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Придумай</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tabLst>
                <a:tab pos="457200" algn="l"/>
              </a:tabLst>
            </a:pP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Поделись</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ru-RU" dirty="0"/>
          </a:p>
        </p:txBody>
      </p:sp>
      <p:pic>
        <p:nvPicPr>
          <p:cNvPr id="2050" name="Picture 2">
            <a:extLst>
              <a:ext uri="{FF2B5EF4-FFF2-40B4-BE49-F238E27FC236}">
                <a16:creationId xmlns:a16="http://schemas.microsoft.com/office/drawing/2014/main" id="{4BB684F9-2BA0-451A-AB2E-0634B78ABB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8158" y="2021737"/>
            <a:ext cx="6379311" cy="4520537"/>
          </a:xfrm>
          <a:prstGeom prst="roundRect">
            <a:avLst>
              <a:gd name="adj" fmla="val 8594"/>
            </a:avLst>
          </a:prstGeom>
          <a:solidFill>
            <a:srgbClr val="FFFFFF">
              <a:shade val="85000"/>
            </a:srgbClr>
          </a:solidFill>
          <a:ln w="57150">
            <a:solidFill>
              <a:srgbClr val="83B330"/>
            </a:solidFill>
          </a:ln>
          <a:effectLst>
            <a:reflection blurRad="12700" stA="38000" endPos="28000" dist="5000" dir="5400000" sy="-100000" algn="bl" rotWithShape="0"/>
          </a:effectLst>
        </p:spPr>
      </p:pic>
    </p:spTree>
    <p:extLst>
      <p:ext uri="{BB962C8B-B14F-4D97-AF65-F5344CB8AC3E}">
        <p14:creationId xmlns:p14="http://schemas.microsoft.com/office/powerpoint/2010/main" val="3187483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28178BF-6BCE-4BBC-9B97-81CC97436CCB}"/>
              </a:ext>
            </a:extLst>
          </p:cNvPr>
          <p:cNvSpPr>
            <a:spLocks noGrp="1"/>
          </p:cNvSpPr>
          <p:nvPr>
            <p:ph type="title"/>
          </p:nvPr>
        </p:nvSpPr>
        <p:spPr>
          <a:xfrm>
            <a:off x="1797666" y="283829"/>
            <a:ext cx="8596668" cy="1320800"/>
          </a:xfrm>
        </p:spPr>
        <p:txBody>
          <a:bodyPr>
            <a:normAutofit/>
          </a:bodyPr>
          <a:lstStyle/>
          <a:p>
            <a:r>
              <a:rPr lang="ru-RU" sz="5400" b="1" dirty="0">
                <a:ln w="22225">
                  <a:solidFill>
                    <a:schemeClr val="accent2"/>
                  </a:solidFill>
                  <a:prstDash val="solid"/>
                </a:ln>
                <a:solidFill>
                  <a:schemeClr val="accent2">
                    <a:lumMod val="40000"/>
                    <a:lumOff val="60000"/>
                  </a:schemeClr>
                </a:solidFill>
              </a:rPr>
              <a:t>Грани кубика Блума</a:t>
            </a:r>
          </a:p>
        </p:txBody>
      </p:sp>
      <p:sp>
        <p:nvSpPr>
          <p:cNvPr id="3" name="Объект 2">
            <a:extLst>
              <a:ext uri="{FF2B5EF4-FFF2-40B4-BE49-F238E27FC236}">
                <a16:creationId xmlns:a16="http://schemas.microsoft.com/office/drawing/2014/main" id="{D74DBAA1-73F5-455B-B93C-FF93CADDD6C8}"/>
              </a:ext>
            </a:extLst>
          </p:cNvPr>
          <p:cNvSpPr>
            <a:spLocks noGrp="1"/>
          </p:cNvSpPr>
          <p:nvPr>
            <p:ph idx="1"/>
          </p:nvPr>
        </p:nvSpPr>
        <p:spPr>
          <a:xfrm>
            <a:off x="592274" y="1467294"/>
            <a:ext cx="10752666" cy="4520906"/>
          </a:xfrm>
        </p:spPr>
        <p:txBody>
          <a:bodyPr/>
          <a:lstStyle/>
          <a:p>
            <a:pPr marL="0" indent="0">
              <a:buNone/>
            </a:pPr>
            <a:r>
              <a:rPr lang="ru-RU"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Грань </a:t>
            </a:r>
            <a:r>
              <a:rPr lang="ru-RU"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«Назови» </a:t>
            </a:r>
            <a:r>
              <a:rPr lang="ru-RU"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предполагает воспроизведение знаний. Ребёнку предлагается назвать предмет, явление, термин и т. д.</a:t>
            </a:r>
            <a:endParaRPr lang="ru-RU"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ru-RU" dirty="0"/>
          </a:p>
        </p:txBody>
      </p:sp>
      <p:pic>
        <p:nvPicPr>
          <p:cNvPr id="5" name="Рисунок 4">
            <a:extLst>
              <a:ext uri="{FF2B5EF4-FFF2-40B4-BE49-F238E27FC236}">
                <a16:creationId xmlns:a16="http://schemas.microsoft.com/office/drawing/2014/main" id="{19A97AF3-58C6-415D-A89D-15A9CD6DEF96}"/>
              </a:ext>
            </a:extLst>
          </p:cNvPr>
          <p:cNvPicPr>
            <a:picLocks noChangeAspect="1"/>
          </p:cNvPicPr>
          <p:nvPr/>
        </p:nvPicPr>
        <p:blipFill rotWithShape="1">
          <a:blip r:embed="rId2"/>
          <a:srcRect l="21053" t="48922" r="66091" b="28377"/>
          <a:stretch/>
        </p:blipFill>
        <p:spPr>
          <a:xfrm>
            <a:off x="847060" y="2951070"/>
            <a:ext cx="2456121" cy="2439636"/>
          </a:xfrm>
          <a:prstGeom prst="rect">
            <a:avLst/>
          </a:prstGeom>
        </p:spPr>
      </p:pic>
      <p:pic>
        <p:nvPicPr>
          <p:cNvPr id="1026" name="Picture 2">
            <a:extLst>
              <a:ext uri="{FF2B5EF4-FFF2-40B4-BE49-F238E27FC236}">
                <a16:creationId xmlns:a16="http://schemas.microsoft.com/office/drawing/2014/main" id="{3DD5D2B0-71CD-4FD5-A474-BF49E6B982B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388" t="51317" r="34501" b="26977"/>
          <a:stretch/>
        </p:blipFill>
        <p:spPr bwMode="auto">
          <a:xfrm>
            <a:off x="4263656" y="3406466"/>
            <a:ext cx="2725049" cy="268666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F854B1CB-3247-4438-88C8-04B1E97C1A1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82" t="34079" r="74348" b="34118"/>
          <a:stretch/>
        </p:blipFill>
        <p:spPr bwMode="auto">
          <a:xfrm>
            <a:off x="7669285" y="2934520"/>
            <a:ext cx="2899478" cy="2873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1300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28178BF-6BCE-4BBC-9B97-81CC97436CCB}"/>
              </a:ext>
            </a:extLst>
          </p:cNvPr>
          <p:cNvSpPr>
            <a:spLocks noGrp="1"/>
          </p:cNvSpPr>
          <p:nvPr>
            <p:ph type="title"/>
          </p:nvPr>
        </p:nvSpPr>
        <p:spPr>
          <a:xfrm>
            <a:off x="1797666" y="283829"/>
            <a:ext cx="8596668" cy="1320800"/>
          </a:xfrm>
        </p:spPr>
        <p:txBody>
          <a:bodyPr>
            <a:normAutofit/>
          </a:bodyPr>
          <a:lstStyle/>
          <a:p>
            <a:r>
              <a:rPr lang="ru-RU" sz="5400" b="1" dirty="0">
                <a:ln w="22225">
                  <a:solidFill>
                    <a:schemeClr val="accent2"/>
                  </a:solidFill>
                  <a:prstDash val="solid"/>
                </a:ln>
                <a:solidFill>
                  <a:schemeClr val="accent2">
                    <a:lumMod val="40000"/>
                    <a:lumOff val="60000"/>
                  </a:schemeClr>
                </a:solidFill>
              </a:rPr>
              <a:t>Грани кубика Блума</a:t>
            </a:r>
          </a:p>
        </p:txBody>
      </p:sp>
      <p:sp>
        <p:nvSpPr>
          <p:cNvPr id="3" name="Объект 2">
            <a:extLst>
              <a:ext uri="{FF2B5EF4-FFF2-40B4-BE49-F238E27FC236}">
                <a16:creationId xmlns:a16="http://schemas.microsoft.com/office/drawing/2014/main" id="{D74DBAA1-73F5-455B-B93C-FF93CADDD6C8}"/>
              </a:ext>
            </a:extLst>
          </p:cNvPr>
          <p:cNvSpPr>
            <a:spLocks noGrp="1"/>
          </p:cNvSpPr>
          <p:nvPr>
            <p:ph idx="1"/>
          </p:nvPr>
        </p:nvSpPr>
        <p:spPr>
          <a:xfrm>
            <a:off x="338668" y="1466405"/>
            <a:ext cx="11066524" cy="4436733"/>
          </a:xfrm>
        </p:spPr>
        <p:txBody>
          <a:bodyPr/>
          <a:lstStyle/>
          <a:p>
            <a:pPr marL="0" indent="0">
              <a:buNone/>
            </a:pP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Г</a:t>
            </a:r>
            <a:r>
              <a:rPr lang="ru-RU"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рань </a:t>
            </a:r>
            <a:r>
              <a:rPr lang="ru-RU"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«Почему» </a:t>
            </a:r>
            <a:r>
              <a:rPr lang="ru-RU"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ru-RU"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предлагается</a:t>
            </a:r>
            <a:r>
              <a:rPr lang="ru-RU"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описать процессы, которые происходят с указанным предметом, явлением.</a:t>
            </a:r>
            <a:endParaRPr lang="ru-RU"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ru-RU" dirty="0"/>
          </a:p>
        </p:txBody>
      </p:sp>
      <p:pic>
        <p:nvPicPr>
          <p:cNvPr id="5" name="Рисунок 4">
            <a:extLst>
              <a:ext uri="{FF2B5EF4-FFF2-40B4-BE49-F238E27FC236}">
                <a16:creationId xmlns:a16="http://schemas.microsoft.com/office/drawing/2014/main" id="{ED8F1CBA-C38F-4A9C-AC07-6102E990F751}"/>
              </a:ext>
            </a:extLst>
          </p:cNvPr>
          <p:cNvPicPr>
            <a:picLocks noChangeAspect="1"/>
          </p:cNvPicPr>
          <p:nvPr/>
        </p:nvPicPr>
        <p:blipFill rotWithShape="1">
          <a:blip r:embed="rId2"/>
          <a:srcRect l="33663" t="48527" r="53168" b="28217"/>
          <a:stretch/>
        </p:blipFill>
        <p:spPr>
          <a:xfrm>
            <a:off x="786808" y="2877804"/>
            <a:ext cx="2530550" cy="2513791"/>
          </a:xfrm>
          <a:prstGeom prst="rect">
            <a:avLst/>
          </a:prstGeom>
        </p:spPr>
      </p:pic>
      <p:pic>
        <p:nvPicPr>
          <p:cNvPr id="2050" name="Picture 2">
            <a:extLst>
              <a:ext uri="{FF2B5EF4-FFF2-40B4-BE49-F238E27FC236}">
                <a16:creationId xmlns:a16="http://schemas.microsoft.com/office/drawing/2014/main" id="{603FA11A-FFB2-4D9E-9E72-3F5A653B4F3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58" t="29147" r="65392" b="48837"/>
          <a:stretch/>
        </p:blipFill>
        <p:spPr bwMode="auto">
          <a:xfrm>
            <a:off x="4433775" y="3239980"/>
            <a:ext cx="2700671" cy="266315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F4656331-E8F8-47CD-8AC9-8AE82EE83F5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901" t="33953" r="50746" b="34108"/>
          <a:stretch/>
        </p:blipFill>
        <p:spPr bwMode="auto">
          <a:xfrm>
            <a:off x="7963787" y="2742707"/>
            <a:ext cx="2881422" cy="2924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7825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28178BF-6BCE-4BBC-9B97-81CC97436CCB}"/>
              </a:ext>
            </a:extLst>
          </p:cNvPr>
          <p:cNvSpPr>
            <a:spLocks noGrp="1"/>
          </p:cNvSpPr>
          <p:nvPr>
            <p:ph type="title"/>
          </p:nvPr>
        </p:nvSpPr>
        <p:spPr>
          <a:xfrm>
            <a:off x="1797666" y="283829"/>
            <a:ext cx="8596668" cy="1320800"/>
          </a:xfrm>
        </p:spPr>
        <p:txBody>
          <a:bodyPr>
            <a:normAutofit/>
          </a:bodyPr>
          <a:lstStyle/>
          <a:p>
            <a:r>
              <a:rPr lang="ru-RU" sz="5400" b="1" dirty="0">
                <a:ln w="22225">
                  <a:solidFill>
                    <a:schemeClr val="accent2"/>
                  </a:solidFill>
                  <a:prstDash val="solid"/>
                </a:ln>
                <a:solidFill>
                  <a:schemeClr val="accent2">
                    <a:lumMod val="40000"/>
                    <a:lumOff val="60000"/>
                  </a:schemeClr>
                </a:solidFill>
              </a:rPr>
              <a:t>Грани кубика Блума</a:t>
            </a:r>
          </a:p>
        </p:txBody>
      </p:sp>
      <p:sp>
        <p:nvSpPr>
          <p:cNvPr id="3" name="Объект 2">
            <a:extLst>
              <a:ext uri="{FF2B5EF4-FFF2-40B4-BE49-F238E27FC236}">
                <a16:creationId xmlns:a16="http://schemas.microsoft.com/office/drawing/2014/main" id="{D74DBAA1-73F5-455B-B93C-FF93CADDD6C8}"/>
              </a:ext>
            </a:extLst>
          </p:cNvPr>
          <p:cNvSpPr>
            <a:spLocks noGrp="1"/>
          </p:cNvSpPr>
          <p:nvPr>
            <p:ph idx="1"/>
          </p:nvPr>
        </p:nvSpPr>
        <p:spPr>
          <a:xfrm>
            <a:off x="533598" y="1488613"/>
            <a:ext cx="10720768" cy="3880773"/>
          </a:xfrm>
        </p:spPr>
        <p:txBody>
          <a:bodyPr/>
          <a:lstStyle/>
          <a:p>
            <a:pPr marL="0" indent="0" algn="just">
              <a:buNone/>
            </a:pPr>
            <a:r>
              <a:rPr lang="ru-RU"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Грань </a:t>
            </a:r>
            <a:r>
              <a:rPr lang="ru-RU"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«Объясни» </a:t>
            </a:r>
            <a:r>
              <a:rPr lang="ru-RU"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развивает мышление</a:t>
            </a:r>
            <a:r>
              <a:rPr lang="ru-RU"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ru-RU"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Вопросы этой категории уточняющие.</a:t>
            </a:r>
            <a:endParaRPr lang="ru-RU"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buNone/>
            </a:pPr>
            <a:endParaRPr lang="ru-RU" dirty="0"/>
          </a:p>
        </p:txBody>
      </p:sp>
      <p:pic>
        <p:nvPicPr>
          <p:cNvPr id="5" name="Рисунок 4">
            <a:extLst>
              <a:ext uri="{FF2B5EF4-FFF2-40B4-BE49-F238E27FC236}">
                <a16:creationId xmlns:a16="http://schemas.microsoft.com/office/drawing/2014/main" id="{AA1DAD9B-88DB-4FFF-8F11-F65D2F376D37}"/>
              </a:ext>
            </a:extLst>
          </p:cNvPr>
          <p:cNvPicPr>
            <a:picLocks noChangeAspect="1"/>
          </p:cNvPicPr>
          <p:nvPr/>
        </p:nvPicPr>
        <p:blipFill rotWithShape="1">
          <a:blip r:embed="rId2"/>
          <a:srcRect l="46395" t="48217" r="40366" b="27907"/>
          <a:stretch/>
        </p:blipFill>
        <p:spPr>
          <a:xfrm>
            <a:off x="1127050" y="3241198"/>
            <a:ext cx="2381693" cy="2416133"/>
          </a:xfrm>
          <a:prstGeom prst="rect">
            <a:avLst/>
          </a:prstGeom>
        </p:spPr>
      </p:pic>
      <p:pic>
        <p:nvPicPr>
          <p:cNvPr id="3074" name="Picture 2">
            <a:extLst>
              <a:ext uri="{FF2B5EF4-FFF2-40B4-BE49-F238E27FC236}">
                <a16:creationId xmlns:a16="http://schemas.microsoft.com/office/drawing/2014/main" id="{5B71AE5D-FAE2-4EE3-8570-0B747F908BA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169" t="29457" r="34720" b="48527"/>
          <a:stretch/>
        </p:blipFill>
        <p:spPr bwMode="auto">
          <a:xfrm>
            <a:off x="4330996" y="2809413"/>
            <a:ext cx="2381693" cy="238169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B162D31F-9A4C-4F5F-B80F-B02C9588D2F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9012" t="34263" r="26936" b="34419"/>
          <a:stretch/>
        </p:blipFill>
        <p:spPr bwMode="auto">
          <a:xfrm>
            <a:off x="7789925" y="3118925"/>
            <a:ext cx="2658140" cy="2671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9655966"/>
      </p:ext>
    </p:extLst>
  </p:cSld>
  <p:clrMapOvr>
    <a:masterClrMapping/>
  </p:clrMapOvr>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454</TotalTime>
  <Words>854</Words>
  <Application>Microsoft Office PowerPoint</Application>
  <PresentationFormat>Широкоэкранный</PresentationFormat>
  <Paragraphs>53</Paragraphs>
  <Slides>19</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19</vt:i4>
      </vt:variant>
    </vt:vector>
  </HeadingPairs>
  <TitlesOfParts>
    <vt:vector size="26" baseType="lpstr">
      <vt:lpstr>Arial</vt:lpstr>
      <vt:lpstr>Times New Roman</vt:lpstr>
      <vt:lpstr>Trebuchet MS</vt:lpstr>
      <vt:lpstr>verdana</vt:lpstr>
      <vt:lpstr>verdana</vt:lpstr>
      <vt:lpstr>Wingdings 3</vt:lpstr>
      <vt:lpstr>Аспект</vt:lpstr>
      <vt:lpstr>Развитие речи и формирование критического мышления с помощью инновационной практики «Кубик Блума» в ДОУ</vt:lpstr>
      <vt:lpstr>Актуальность</vt:lpstr>
      <vt:lpstr>Актуальность</vt:lpstr>
      <vt:lpstr>ТКРМ</vt:lpstr>
      <vt:lpstr>Бенджамин Блум (1913 – 1999 гг)</vt:lpstr>
      <vt:lpstr>Кубик Блума</vt:lpstr>
      <vt:lpstr>Грани кубика Блума</vt:lpstr>
      <vt:lpstr>Грани кубика Блума</vt:lpstr>
      <vt:lpstr>Грани кубика Блума</vt:lpstr>
      <vt:lpstr>Грани кубика Блума</vt:lpstr>
      <vt:lpstr>Грани кубика Блума</vt:lpstr>
      <vt:lpstr>Грани кубика Блума</vt:lpstr>
      <vt:lpstr>Методика использования</vt:lpstr>
      <vt:lpstr>Методика использования</vt:lpstr>
      <vt:lpstr>Выводы</vt:lpstr>
      <vt:lpstr>Выводы</vt:lpstr>
      <vt:lpstr>Собственный опыт</vt:lpstr>
      <vt:lpstr>Собственный опыт</vt:lpstr>
      <vt:lpstr>Собственный опыт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Развитие экологической культуры и формирование критического мышления с помощью инновационной практики «Кубик Блума»</dc:title>
  <dc:creator>Александра Веселова</dc:creator>
  <cp:lastModifiedBy>Александра Веселова</cp:lastModifiedBy>
  <cp:revision>16</cp:revision>
  <dcterms:created xsi:type="dcterms:W3CDTF">2023-03-28T11:23:31Z</dcterms:created>
  <dcterms:modified xsi:type="dcterms:W3CDTF">2023-12-14T11:45:35Z</dcterms:modified>
</cp:coreProperties>
</file>