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80" r:id="rId6"/>
    <p:sldId id="264" r:id="rId7"/>
    <p:sldId id="275" r:id="rId8"/>
    <p:sldId id="272" r:id="rId9"/>
    <p:sldId id="276" r:id="rId10"/>
    <p:sldId id="277" r:id="rId11"/>
    <p:sldId id="278" r:id="rId12"/>
    <p:sldId id="286" r:id="rId13"/>
    <p:sldId id="279" r:id="rId14"/>
    <p:sldId id="267" r:id="rId15"/>
    <p:sldId id="265" r:id="rId16"/>
    <p:sldId id="261" r:id="rId17"/>
    <p:sldId id="268" r:id="rId18"/>
    <p:sldId id="285" r:id="rId19"/>
    <p:sldId id="262" r:id="rId20"/>
    <p:sldId id="266" r:id="rId2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CCFFFF"/>
    <a:srgbClr val="FFFFFF"/>
    <a:srgbClr val="FFFFCC"/>
    <a:srgbClr val="66FF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91" d="100"/>
          <a:sy n="91" d="100"/>
        </p:scale>
        <p:origin x="-78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Заболеваемость детей до начала использования 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 степ –аэробики</a:t>
            </a:r>
          </a:p>
          <a:p>
            <a:pPr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%  2022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>
        <c:manualLayout>
          <c:xMode val="edge"/>
          <c:yMode val="edge"/>
          <c:x val="0.21497339075614713"/>
          <c:y val="4.0198708807114104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детей до начала использования новых инновационных методик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  <a:r>
                      <a:rPr lang="ru-RU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  <a:r>
                      <a:rPr lang="ru-RU"/>
                      <a:t>5</a:t>
                    </a:r>
                    <a:r>
                      <a:rPr lang="en-US"/>
                      <a:t>%</a:t>
                    </a:r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2"/>
                <c:pt idx="0">
                  <c:v>здоровые дети</c:v>
                </c:pt>
                <c:pt idx="1">
                  <c:v>часто болеющие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0.68000000000000183</c:v>
                </c:pt>
                <c:pt idx="1">
                  <c:v>0.32000000000000117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Заболеваемость детей после использования новых инновационных методик %  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Заболеваемость детей до начала использования новых инновационных методик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7</a:t>
                    </a:r>
                    <a:r>
                      <a:rPr lang="en-US"/>
                      <a:t>8%</a:t>
                    </a:r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2</a:t>
                    </a:r>
                    <a:r>
                      <a:rPr lang="en-US"/>
                      <a:t>2%</a:t>
                    </a:r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2"/>
                <c:pt idx="0">
                  <c:v>здоровые дети</c:v>
                </c:pt>
                <c:pt idx="1">
                  <c:v>часто болеющие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0.68</c:v>
                </c:pt>
                <c:pt idx="1">
                  <c:v>0.32000000000000134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png"/><Relationship Id="rId9" Type="http://schemas.openxmlformats.org/officeDocument/2006/relationships/image" Target="../media/image1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7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340719" flipH="1">
            <a:off x="524184" y="2474817"/>
            <a:ext cx="1026964" cy="1983006"/>
          </a:xfrm>
          <a:prstGeom prst="rect">
            <a:avLst/>
          </a:prstGeom>
          <a:noFill/>
        </p:spPr>
      </p:pic>
      <p:pic>
        <p:nvPicPr>
          <p:cNvPr id="9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5072066" y="2714626"/>
            <a:ext cx="957482" cy="1799140"/>
          </a:xfrm>
          <a:prstGeom prst="rect">
            <a:avLst/>
          </a:prstGeom>
          <a:noFill/>
        </p:spPr>
      </p:pic>
      <p:pic>
        <p:nvPicPr>
          <p:cNvPr id="10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 rot="19995462" flipH="1">
            <a:off x="6919756" y="2758693"/>
            <a:ext cx="1637567" cy="1400951"/>
          </a:xfrm>
          <a:prstGeom prst="rect">
            <a:avLst/>
          </a:prstGeom>
          <a:noFill/>
        </p:spPr>
      </p:pic>
      <p:pic>
        <p:nvPicPr>
          <p:cNvPr id="12" name="Picture 14" descr="25 (264x700, 131Kb)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500298" y="2407226"/>
            <a:ext cx="785818" cy="2083610"/>
          </a:xfrm>
          <a:prstGeom prst="rect">
            <a:avLst/>
          </a:prstGeom>
          <a:noFill/>
        </p:spPr>
      </p:pic>
      <p:pic>
        <p:nvPicPr>
          <p:cNvPr id="13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285852" y="3000378"/>
            <a:ext cx="1385897" cy="1732373"/>
          </a:xfrm>
          <a:prstGeom prst="rect">
            <a:avLst/>
          </a:prstGeom>
          <a:noFill/>
        </p:spPr>
      </p:pic>
      <p:grpSp>
        <p:nvGrpSpPr>
          <p:cNvPr id="15" name="Группа 14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6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3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10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3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7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8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9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2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21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8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10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9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1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11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86116" y="2928940"/>
            <a:ext cx="1785918" cy="1617290"/>
          </a:xfrm>
          <a:prstGeom prst="rect">
            <a:avLst/>
          </a:prstGeom>
          <a:noFill/>
        </p:spPr>
      </p:pic>
      <p:pic>
        <p:nvPicPr>
          <p:cNvPr id="8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12" cstate="print">
            <a:lum bright="-10000" contrast="20000"/>
          </a:blip>
          <a:srcRect/>
          <a:stretch>
            <a:fillRect/>
          </a:stretch>
        </p:blipFill>
        <p:spPr bwMode="auto">
          <a:xfrm rot="523529" flipH="1">
            <a:off x="6117975" y="2945164"/>
            <a:ext cx="1281081" cy="164307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8" name="Группа 7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9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4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5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929454" y="2942430"/>
            <a:ext cx="1928794" cy="1746676"/>
          </a:xfrm>
          <a:prstGeom prst="rect">
            <a:avLst/>
          </a:prstGeom>
          <a:noFill/>
        </p:spPr>
      </p:pic>
      <p:pic>
        <p:nvPicPr>
          <p:cNvPr id="26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 rot="730823">
            <a:off x="495605" y="2954076"/>
            <a:ext cx="1752587" cy="149935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pic>
        <p:nvPicPr>
          <p:cNvPr id="8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358082" y="2505246"/>
            <a:ext cx="1161562" cy="2242908"/>
          </a:xfrm>
          <a:prstGeom prst="rect">
            <a:avLst/>
          </a:prstGeom>
          <a:noFill/>
        </p:spPr>
      </p:pic>
      <p:pic>
        <p:nvPicPr>
          <p:cNvPr id="9" name="Picture 14" descr="25 (264x700, 131Kb)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642910" y="2357436"/>
            <a:ext cx="858481" cy="2276276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1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7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6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5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6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7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6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9" name="Группа 8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0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5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6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6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85720" y="2786064"/>
            <a:ext cx="1571636" cy="1964547"/>
          </a:xfrm>
          <a:prstGeom prst="rect">
            <a:avLst/>
          </a:prstGeom>
          <a:noFill/>
        </p:spPr>
      </p:pic>
      <p:pic>
        <p:nvPicPr>
          <p:cNvPr id="27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7643834" y="2571750"/>
            <a:ext cx="1028920" cy="1933374"/>
          </a:xfrm>
          <a:prstGeom prst="rect">
            <a:avLst/>
          </a:prstGeom>
          <a:noFill/>
        </p:spPr>
      </p:pic>
      <p:pic>
        <p:nvPicPr>
          <p:cNvPr id="28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8" cstate="print">
            <a:lum bright="-10000" contrast="20000"/>
          </a:blip>
          <a:srcRect/>
          <a:stretch>
            <a:fillRect/>
          </a:stretch>
        </p:blipFill>
        <p:spPr bwMode="auto">
          <a:xfrm rot="523529" flipH="1">
            <a:off x="6408385" y="2948649"/>
            <a:ext cx="1332003" cy="17083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11" name="Группа 10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12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13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4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5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6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7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8" name="Picture 16" descr="http://hacksam94.appspot.com/img0.liveinternet.ru/images/attach/c/11/116/418/116418490_large_19.png"/>
          <p:cNvPicPr>
            <a:picLocks noChangeAspect="1" noChangeArrowheads="1"/>
          </p:cNvPicPr>
          <p:nvPr userDrawn="1"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 rot="340719" flipH="1">
            <a:off x="651853" y="3039012"/>
            <a:ext cx="863589" cy="1667539"/>
          </a:xfrm>
          <a:prstGeom prst="rect">
            <a:avLst/>
          </a:prstGeom>
          <a:noFill/>
        </p:spPr>
      </p:pic>
      <p:pic>
        <p:nvPicPr>
          <p:cNvPr id="29" name="Picture 28" descr="http://www.yenislayt.com/upload/822f2897a5.png"/>
          <p:cNvPicPr>
            <a:picLocks noChangeAspect="1" noChangeArrowheads="1"/>
          </p:cNvPicPr>
          <p:nvPr userDrawn="1"/>
        </p:nvPicPr>
        <p:blipFill>
          <a:blip r:embed="rId7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643042" y="3286130"/>
            <a:ext cx="1214445" cy="1518057"/>
          </a:xfrm>
          <a:prstGeom prst="rect">
            <a:avLst/>
          </a:prstGeom>
          <a:noFill/>
        </p:spPr>
      </p:pic>
      <p:pic>
        <p:nvPicPr>
          <p:cNvPr id="30" name="Picture 14" descr="25 (264x700, 131Kb)"/>
          <p:cNvPicPr>
            <a:picLocks noChangeAspect="1" noChangeArrowheads="1"/>
          </p:cNvPicPr>
          <p:nvPr userDrawn="1"/>
        </p:nvPicPr>
        <p:blipFill>
          <a:blip r:embed="rId8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857488" y="3000377"/>
            <a:ext cx="642942" cy="1704772"/>
          </a:xfrm>
          <a:prstGeom prst="rect">
            <a:avLst/>
          </a:prstGeom>
          <a:noFill/>
        </p:spPr>
      </p:pic>
      <p:pic>
        <p:nvPicPr>
          <p:cNvPr id="31" name="Picture 10" descr="http://hacksam94.appspot.com/img0.liveinternet.ru/images/attach/c/11/116/418/116418386_large_3.png"/>
          <p:cNvPicPr>
            <a:picLocks noChangeAspect="1" noChangeArrowheads="1"/>
          </p:cNvPicPr>
          <p:nvPr userDrawn="1"/>
        </p:nvPicPr>
        <p:blipFill>
          <a:blip r:embed="rId9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86182" y="3286130"/>
            <a:ext cx="1571636" cy="1423240"/>
          </a:xfrm>
          <a:prstGeom prst="rect">
            <a:avLst/>
          </a:prstGeom>
          <a:noFill/>
        </p:spPr>
      </p:pic>
      <p:pic>
        <p:nvPicPr>
          <p:cNvPr id="32" name="Picture 2" descr="http://img0.liveinternet.ru/images/attach/c/11/116/418/116418534_27.png"/>
          <p:cNvPicPr>
            <a:picLocks noChangeAspect="1" noChangeArrowheads="1"/>
          </p:cNvPicPr>
          <p:nvPr userDrawn="1"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 flipH="1">
            <a:off x="5429256" y="3143254"/>
            <a:ext cx="785818" cy="1476578"/>
          </a:xfrm>
          <a:prstGeom prst="rect">
            <a:avLst/>
          </a:prstGeom>
          <a:noFill/>
        </p:spPr>
      </p:pic>
      <p:pic>
        <p:nvPicPr>
          <p:cNvPr id="33" name="Picture 12" descr="http://hacksam94.appspot.com/img0.liveinternet.ru/images/attach/c/11/116/418/116418426_large_10.png"/>
          <p:cNvPicPr>
            <a:picLocks noChangeAspect="1" noChangeArrowheads="1"/>
          </p:cNvPicPr>
          <p:nvPr userDrawn="1"/>
        </p:nvPicPr>
        <p:blipFill>
          <a:blip r:embed="rId11" cstate="print">
            <a:lum bright="-10000" contrast="20000"/>
          </a:blip>
          <a:srcRect/>
          <a:stretch>
            <a:fillRect/>
          </a:stretch>
        </p:blipFill>
        <p:spPr bwMode="auto">
          <a:xfrm rot="19995462" flipH="1">
            <a:off x="7341061" y="3254782"/>
            <a:ext cx="1419378" cy="1214289"/>
          </a:xfrm>
          <a:prstGeom prst="rect">
            <a:avLst/>
          </a:prstGeom>
          <a:noFill/>
        </p:spPr>
      </p:pic>
      <p:pic>
        <p:nvPicPr>
          <p:cNvPr id="34" name="Picture 4" descr="http://hacksam94.appspot.com/img1.liveinternet.ru/images/attach/c/11/116/418/116418315_18.png"/>
          <p:cNvPicPr>
            <a:picLocks noChangeAspect="1" noChangeArrowheads="1"/>
          </p:cNvPicPr>
          <p:nvPr userDrawn="1"/>
        </p:nvPicPr>
        <p:blipFill>
          <a:blip r:embed="rId12" cstate="print">
            <a:lum bright="-10000" contrast="20000"/>
          </a:blip>
          <a:srcRect/>
          <a:stretch>
            <a:fillRect/>
          </a:stretch>
        </p:blipFill>
        <p:spPr bwMode="auto">
          <a:xfrm rot="523529" flipH="1">
            <a:off x="6383580" y="3346892"/>
            <a:ext cx="1060888" cy="136066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  <p:grpSp>
        <p:nvGrpSpPr>
          <p:cNvPr id="7" name="Группа 6"/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grpSp>
          <p:nvGrpSpPr>
            <p:cNvPr id="8" name="Группа 24"/>
            <p:cNvGrpSpPr/>
            <p:nvPr userDrawn="1"/>
          </p:nvGrpSpPr>
          <p:grpSpPr>
            <a:xfrm>
              <a:off x="0" y="0"/>
              <a:ext cx="9144000" cy="596399"/>
              <a:chOff x="0" y="0"/>
              <a:chExt cx="9144000" cy="596399"/>
            </a:xfrm>
          </p:grpSpPr>
          <p:pic>
            <p:nvPicPr>
              <p:cNvPr id="19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20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21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22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23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  <p:pic>
          <p:nvPicPr>
            <p:cNvPr id="9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16200000">
              <a:off x="-675414" y="1246900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0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16200000">
              <a:off x="-686779" y="3115653"/>
              <a:ext cx="1928826" cy="555268"/>
            </a:xfrm>
            <a:prstGeom prst="rect">
              <a:avLst/>
            </a:prstGeom>
            <a:noFill/>
          </p:spPr>
        </p:pic>
        <p:pic>
          <p:nvPicPr>
            <p:cNvPr id="11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 l="1471" t="51471" r="1470" b="4411"/>
            <a:stretch>
              <a:fillRect/>
            </a:stretch>
          </p:blipFill>
          <p:spPr bwMode="auto">
            <a:xfrm rot="5400000">
              <a:off x="7962026" y="3318602"/>
              <a:ext cx="1857388" cy="506560"/>
            </a:xfrm>
            <a:prstGeom prst="rect">
              <a:avLst/>
            </a:prstGeom>
            <a:noFill/>
          </p:spPr>
        </p:pic>
        <p:pic>
          <p:nvPicPr>
            <p:cNvPr id="12" name="Picture 22" descr="http://orig12.deviantart.net/f8b9/f/2012/151/b/5/free_vector_sport_by_freevectorfinder-d51tziz.png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 r="2941" b="53431"/>
            <a:stretch>
              <a:fillRect/>
            </a:stretch>
          </p:blipFill>
          <p:spPr bwMode="auto">
            <a:xfrm rot="5400000">
              <a:off x="7901953" y="1329703"/>
              <a:ext cx="1928826" cy="555268"/>
            </a:xfrm>
            <a:prstGeom prst="rect">
              <a:avLst/>
            </a:prstGeom>
            <a:noFill/>
          </p:spPr>
        </p:pic>
        <p:grpSp>
          <p:nvGrpSpPr>
            <p:cNvPr id="13" name="Группа 25"/>
            <p:cNvGrpSpPr/>
            <p:nvPr userDrawn="1"/>
          </p:nvGrpSpPr>
          <p:grpSpPr>
            <a:xfrm>
              <a:off x="0" y="4547101"/>
              <a:ext cx="9144000" cy="596399"/>
              <a:chOff x="0" y="0"/>
              <a:chExt cx="9144000" cy="596399"/>
            </a:xfrm>
          </p:grpSpPr>
          <p:pic>
            <p:nvPicPr>
              <p:cNvPr id="14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0" y="0"/>
                <a:ext cx="1928826" cy="555268"/>
              </a:xfrm>
              <a:prstGeom prst="rect">
                <a:avLst/>
              </a:prstGeom>
              <a:noFill/>
            </p:spPr>
          </p:pic>
          <p:pic>
            <p:nvPicPr>
              <p:cNvPr id="15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2000232" y="0"/>
                <a:ext cx="1857388" cy="506560"/>
              </a:xfrm>
              <a:prstGeom prst="rect">
                <a:avLst/>
              </a:prstGeom>
              <a:noFill/>
            </p:spPr>
          </p:pic>
          <p:pic>
            <p:nvPicPr>
              <p:cNvPr id="16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r="2941" b="53431"/>
              <a:stretch>
                <a:fillRect/>
              </a:stretch>
            </p:blipFill>
            <p:spPr bwMode="auto">
              <a:xfrm>
                <a:off x="3857620" y="0"/>
                <a:ext cx="1928826" cy="555269"/>
              </a:xfrm>
              <a:prstGeom prst="rect">
                <a:avLst/>
              </a:prstGeom>
              <a:noFill/>
            </p:spPr>
          </p:pic>
          <p:pic>
            <p:nvPicPr>
              <p:cNvPr id="17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5" cstate="print"/>
              <a:srcRect l="33469" r="2941" b="53431"/>
              <a:stretch>
                <a:fillRect/>
              </a:stretch>
            </p:blipFill>
            <p:spPr bwMode="auto">
              <a:xfrm>
                <a:off x="7786678" y="0"/>
                <a:ext cx="1357322" cy="596399"/>
              </a:xfrm>
              <a:prstGeom prst="rect">
                <a:avLst/>
              </a:prstGeom>
              <a:noFill/>
            </p:spPr>
          </p:pic>
          <p:pic>
            <p:nvPicPr>
              <p:cNvPr id="18" name="Picture 22" descr="http://orig12.deviantart.net/f8b9/f/2012/151/b/5/free_vector_sport_by_freevectorfinder-d51tziz.png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471" t="51471" r="1470" b="4411"/>
              <a:stretch>
                <a:fillRect/>
              </a:stretch>
            </p:blipFill>
            <p:spPr bwMode="auto">
              <a:xfrm>
                <a:off x="5857884" y="0"/>
                <a:ext cx="1857388" cy="50656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frame">
            <a:avLst>
              <a:gd name="adj1" fmla="val 12040"/>
            </a:avLst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313D508-E6A6-48AC-8DFB-C50897BB7E0F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3403673-5E58-4BD7-BED7-40D5B70038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designtos.com/postpic/2013/03/cool-powerpoint-presentations_51752.jpg"/>
          <p:cNvPicPr>
            <a:picLocks noChangeAspect="1" noChangeArrowheads="1"/>
          </p:cNvPicPr>
          <p:nvPr userDrawn="1"/>
        </p:nvPicPr>
        <p:blipFill>
          <a:blip r:embed="rId13" cstate="print">
            <a:lum bright="10000"/>
          </a:blip>
          <a:srcRect/>
          <a:stretch>
            <a:fillRect/>
          </a:stretch>
        </p:blipFill>
        <p:spPr bwMode="auto">
          <a:xfrm>
            <a:off x="14285" y="0"/>
            <a:ext cx="9129715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571486"/>
            <a:ext cx="7715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автономное 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дошкольное общеобразовательное учреждение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«Детский сад № 3»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Североуральск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1491630"/>
            <a:ext cx="62937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Опыт работы по </a:t>
            </a:r>
            <a:r>
              <a:rPr lang="ru-RU" sz="2800" b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степ-аэробике</a:t>
            </a:r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 детском саду</a:t>
            </a:r>
            <a:endParaRPr lang="ru-RU" sz="28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3795886"/>
            <a:ext cx="4248472" cy="792088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С.А. Спиридонова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физическому развитию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755576" y="915566"/>
            <a:ext cx="31029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Утренняя гимнастика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C:\Users\User\Desktop\СТЕП\20240318_101644.jpg"/>
          <p:cNvPicPr/>
          <p:nvPr/>
        </p:nvPicPr>
        <p:blipFill>
          <a:blip r:embed="rId2" cstate="print"/>
          <a:srcRect l="13469" r="16622"/>
          <a:stretch>
            <a:fillRect/>
          </a:stretch>
        </p:blipFill>
        <p:spPr bwMode="auto">
          <a:xfrm>
            <a:off x="4211960" y="1275606"/>
            <a:ext cx="43204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isometricOffAxis1Right"/>
            <a:lightRig rig="threePt" dir="t"/>
          </a:scene3d>
        </p:spPr>
      </p:pic>
      <p:pic>
        <p:nvPicPr>
          <p:cNvPr id="5" name="Рисунок 4" descr="C:\Users\User\Desktop\СТЕП\20240318_080745.jpg"/>
          <p:cNvPicPr/>
          <p:nvPr/>
        </p:nvPicPr>
        <p:blipFill>
          <a:blip r:embed="rId3" cstate="print"/>
          <a:srcRect l="26456" r="14217"/>
          <a:stretch>
            <a:fillRect/>
          </a:stretch>
        </p:blipFill>
        <p:spPr bwMode="auto">
          <a:xfrm>
            <a:off x="683568" y="1635646"/>
            <a:ext cx="3816424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25752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971600" y="699542"/>
            <a:ext cx="2948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Мастер – классы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СТЕП\20240319_152802.jpg"/>
          <p:cNvPicPr/>
          <p:nvPr/>
        </p:nvPicPr>
        <p:blipFill>
          <a:blip r:embed="rId2" cstate="print"/>
          <a:srcRect l="8017" t="8333" r="23517" b="10417"/>
          <a:stretch>
            <a:fillRect/>
          </a:stretch>
        </p:blipFill>
        <p:spPr bwMode="auto">
          <a:xfrm>
            <a:off x="611561" y="1419622"/>
            <a:ext cx="3816424" cy="222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User\Desktop\СТЕП\IMG-20230504-WA0004.jpg"/>
          <p:cNvPicPr/>
          <p:nvPr/>
        </p:nvPicPr>
        <p:blipFill>
          <a:blip r:embed="rId3" cstate="print"/>
          <a:srcRect l="18000" t="13793" r="24508"/>
          <a:stretch>
            <a:fillRect/>
          </a:stretch>
        </p:blipFill>
        <p:spPr bwMode="auto">
          <a:xfrm>
            <a:off x="4572000" y="627534"/>
            <a:ext cx="381642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C:\Users\User\Desktop\СТЕП\20240318_101902.jpg"/>
          <p:cNvPicPr/>
          <p:nvPr/>
        </p:nvPicPr>
        <p:blipFill>
          <a:blip r:embed="rId4" cstate="print"/>
          <a:srcRect r="19508"/>
          <a:stretch>
            <a:fillRect/>
          </a:stretch>
        </p:blipFill>
        <p:spPr bwMode="auto">
          <a:xfrm>
            <a:off x="4572000" y="2715766"/>
            <a:ext cx="3816424" cy="2023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14392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55526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форме полных занятий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оздоровительно-тренирующего характера  в рамках дополнительного образования –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кружок «Ступеньки»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User\Desktop\СТЕП\20240318_080450.jpg"/>
          <p:cNvPicPr/>
          <p:nvPr/>
        </p:nvPicPr>
        <p:blipFill>
          <a:blip r:embed="rId2" cstate="print"/>
          <a:srcRect l="10583" r="11170" b="18750"/>
          <a:stretch>
            <a:fillRect/>
          </a:stretch>
        </p:blipFill>
        <p:spPr bwMode="auto">
          <a:xfrm>
            <a:off x="4427984" y="1851670"/>
            <a:ext cx="403244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Users\User\Desktop\СТЕП\20240318_101656.jpg"/>
          <p:cNvPicPr/>
          <p:nvPr/>
        </p:nvPicPr>
        <p:blipFill>
          <a:blip r:embed="rId3" cstate="print"/>
          <a:srcRect l="12186" r="1390"/>
          <a:stretch>
            <a:fillRect/>
          </a:stretch>
        </p:blipFill>
        <p:spPr bwMode="auto">
          <a:xfrm>
            <a:off x="683568" y="1851670"/>
            <a:ext cx="3744416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E5C96D0-C20B-441E-B45D-774A87536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267494"/>
            <a:ext cx="8064896" cy="7200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Технология проведения занятий дополнительного образования «Ступеньки»</a:t>
            </a:r>
            <a:endParaRPr lang="ru-RU" b="1" dirty="0">
              <a:solidFill>
                <a:srgbClr val="C00000"/>
              </a:solidFill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03521FF-1DC7-4468-9D82-A10F699EF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1419622"/>
            <a:ext cx="3168352" cy="855793"/>
          </a:xfrm>
          <a:prstGeom prst="rect">
            <a:avLst/>
          </a:prstGeom>
          <a:solidFill>
            <a:srgbClr val="FFFFCC"/>
          </a:solidFill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этап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ознакомление 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основными движениями </a:t>
            </a:r>
          </a:p>
          <a:p>
            <a:pPr algn="ctr">
              <a:spcAft>
                <a:spcPts val="0"/>
              </a:spcAft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степ – аэробики</a:t>
            </a:r>
            <a:endParaRPr lang="ru-RU" sz="1600" b="1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06F3B6A-8947-44D7-AD37-F0BCA288E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92080" y="1779662"/>
            <a:ext cx="3096344" cy="576064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этап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  разучивание </a:t>
            </a:r>
            <a:endParaRPr lang="ru-RU" b="1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06EFCBF-6985-4022-854E-EA064EE53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4088" y="2715766"/>
            <a:ext cx="2952328" cy="1008112"/>
          </a:xfrm>
          <a:prstGeom prst="rect">
            <a:avLst/>
          </a:prstGeom>
          <a:solidFill>
            <a:srgbClr val="CCFFFF"/>
          </a:solidFill>
          <a:ln w="12700">
            <a:noFill/>
            <a:miter lim="800000"/>
            <a:headEnd/>
            <a:tailEnd/>
          </a:ln>
          <a:effectLst>
            <a:outerShdw dist="28398" dir="3806097" algn="ctr" rotWithShape="0">
              <a:srgbClr val="797979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этап – </a:t>
            </a:r>
          </a:p>
          <a:p>
            <a:pPr algn="ctr">
              <a:spcAft>
                <a:spcPts val="100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endParaRPr lang="ru-RU" b="1" dirty="0">
              <a:effectLst/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96B67F2E-87DB-4B4E-9AE3-10E99EF0184F}"/>
              </a:ext>
            </a:extLst>
          </p:cNvPr>
          <p:cNvCxnSpPr>
            <a:cxnSpLocks/>
          </p:cNvCxnSpPr>
          <p:nvPr/>
        </p:nvCxnSpPr>
        <p:spPr>
          <a:xfrm>
            <a:off x="4716016" y="1059582"/>
            <a:ext cx="1033159" cy="37731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B8B03204-5486-483D-9F18-A03D14DFD2DF}"/>
              </a:ext>
            </a:extLst>
          </p:cNvPr>
          <p:cNvCxnSpPr>
            <a:cxnSpLocks/>
          </p:cNvCxnSpPr>
          <p:nvPr/>
        </p:nvCxnSpPr>
        <p:spPr>
          <a:xfrm flipH="1">
            <a:off x="3563888" y="1059582"/>
            <a:ext cx="648072" cy="27076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B8E07E63-6EAE-4307-AAA1-8A403F98B371}"/>
              </a:ext>
            </a:extLst>
          </p:cNvPr>
          <p:cNvCxnSpPr>
            <a:cxnSpLocks/>
          </p:cNvCxnSpPr>
          <p:nvPr/>
        </p:nvCxnSpPr>
        <p:spPr>
          <a:xfrm>
            <a:off x="4716016" y="1419622"/>
            <a:ext cx="504056" cy="9361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Рисунок 28" descr="C:\Users\User\Desktop\СТЕП\IMG-20240318-WA000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427734"/>
            <a:ext cx="4248472" cy="2435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457114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45" r="12975"/>
          <a:stretch/>
        </p:blipFill>
        <p:spPr>
          <a:xfrm>
            <a:off x="755576" y="1131590"/>
            <a:ext cx="7560840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91680" y="55552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шаги в степ -аэробике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627534"/>
            <a:ext cx="2778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Выступления детей…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User\Desktop\СТЕП\IMG-20230419-WA0001.jpg"/>
          <p:cNvPicPr/>
          <p:nvPr/>
        </p:nvPicPr>
        <p:blipFill>
          <a:blip r:embed="rId2" cstate="print"/>
          <a:srcRect t="27353" b="11545"/>
          <a:stretch>
            <a:fillRect/>
          </a:stretch>
        </p:blipFill>
        <p:spPr bwMode="auto">
          <a:xfrm>
            <a:off x="755576" y="1059582"/>
            <a:ext cx="338437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Users\User\Desktop\СТЕП\IMG-20221229-WA0000.jpg"/>
          <p:cNvPicPr/>
          <p:nvPr/>
        </p:nvPicPr>
        <p:blipFill>
          <a:blip r:embed="rId3" cstate="print"/>
          <a:srcRect l="13968" t="16875" r="12221"/>
          <a:stretch>
            <a:fillRect/>
          </a:stretch>
        </p:blipFill>
        <p:spPr bwMode="auto">
          <a:xfrm>
            <a:off x="1403648" y="2571750"/>
            <a:ext cx="2088232" cy="2338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6444208" y="843558"/>
            <a:ext cx="16720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Достижения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детей…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Desktop\СТЕП\IMG-20240319-WA0001.jpg"/>
          <p:cNvPicPr/>
          <p:nvPr/>
        </p:nvPicPr>
        <p:blipFill>
          <a:blip r:embed="rId4" cstate="print"/>
          <a:srcRect l="6890" t="8135" r="15002" b="19636"/>
          <a:stretch>
            <a:fillRect/>
          </a:stretch>
        </p:blipFill>
        <p:spPr bwMode="auto">
          <a:xfrm rot="16200000">
            <a:off x="5825441" y="1822365"/>
            <a:ext cx="2324944" cy="2959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User\Desktop\СТЕП\20240319_145211.jpg"/>
          <p:cNvPicPr/>
          <p:nvPr/>
        </p:nvPicPr>
        <p:blipFill>
          <a:blip r:embed="rId5" cstate="print"/>
          <a:srcRect l="10250" r="23221"/>
          <a:stretch>
            <a:fillRect/>
          </a:stretch>
        </p:blipFill>
        <p:spPr bwMode="auto">
          <a:xfrm rot="5400000">
            <a:off x="3946212" y="1109306"/>
            <a:ext cx="2592288" cy="1772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/>
          </p:cNvGraphicFramePr>
          <p:nvPr/>
        </p:nvGraphicFramePr>
        <p:xfrm>
          <a:off x="755576" y="1419622"/>
          <a:ext cx="3672408" cy="3475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Объект 5"/>
          <p:cNvGraphicFramePr>
            <a:graphicFrameLocks/>
          </p:cNvGraphicFramePr>
          <p:nvPr/>
        </p:nvGraphicFramePr>
        <p:xfrm>
          <a:off x="4644008" y="1419622"/>
          <a:ext cx="374441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95736" y="6275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результатам мониторинга среднемесячный индекс здоровья детей: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203598"/>
            <a:ext cx="2251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Опрос родителей:</a:t>
            </a:r>
            <a:endParaRPr lang="ru-RU" sz="20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Tm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83518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Сотрудничество с родителями воспитанников…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87574"/>
            <a:ext cx="2730491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r>
              <a:rPr lang="ru-RU" b="1" dirty="0" smtClean="0">
                <a:solidFill>
                  <a:srgbClr val="0000CC"/>
                </a:solidFill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анкетирование;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консультации;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открытые занятия;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развлечения; досуги;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совместные мероприятия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48344_IMG_5822.jpg"/>
          <p:cNvPicPr/>
          <p:nvPr/>
        </p:nvPicPr>
        <p:blipFill>
          <a:blip r:embed="rId2" cstate="print"/>
          <a:srcRect l="6734" t="16346" r="43720" b="7452"/>
          <a:stretch>
            <a:fillRect/>
          </a:stretch>
        </p:blipFill>
        <p:spPr bwMode="auto">
          <a:xfrm>
            <a:off x="5292080" y="987574"/>
            <a:ext cx="2943225" cy="3019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C:\Users\User\Desktop\СТЕП\20240319_164513.jpg"/>
          <p:cNvPicPr/>
          <p:nvPr/>
        </p:nvPicPr>
        <p:blipFill>
          <a:blip r:embed="rId3" cstate="print"/>
          <a:srcRect l="12507" t="7292" r="9086"/>
          <a:stretch>
            <a:fillRect/>
          </a:stretch>
        </p:blipFill>
        <p:spPr bwMode="auto">
          <a:xfrm>
            <a:off x="683568" y="2787774"/>
            <a:ext cx="4824536" cy="21823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9552" y="627534"/>
            <a:ext cx="7631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Диаграмма физической подготовленности воспитанников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175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35646"/>
            <a:ext cx="396044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175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35646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79712" y="1203598"/>
            <a:ext cx="12370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Начало года: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1203598"/>
            <a:ext cx="14107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Середина года:</a:t>
            </a:r>
            <a:endParaRPr lang="ru-RU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27534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Самое  главное достоинство 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степ-аэробики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ее оздоровительный эффект!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Степ-аэробика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выбрана мною за ее доступность, массовость, разнообразие форм и зрелищность. 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Степ-аэробика </a:t>
            </a: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один из самых простых и эффективных стилей и направлений аэробики.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переводе с английского языка «степ» означает «шаг».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65187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Упражнения на степ– платформе дарят детям приятные эмоции и хорошее настроение…</a:t>
            </a:r>
            <a:endParaRPr lang="ru-RU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707654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Дошкольное детство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– период интенсивного роста и развития организма, повышенной чувствительности к влияниям социальной среды, в том числе к профилактическим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оздоровительным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мероприятиям.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3075806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 и улучшение их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процессе обучения – одна из актуальных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современных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дошкольных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образовательных организаций.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899592" y="843558"/>
            <a:ext cx="7272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ручка двери часто движется, она не ржавеет.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и человек, если он много движется, то не болеет…»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Хуа-То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 flipV="1">
            <a:off x="1785918" y="928676"/>
            <a:ext cx="3672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99592" y="185167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latin typeface="Georgia" pitchFamily="18" charset="0"/>
              </a:rPr>
              <a:t>Спасибо за </a:t>
            </a:r>
            <a:r>
              <a:rPr lang="ru-RU" sz="4400" b="1" i="1" dirty="0" smtClean="0">
                <a:solidFill>
                  <a:srgbClr val="FF0000"/>
                </a:solidFill>
                <a:latin typeface="Georgia" pitchFamily="18" charset="0"/>
              </a:rPr>
              <a:t>внимание!!!</a:t>
            </a:r>
            <a:r>
              <a:rPr lang="ru-RU" sz="4800" b="1" i="1" dirty="0" smtClean="0">
                <a:solidFill>
                  <a:srgbClr val="FF0000"/>
                </a:solidFill>
                <a:latin typeface="Georgia" pitchFamily="18" charset="0"/>
              </a:rPr>
              <a:t> </a:t>
            </a:r>
            <a:endParaRPr lang="ru-RU" sz="48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843558"/>
            <a:ext cx="63367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Счастливое детство – это здоровое,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 крепкое детство!!!</a:t>
            </a:r>
            <a:endParaRPr lang="ru-RU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4008" y="627534"/>
            <a:ext cx="35283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«Я степом наслаждаюсь,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Хожу, хожу, хожу!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 едва касаюсь,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будто я лечу!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Свободные движенья,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дышится легко!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отличном настроенье,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Шагаю высоко»</a:t>
            </a:r>
          </a:p>
        </p:txBody>
      </p:sp>
      <p:pic>
        <p:nvPicPr>
          <p:cNvPr id="3" name="Рисунок 2" descr="C:\Users\User\Desktop\СТЕП\20240318_130533.jpg"/>
          <p:cNvPicPr/>
          <p:nvPr/>
        </p:nvPicPr>
        <p:blipFill>
          <a:blip r:embed="rId2" cstate="print"/>
          <a:srcRect l="9300" r="7964" b="26042"/>
          <a:stretch>
            <a:fillRect/>
          </a:stretch>
        </p:blipFill>
        <p:spPr bwMode="auto">
          <a:xfrm>
            <a:off x="1259632" y="555526"/>
            <a:ext cx="3168352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75656" y="2139702"/>
            <a:ext cx="3319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Дополнительное образование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«Ступеньки»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esktop\СТЕП\20240319_164422.jpg"/>
          <p:cNvPicPr/>
          <p:nvPr/>
        </p:nvPicPr>
        <p:blipFill>
          <a:blip r:embed="rId3" cstate="print"/>
          <a:srcRect l="12507" t="18056" r="5077"/>
          <a:stretch>
            <a:fillRect/>
          </a:stretch>
        </p:blipFill>
        <p:spPr bwMode="auto">
          <a:xfrm>
            <a:off x="4499992" y="2787774"/>
            <a:ext cx="4176464" cy="235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СТЕП\20240319_152721.jpg"/>
          <p:cNvPicPr/>
          <p:nvPr/>
        </p:nvPicPr>
        <p:blipFill>
          <a:blip r:embed="rId4" cstate="print"/>
          <a:srcRect l="37039" t="13889" r="8972" b="22917"/>
          <a:stretch>
            <a:fillRect/>
          </a:stretch>
        </p:blipFill>
        <p:spPr bwMode="auto">
          <a:xfrm>
            <a:off x="467544" y="2787774"/>
            <a:ext cx="4146029" cy="235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683568" y="735255"/>
            <a:ext cx="784887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зучена методическая литература по данному направлению: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И.Кузина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аэробика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технология использования степ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платформы в физическом воспитании детей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Кузина, И. Степ-аэробика для дошкольников.//ж.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ошкольное образование,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№1.- С.38,2007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Дошкольное образование</a:t>
            </a:r>
            <a:endParaRPr lang="ru-RU" sz="14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Лебедева, Л. Правильные скамейки // ж. Обруч №5.-С.15.2007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Муравьёва, Т.Степ-аэробика не просто мода // ж. Обруч, №1.-С.19.2005г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Николаева, Е.И., Федорук, В.И.,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Захарина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Е.Ю.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Здоровьесбережение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здоровьеформирование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условиях детского сада //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 ред.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Н.Б. Кондратовской. -  СПб.: Детство- Пресс, 2014. С. </a:t>
            </a: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3363838"/>
            <a:ext cx="61926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Физкультурно-оздоровительная работа в ДОУ: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из опыта работы /Авт.-сост.  Моргунова. 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Воронеж: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ЧП </a:t>
            </a:r>
            <a:r>
              <a:rPr lang="ru-RU" sz="1400" b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Лакоценин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С.С., 2007. </a:t>
            </a:r>
            <a:r>
              <a:rPr lang="ru-RU" sz="1400" b="1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176 с.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755576" y="761098"/>
            <a:ext cx="77768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Обогащение двигательного опыта и развитие физических качеств детей старшего   дошкольного возраста посредством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степ-аэробики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83568" y="1425720"/>
            <a:ext cx="7416824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lang="ru-RU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условия для формирования у детей старшего дошкольного возраста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потребности в двигательной активности;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бучать технике выполнения движений на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степ-платформе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  двигательные умения;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азвивать общую выносливость, мышечную силу, физические качества, чувство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ритма, формировать устойчивое равновесие, координацию движений; </a:t>
            </a:r>
            <a:endParaRPr lang="ru-RU" sz="14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азвивать творческую активность, инициативу и самостоятельность </a:t>
            </a: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выполнении физических упражнений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sz="8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1400" b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креплять умение осуществлять самоконтроль, формировать интерес к 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занятиям по физической культуре и </a:t>
            </a: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спорту;</a:t>
            </a:r>
          </a:p>
          <a:p>
            <a:pPr indent="449263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1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положительный психологический настрой у детей.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14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699542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Степ-аэробика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это комплекс ритмических движений под музыку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использованием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 – платформ.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User\Desktop\СТЕП\20240319_080433.jpg"/>
          <p:cNvPicPr/>
          <p:nvPr/>
        </p:nvPicPr>
        <p:blipFill>
          <a:blip r:embed="rId2" cstate="print"/>
          <a:srcRect l="8658" r="12614"/>
          <a:stretch>
            <a:fillRect/>
          </a:stretch>
        </p:blipFill>
        <p:spPr bwMode="auto">
          <a:xfrm>
            <a:off x="4499992" y="1635646"/>
            <a:ext cx="4032448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C:\Users\User\Desktop\СТЕП\IMG20240320091540.jpg"/>
          <p:cNvPicPr/>
          <p:nvPr/>
        </p:nvPicPr>
        <p:blipFill>
          <a:blip r:embed="rId3" cstate="print"/>
          <a:srcRect l="21967" t="6838" b="9402"/>
          <a:stretch>
            <a:fillRect/>
          </a:stretch>
        </p:blipFill>
        <p:spPr bwMode="auto">
          <a:xfrm>
            <a:off x="611560" y="1635646"/>
            <a:ext cx="3888432" cy="28044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699542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Степ</a:t>
            </a:r>
            <a:r>
              <a:rPr lang="ru-RU" b="1" spc="-1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cs typeface="Times New Roman"/>
              </a:rPr>
              <a:t>- </a:t>
            </a:r>
            <a:r>
              <a:rPr lang="ru-RU" b="1" spc="-15" dirty="0" smtClean="0">
                <a:latin typeface="Times New Roman"/>
                <a:cs typeface="Times New Roman"/>
              </a:rPr>
              <a:t>это </a:t>
            </a:r>
            <a:r>
              <a:rPr lang="ru-RU" b="1" spc="-10" dirty="0" smtClean="0">
                <a:latin typeface="Times New Roman"/>
                <a:cs typeface="Times New Roman"/>
              </a:rPr>
              <a:t>ступенька высотой </a:t>
            </a:r>
            <a:r>
              <a:rPr lang="ru-RU" b="1" spc="-5" dirty="0" smtClean="0">
                <a:latin typeface="Times New Roman"/>
                <a:cs typeface="Times New Roman"/>
              </a:rPr>
              <a:t>не </a:t>
            </a:r>
            <a:r>
              <a:rPr lang="ru-RU" b="1" spc="-10" dirty="0" smtClean="0">
                <a:latin typeface="Times New Roman"/>
                <a:cs typeface="Times New Roman"/>
              </a:rPr>
              <a:t>более </a:t>
            </a:r>
            <a:r>
              <a:rPr lang="ru-RU" b="1" dirty="0" smtClean="0">
                <a:latin typeface="Times New Roman"/>
                <a:cs typeface="Times New Roman"/>
              </a:rPr>
              <a:t>8 см,  </a:t>
            </a:r>
          </a:p>
          <a:p>
            <a:pPr algn="ctr"/>
            <a:r>
              <a:rPr lang="ru-RU" b="1" spc="-5" dirty="0" smtClean="0">
                <a:latin typeface="Times New Roman"/>
                <a:cs typeface="Times New Roman"/>
              </a:rPr>
              <a:t>шириной </a:t>
            </a:r>
            <a:r>
              <a:rPr lang="ru-RU" b="1" dirty="0" smtClean="0">
                <a:latin typeface="Times New Roman"/>
                <a:cs typeface="Times New Roman"/>
              </a:rPr>
              <a:t>- 25 см, </a:t>
            </a:r>
            <a:r>
              <a:rPr lang="ru-RU" b="1" spc="-5" dirty="0" smtClean="0">
                <a:latin typeface="Times New Roman"/>
                <a:cs typeface="Times New Roman"/>
              </a:rPr>
              <a:t>длиной </a:t>
            </a:r>
            <a:r>
              <a:rPr lang="ru-RU" b="1" dirty="0" smtClean="0">
                <a:latin typeface="Times New Roman"/>
                <a:cs typeface="Times New Roman"/>
              </a:rPr>
              <a:t> - 40</a:t>
            </a:r>
            <a:r>
              <a:rPr lang="ru-RU" b="1" spc="-85" dirty="0" smtClean="0">
                <a:latin typeface="Times New Roman"/>
                <a:cs typeface="Times New Roman"/>
              </a:rPr>
              <a:t> </a:t>
            </a:r>
            <a:r>
              <a:rPr lang="ru-RU" b="1" dirty="0" smtClean="0">
                <a:latin typeface="Times New Roman"/>
                <a:cs typeface="Times New Roman"/>
              </a:rPr>
              <a:t>см.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491630"/>
            <a:ext cx="396044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Степ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платформа является многофункциональным оборудованием,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обеспечивающим решение 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общеразвивающих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профилактических задач.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7654"/>
            <a:ext cx="309634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343584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/>
                <a:ea typeface="Calibri"/>
                <a:cs typeface="Times New Roman"/>
              </a:rPr>
              <a:t>Она должна быть изготовлена из легкого и прочного материала, </a:t>
            </a:r>
          </a:p>
          <a:p>
            <a:pPr algn="ctr"/>
            <a:r>
              <a:rPr lang="ru-RU" b="1" dirty="0" smtClean="0">
                <a:latin typeface="Times New Roman"/>
                <a:ea typeface="Calibri"/>
                <a:cs typeface="Times New Roman"/>
              </a:rPr>
              <a:t>с нескользкой поверхностью 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53611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55576" y="555526"/>
            <a:ext cx="720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работы с элементами</a:t>
            </a:r>
            <a:r>
              <a:rPr kumimoji="0" lang="ru-RU" sz="2400" b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степ – аэробики: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87574"/>
            <a:ext cx="3525324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Часть занятия: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- вводная часть;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упражнения;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- основная часть;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- эстафеты;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- подвижные игры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:\Users\User\Desktop\СТЕП\20240319_080614.jpg"/>
          <p:cNvPicPr/>
          <p:nvPr/>
        </p:nvPicPr>
        <p:blipFill>
          <a:blip r:embed="rId2" cstate="print"/>
          <a:srcRect l="22448" r="8284" b="12500"/>
          <a:stretch>
            <a:fillRect/>
          </a:stretch>
        </p:blipFill>
        <p:spPr bwMode="auto">
          <a:xfrm>
            <a:off x="4211960" y="1059582"/>
            <a:ext cx="417646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Users\User\Desktop\СТЕП\20240318_102040.jpg"/>
          <p:cNvPicPr/>
          <p:nvPr/>
        </p:nvPicPr>
        <p:blipFill>
          <a:blip r:embed="rId3" cstate="print"/>
          <a:srcRect l="7055" r="9086" b="23958"/>
          <a:stretch>
            <a:fillRect/>
          </a:stretch>
        </p:blipFill>
        <p:spPr bwMode="auto">
          <a:xfrm>
            <a:off x="1187624" y="2715766"/>
            <a:ext cx="410445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163FE02-2AB2-4647-9A12-2E42A19EF072}"/>
              </a:ext>
            </a:extLst>
          </p:cNvPr>
          <p:cNvSpPr/>
          <p:nvPr/>
        </p:nvSpPr>
        <p:spPr>
          <a:xfrm>
            <a:off x="683568" y="555526"/>
            <a:ext cx="7920880" cy="4094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8900" algn="ctr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Правила, которые необходимо выполнять, занимаясь степ – аэробикой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88900" algn="ctr">
              <a:lnSpc>
                <a:spcPct val="115000"/>
              </a:lnSpc>
              <a:spcAft>
                <a:spcPts val="0"/>
              </a:spcAft>
            </a:pPr>
            <a:endParaRPr lang="ru-RU" b="1" u="sng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8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подъем на платформу осуществлять за счет работы ног, а не спины;</a:t>
            </a:r>
            <a:endParaRPr lang="ru-RU" b="1" dirty="0"/>
          </a:p>
          <a:p>
            <a:pPr marL="342900" marR="88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ступню ставить на платформу полностью;</a:t>
            </a:r>
            <a:endParaRPr lang="ru-RU" b="1" dirty="0"/>
          </a:p>
          <a:p>
            <a:pPr marL="342900" marR="88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спину всегда держать прямо;</a:t>
            </a:r>
            <a:endParaRPr lang="ru-RU" b="1" dirty="0"/>
          </a:p>
          <a:p>
            <a:pPr marL="342900" marR="88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делать резких движений, а также движений одной и той же ногой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или</a:t>
            </a:r>
            <a:r>
              <a:rPr lang="ru-RU" b="1" dirty="0"/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рукой больше одной минуты;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8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 время занятий ногу ставить на середину ступеньки, на всю ступню;</a:t>
            </a:r>
            <a:endParaRPr lang="ru-RU" b="1" dirty="0"/>
          </a:p>
          <a:p>
            <a:pPr marL="342900" marR="88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пятка не должна свисать;</a:t>
            </a:r>
            <a:endParaRPr lang="ru-RU" b="1" dirty="0"/>
          </a:p>
          <a:p>
            <a:pPr marL="342900" marR="88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заниматься в спортивной обуви типа чешек или кроссовок, но без ранта, так как можно зацепиться им за ступеньку, особенно если устали;</a:t>
            </a:r>
            <a:endParaRPr lang="ru-RU" b="1" dirty="0"/>
          </a:p>
          <a:p>
            <a:pPr marL="342900" marR="88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выполнять упражнения под музыку в среднем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темпе.</a:t>
            </a:r>
            <a:endParaRPr lang="ru-RU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51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</TotalTime>
  <Words>794</Words>
  <Application>Microsoft Office PowerPoint</Application>
  <PresentationFormat>Экран (16:9)</PresentationFormat>
  <Paragraphs>121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User</cp:lastModifiedBy>
  <cp:revision>90</cp:revision>
  <dcterms:created xsi:type="dcterms:W3CDTF">2017-04-22T18:02:05Z</dcterms:created>
  <dcterms:modified xsi:type="dcterms:W3CDTF">2024-03-20T17:06:57Z</dcterms:modified>
</cp:coreProperties>
</file>