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92" r:id="rId1"/>
  </p:sldMasterIdLst>
  <p:notesMasterIdLst>
    <p:notesMasterId r:id="rId22"/>
  </p:notesMasterIdLst>
  <p:sldIdLst>
    <p:sldId id="265" r:id="rId2"/>
    <p:sldId id="258" r:id="rId3"/>
    <p:sldId id="279" r:id="rId4"/>
    <p:sldId id="280" r:id="rId5"/>
    <p:sldId id="281" r:id="rId6"/>
    <p:sldId id="277" r:id="rId7"/>
    <p:sldId id="278" r:id="rId8"/>
    <p:sldId id="259" r:id="rId9"/>
    <p:sldId id="274" r:id="rId10"/>
    <p:sldId id="291" r:id="rId11"/>
    <p:sldId id="292" r:id="rId12"/>
    <p:sldId id="264" r:id="rId13"/>
    <p:sldId id="269" r:id="rId14"/>
    <p:sldId id="261" r:id="rId15"/>
    <p:sldId id="262" r:id="rId16"/>
    <p:sldId id="282" r:id="rId17"/>
    <p:sldId id="270" r:id="rId18"/>
    <p:sldId id="268" r:id="rId19"/>
    <p:sldId id="287" r:id="rId20"/>
    <p:sldId id="290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620"/>
    <p:restoredTop sz="73919" autoAdjust="0"/>
  </p:normalViewPr>
  <p:slideViewPr>
    <p:cSldViewPr>
      <p:cViewPr>
        <p:scale>
          <a:sx n="84" d="100"/>
          <a:sy n="84" d="100"/>
        </p:scale>
        <p:origin x="-1402" y="-16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8E6F3C-2EBE-4464-AB48-6CDDBF8160BA}" type="datetimeFigureOut">
              <a:rPr lang="ru-RU" smtClean="0"/>
              <a:pPr/>
              <a:t>05.12.2023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FDA43D-BDB8-4A97-95A1-AD34546363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83061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458BFA0-AC9B-4D08-90E6-71C29B26A6CF}" type="datetimeFigureOut">
              <a:rPr lang="ru-RU" smtClean="0"/>
              <a:pPr/>
              <a:t>05.12.2023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6C5A7A4-DFE0-4418-A07A-DA3A1E49CDDB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8BFA0-AC9B-4D08-90E6-71C29B26A6CF}" type="datetimeFigureOut">
              <a:rPr lang="ru-RU" smtClean="0"/>
              <a:pPr/>
              <a:t>05.12.2023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A7A4-DFE0-4418-A07A-DA3A1E49CDDB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8BFA0-AC9B-4D08-90E6-71C29B26A6CF}" type="datetimeFigureOut">
              <a:rPr lang="ru-RU" smtClean="0"/>
              <a:pPr/>
              <a:t>05.12.2023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A7A4-DFE0-4418-A07A-DA3A1E49CDDB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8BFA0-AC9B-4D08-90E6-71C29B26A6CF}" type="datetimeFigureOut">
              <a:rPr lang="ru-RU" smtClean="0"/>
              <a:pPr/>
              <a:t>05.12.2023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A7A4-DFE0-4418-A07A-DA3A1E49CDD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8BFA0-AC9B-4D08-90E6-71C29B26A6CF}" type="datetimeFigureOut">
              <a:rPr lang="ru-RU" smtClean="0"/>
              <a:pPr/>
              <a:t>05.12.2023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A7A4-DFE0-4418-A07A-DA3A1E49CD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8BFA0-AC9B-4D08-90E6-71C29B26A6CF}" type="datetimeFigureOut">
              <a:rPr lang="ru-RU" smtClean="0"/>
              <a:pPr/>
              <a:t>05.12.2023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A7A4-DFE0-4418-A07A-DA3A1E49CDD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8BFA0-AC9B-4D08-90E6-71C29B26A6CF}" type="datetimeFigureOut">
              <a:rPr lang="ru-RU" smtClean="0"/>
              <a:pPr/>
              <a:t>05.12.2023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A7A4-DFE0-4418-A07A-DA3A1E49CDDB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8BFA0-AC9B-4D08-90E6-71C29B26A6CF}" type="datetimeFigureOut">
              <a:rPr lang="ru-RU" smtClean="0"/>
              <a:pPr/>
              <a:t>05.12.2023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A7A4-DFE0-4418-A07A-DA3A1E49CDDB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8BFA0-AC9B-4D08-90E6-71C29B26A6CF}" type="datetimeFigureOut">
              <a:rPr lang="ru-RU" smtClean="0"/>
              <a:pPr/>
              <a:t>05.12.2023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A7A4-DFE0-4418-A07A-DA3A1E49CD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8BFA0-AC9B-4D08-90E6-71C29B26A6CF}" type="datetimeFigureOut">
              <a:rPr lang="ru-RU" smtClean="0"/>
              <a:pPr/>
              <a:t>05.12.2023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A7A4-DFE0-4418-A07A-DA3A1E49CD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8BFA0-AC9B-4D08-90E6-71C29B26A6CF}" type="datetimeFigureOut">
              <a:rPr lang="ru-RU" smtClean="0"/>
              <a:pPr/>
              <a:t>05.12.2023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A7A4-DFE0-4418-A07A-DA3A1E49CD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2458BFA0-AC9B-4D08-90E6-71C29B26A6CF}" type="datetimeFigureOut">
              <a:rPr lang="ru-RU" smtClean="0"/>
              <a:pPr/>
              <a:t>05.12.2023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26C5A7A4-DFE0-4418-A07A-DA3A1E49CDD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93" r:id="rId1"/>
    <p:sldLayoutId id="2147484394" r:id="rId2"/>
    <p:sldLayoutId id="2147484395" r:id="rId3"/>
    <p:sldLayoutId id="2147484396" r:id="rId4"/>
    <p:sldLayoutId id="2147484397" r:id="rId5"/>
    <p:sldLayoutId id="2147484398" r:id="rId6"/>
    <p:sldLayoutId id="2147484399" r:id="rId7"/>
    <p:sldLayoutId id="2147484400" r:id="rId8"/>
    <p:sldLayoutId id="2147484401" r:id="rId9"/>
    <p:sldLayoutId id="2147484402" r:id="rId10"/>
    <p:sldLayoutId id="21474844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48680"/>
            <a:ext cx="8496944" cy="129614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ПРОЕКТ «Незнайка в Стране профессий» 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511" y="1916832"/>
            <a:ext cx="3312369" cy="922783"/>
          </a:xfrm>
        </p:spPr>
        <p:txBody>
          <a:bodyPr>
            <a:noAutofit/>
          </a:bodyPr>
          <a:lstStyle/>
          <a:p>
            <a:r>
              <a:rPr lang="ru-RU" sz="1200" b="1" dirty="0"/>
              <a:t>Знания могут быть лишь у того, у кого есть вопросы.</a:t>
            </a:r>
          </a:p>
          <a:p>
            <a:r>
              <a:rPr lang="ru-RU" sz="1200" b="1" dirty="0"/>
              <a:t> </a:t>
            </a:r>
            <a:r>
              <a:rPr lang="ru-RU" sz="1200" b="1" dirty="0" smtClean="0"/>
              <a:t>                               /</a:t>
            </a:r>
            <a:r>
              <a:rPr lang="ru-RU" sz="1200" b="1" dirty="0" err="1" smtClean="0"/>
              <a:t>Ханс</a:t>
            </a:r>
            <a:r>
              <a:rPr lang="ru-RU" sz="1200" b="1" dirty="0" smtClean="0"/>
              <a:t>-Георг </a:t>
            </a:r>
            <a:r>
              <a:rPr lang="ru-RU" sz="1200" b="1" dirty="0" err="1" smtClean="0"/>
              <a:t>Гадамер</a:t>
            </a:r>
            <a:r>
              <a:rPr lang="ru-RU" sz="1200" b="1" dirty="0" smtClean="0"/>
              <a:t>/</a:t>
            </a:r>
            <a:endParaRPr lang="ru-RU" sz="1200" b="1" dirty="0"/>
          </a:p>
          <a:p>
            <a:endParaRPr lang="ru-RU" sz="1000" b="1" dirty="0"/>
          </a:p>
        </p:txBody>
      </p:sp>
      <p:sp>
        <p:nvSpPr>
          <p:cNvPr id="8" name="Объект 7"/>
          <p:cNvSpPr>
            <a:spLocks noGrp="1"/>
          </p:cNvSpPr>
          <p:nvPr>
            <p:ph sz="half" idx="2"/>
          </p:nvPr>
        </p:nvSpPr>
        <p:spPr>
          <a:xfrm>
            <a:off x="5724128" y="4437112"/>
            <a:ext cx="3124200" cy="1413520"/>
          </a:xfrm>
        </p:spPr>
        <p:txBody>
          <a:bodyPr>
            <a:normAutofit fontScale="70000" lnSpcReduction="20000"/>
          </a:bodyPr>
          <a:lstStyle/>
          <a:p>
            <a:pPr indent="0">
              <a:buNone/>
            </a:pPr>
            <a:endParaRPr lang="ru-RU" sz="1400" dirty="0"/>
          </a:p>
          <a:p>
            <a:pPr marL="0" indent="0">
              <a:buNone/>
            </a:pPr>
            <a:r>
              <a:rPr lang="ru-RU" sz="2200" dirty="0" smtClean="0"/>
              <a:t>ГБДОУ Детский сад 5 Кировского района </a:t>
            </a:r>
          </a:p>
          <a:p>
            <a:r>
              <a:rPr lang="ru-RU" sz="2200" dirty="0" smtClean="0"/>
              <a:t>Руководитель проекта:</a:t>
            </a:r>
          </a:p>
          <a:p>
            <a:pPr marL="0" indent="0">
              <a:buNone/>
            </a:pPr>
            <a:r>
              <a:rPr lang="ru-RU" sz="2200" dirty="0" smtClean="0"/>
              <a:t>воспитатель </a:t>
            </a:r>
            <a:r>
              <a:rPr lang="ru-RU" sz="2200" dirty="0" err="1" smtClean="0"/>
              <a:t>Эседулаева</a:t>
            </a:r>
            <a:r>
              <a:rPr lang="ru-RU" sz="2200" dirty="0" smtClean="0"/>
              <a:t> З.М.</a:t>
            </a:r>
          </a:p>
          <a:p>
            <a:pPr marL="0" indent="0">
              <a:buNone/>
            </a:pPr>
            <a:r>
              <a:rPr lang="ru-RU" sz="2200" dirty="0" smtClean="0"/>
              <a:t>Санкт-Петербург , 2023 год</a:t>
            </a:r>
          </a:p>
          <a:p>
            <a:endParaRPr lang="ru-RU" sz="14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580112" y="1916832"/>
            <a:ext cx="3168352" cy="952112"/>
          </a:xfrm>
        </p:spPr>
        <p:txBody>
          <a:bodyPr>
            <a:noAutofit/>
          </a:bodyPr>
          <a:lstStyle/>
          <a:p>
            <a:endParaRPr lang="ru-RU" sz="1200" b="1" dirty="0" smtClean="0"/>
          </a:p>
          <a:p>
            <a:endParaRPr lang="ru-RU" sz="1200" b="1" dirty="0"/>
          </a:p>
          <a:p>
            <a:endParaRPr lang="ru-RU" sz="1200" b="1" dirty="0" smtClean="0"/>
          </a:p>
          <a:p>
            <a:endParaRPr lang="ru-RU" sz="1200" b="1" dirty="0"/>
          </a:p>
          <a:p>
            <a:endParaRPr lang="ru-RU" sz="1200" b="1" dirty="0" smtClean="0"/>
          </a:p>
          <a:p>
            <a:endParaRPr lang="ru-RU" sz="1200" b="1" dirty="0"/>
          </a:p>
          <a:p>
            <a:r>
              <a:rPr lang="ru-RU" sz="1200" b="1" dirty="0" smtClean="0"/>
              <a:t>  </a:t>
            </a:r>
          </a:p>
          <a:p>
            <a:endParaRPr lang="ru-RU" sz="1200" b="1" dirty="0"/>
          </a:p>
          <a:p>
            <a:endParaRPr lang="ru-RU" sz="1200" b="1" dirty="0" smtClean="0"/>
          </a:p>
          <a:p>
            <a:endParaRPr lang="ru-RU" sz="1200" b="1" dirty="0"/>
          </a:p>
          <a:p>
            <a:endParaRPr lang="ru-RU" sz="1200" b="1" dirty="0" smtClean="0"/>
          </a:p>
          <a:p>
            <a:r>
              <a:rPr lang="ru-RU" sz="1200" b="1" dirty="0" smtClean="0"/>
              <a:t>У </a:t>
            </a:r>
            <a:r>
              <a:rPr lang="ru-RU" sz="1200" b="1" dirty="0"/>
              <a:t>меня есть шесть верных слуг. Я им обязан всем. Их имена: Кто? Почему? Когда? Что? Где? и Как?</a:t>
            </a:r>
          </a:p>
          <a:p>
            <a:r>
              <a:rPr lang="ru-RU" sz="1200" b="1" dirty="0" smtClean="0"/>
              <a:t>                                  /</a:t>
            </a:r>
            <a:r>
              <a:rPr lang="ru-RU" sz="1200" b="1" dirty="0" err="1" smtClean="0"/>
              <a:t>Редьярд</a:t>
            </a:r>
            <a:r>
              <a:rPr lang="ru-RU" sz="1200" b="1" dirty="0" smtClean="0"/>
              <a:t> Киплинг/</a:t>
            </a:r>
            <a:endParaRPr lang="ru-RU" sz="12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068960"/>
            <a:ext cx="3456384" cy="3174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78125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5432" y="278097"/>
            <a:ext cx="784887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chemeClr val="accent1"/>
                </a:solidFill>
              </a:rPr>
              <a:t>Предварительная работа: </a:t>
            </a:r>
            <a:endParaRPr lang="ru-RU" sz="3600" b="1" dirty="0" smtClean="0">
              <a:solidFill>
                <a:schemeClr val="accent1"/>
              </a:solidFill>
            </a:endParaRPr>
          </a:p>
          <a:p>
            <a:endParaRPr lang="ru-RU" sz="3600" b="1" dirty="0" smtClean="0"/>
          </a:p>
          <a:p>
            <a:r>
              <a:rPr lang="ru-RU" dirty="0" smtClean="0"/>
              <a:t>чтение </a:t>
            </a:r>
            <a:r>
              <a:rPr lang="ru-RU" dirty="0"/>
              <a:t>стихотворения В.В. Маяковского «Кем быть?», Д</a:t>
            </a:r>
            <a:r>
              <a:rPr lang="ru-RU" dirty="0" smtClean="0"/>
              <a:t>. </a:t>
            </a:r>
            <a:r>
              <a:rPr lang="ru-RU" dirty="0" err="1" smtClean="0"/>
              <a:t>Родари</a:t>
            </a:r>
            <a:r>
              <a:rPr lang="ru-RU" dirty="0" smtClean="0"/>
              <a:t> </a:t>
            </a:r>
            <a:r>
              <a:rPr lang="ru-RU" dirty="0"/>
              <a:t>«Чем пахнут ремесла?», иллюстрации к стихотворениям, предложить посмотреть мультфильмы «Все профессии нужны, все профессии важны»  и про Незнайку, слова припева песни Пончика для  пальчиковой гимнастики, песня с ускорением «Три хлопка над головой…»  .</a:t>
            </a:r>
          </a:p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3140419"/>
            <a:ext cx="8308621" cy="3240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476790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548680"/>
            <a:ext cx="8064896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1"/>
                </a:solidFill>
              </a:rPr>
              <a:t>Материально-техническое оснащение: </a:t>
            </a:r>
            <a:endParaRPr lang="ru-RU" sz="2800" b="1" dirty="0" smtClean="0">
              <a:solidFill>
                <a:schemeClr val="accent1"/>
              </a:solidFill>
            </a:endParaRPr>
          </a:p>
          <a:p>
            <a:r>
              <a:rPr lang="ru-RU" dirty="0" smtClean="0"/>
              <a:t>книги </a:t>
            </a:r>
            <a:r>
              <a:rPr lang="ru-RU" dirty="0"/>
              <a:t>: </a:t>
            </a:r>
            <a:r>
              <a:rPr lang="ru-RU" dirty="0" err="1"/>
              <a:t>В.В.Маяковский</a:t>
            </a:r>
            <a:r>
              <a:rPr lang="ru-RU" dirty="0"/>
              <a:t> «Кем быть?» ,С. Михалков «А что у вас?», Дж. </a:t>
            </a:r>
            <a:r>
              <a:rPr lang="ru-RU" dirty="0" err="1"/>
              <a:t>Родари</a:t>
            </a:r>
            <a:r>
              <a:rPr lang="ru-RU" dirty="0"/>
              <a:t> «Чем пахнут ремёсла?» , карточки с картинками , «Волшебный сундучок» с инструментами разных профессий (дудочка, градусник ,половник  ,кисточка ) , аудиозаписи (• Песня </a:t>
            </a:r>
            <a:r>
              <a:rPr lang="ru-RU" dirty="0" err="1"/>
              <a:t>Знайки</a:t>
            </a:r>
            <a:r>
              <a:rPr lang="ru-RU" dirty="0"/>
              <a:t> и его </a:t>
            </a:r>
            <a:r>
              <a:rPr lang="ru-RU" dirty="0" smtClean="0"/>
              <a:t>друзей . Слова </a:t>
            </a:r>
            <a:r>
              <a:rPr lang="ru-RU" dirty="0" err="1" smtClean="0"/>
              <a:t>Ю.Энтин</a:t>
            </a:r>
            <a:r>
              <a:rPr lang="ru-RU" dirty="0"/>
              <a:t>. Музыка Марк Минков</a:t>
            </a:r>
            <a:r>
              <a:rPr lang="ru-RU" dirty="0" smtClean="0"/>
              <a:t>, •</a:t>
            </a:r>
            <a:r>
              <a:rPr lang="ru-RU" dirty="0"/>
              <a:t>Песня Пончика</a:t>
            </a:r>
            <a:r>
              <a:rPr lang="ru-RU" dirty="0" smtClean="0"/>
              <a:t>. Г. Гладков</a:t>
            </a:r>
            <a:r>
              <a:rPr lang="ru-RU" dirty="0"/>
              <a:t>, вырезанные звездочки , мешочек со сладкими грибочками, одежда  для главных героев –участников досуга, оформление станций под каждого героя  ,фрукты и овощи.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356992"/>
            <a:ext cx="5333557" cy="3000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667617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по ведущему </a:t>
            </a:r>
            <a:r>
              <a:rPr lang="ru-RU" b="1" dirty="0" smtClean="0"/>
              <a:t>методу</a:t>
            </a:r>
            <a:r>
              <a:rPr lang="ru-RU" dirty="0" smtClean="0"/>
              <a:t> – познавательный, творческий (детский праздник)</a:t>
            </a:r>
          </a:p>
          <a:p>
            <a:r>
              <a:rPr lang="ru-RU" dirty="0" smtClean="0"/>
              <a:t>по </a:t>
            </a:r>
            <a:r>
              <a:rPr lang="ru-RU" b="1" dirty="0" smtClean="0"/>
              <a:t>содержанию</a:t>
            </a:r>
            <a:r>
              <a:rPr lang="ru-RU" dirty="0" smtClean="0"/>
              <a:t> - ребенок, общество и его культурные ценности</a:t>
            </a:r>
          </a:p>
          <a:p>
            <a:r>
              <a:rPr lang="ru-RU" dirty="0" smtClean="0"/>
              <a:t>по </a:t>
            </a:r>
            <a:r>
              <a:rPr lang="ru-RU" b="1" dirty="0" smtClean="0"/>
              <a:t>характеру контактов </a:t>
            </a:r>
            <a:r>
              <a:rPr lang="ru-RU" dirty="0" smtClean="0"/>
              <a:t>- внутри одной  возрастной группы</a:t>
            </a:r>
          </a:p>
          <a:p>
            <a:r>
              <a:rPr lang="ru-RU" dirty="0" smtClean="0"/>
              <a:t>по </a:t>
            </a:r>
            <a:r>
              <a:rPr lang="ru-RU" b="1" dirty="0" smtClean="0"/>
              <a:t>количеству участников </a:t>
            </a:r>
            <a:r>
              <a:rPr lang="ru-RU" dirty="0" smtClean="0"/>
              <a:t>– групповой (дети 3-4 лет, воспитатель)</a:t>
            </a:r>
          </a:p>
          <a:p>
            <a:r>
              <a:rPr lang="ru-RU" dirty="0" smtClean="0"/>
              <a:t>по </a:t>
            </a:r>
            <a:r>
              <a:rPr lang="ru-RU" b="1" dirty="0" smtClean="0"/>
              <a:t>длительности</a:t>
            </a:r>
            <a:r>
              <a:rPr lang="ru-RU" dirty="0" smtClean="0"/>
              <a:t> – краткосрочный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692696"/>
            <a:ext cx="6984776" cy="819472"/>
          </a:xfrm>
        </p:spPr>
        <p:txBody>
          <a:bodyPr>
            <a:normAutofit/>
          </a:bodyPr>
          <a:lstStyle/>
          <a:p>
            <a:r>
              <a:rPr lang="ru-RU" sz="4400" dirty="0" smtClean="0"/>
              <a:t>Тип проекта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xmlns="" val="3692969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0">
              <a:buNone/>
            </a:pPr>
            <a:endParaRPr lang="ru-RU" dirty="0" smtClean="0"/>
          </a:p>
          <a:p>
            <a:pPr marL="285750" indent="-285750"/>
            <a:r>
              <a:rPr lang="ru-RU" dirty="0" smtClean="0"/>
              <a:t> </a:t>
            </a:r>
            <a:r>
              <a:rPr lang="ru-RU" dirty="0"/>
              <a:t> Работа с раскрасками: «Кем я хочу стать, когда вырасту».</a:t>
            </a:r>
          </a:p>
          <a:p>
            <a:r>
              <a:rPr lang="ru-RU" dirty="0" smtClean="0"/>
              <a:t>Создание </a:t>
            </a:r>
            <a:r>
              <a:rPr lang="ru-RU" dirty="0"/>
              <a:t>альбома «Профессии наших родителей</a:t>
            </a:r>
            <a:r>
              <a:rPr lang="ru-RU" dirty="0" smtClean="0"/>
              <a:t>».</a:t>
            </a:r>
            <a:endParaRPr lang="ru-RU" dirty="0"/>
          </a:p>
          <a:p>
            <a:r>
              <a:rPr lang="ru-RU" dirty="0" smtClean="0"/>
              <a:t>Консультация для родителей.</a:t>
            </a:r>
          </a:p>
          <a:p>
            <a:r>
              <a:rPr lang="ru-RU" dirty="0"/>
              <a:t>Оформление презентации проекта.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Продукт проекта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63083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I </a:t>
            </a:r>
            <a:r>
              <a:rPr lang="ru-RU" sz="2800" dirty="0"/>
              <a:t>этап - </a:t>
            </a:r>
            <a:r>
              <a:rPr lang="ru-RU" sz="2800" dirty="0" smtClean="0"/>
              <a:t>предварительный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63688" y="754420"/>
            <a:ext cx="46805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7200" dirty="0"/>
              <a:t>- изучение материала по теме проекта;</a:t>
            </a:r>
          </a:p>
          <a:p>
            <a:pPr marL="0" indent="0">
              <a:buNone/>
            </a:pPr>
            <a:r>
              <a:rPr lang="ru-RU" sz="7200" dirty="0" smtClean="0"/>
              <a:t> </a:t>
            </a:r>
            <a:r>
              <a:rPr lang="ru-RU" sz="7200" dirty="0"/>
              <a:t>-обоснование его актуальности, проблематики</a:t>
            </a:r>
            <a:r>
              <a:rPr lang="ru-RU" sz="7200" dirty="0" smtClean="0"/>
              <a:t>;</a:t>
            </a:r>
          </a:p>
          <a:p>
            <a:pPr marL="0" indent="0">
              <a:buNone/>
            </a:pPr>
            <a:r>
              <a:rPr lang="ru-RU" sz="7200" dirty="0" smtClean="0"/>
              <a:t> </a:t>
            </a:r>
            <a:r>
              <a:rPr lang="ru-RU" sz="7200" dirty="0"/>
              <a:t>- определение цели и задач, сроков реализации;</a:t>
            </a:r>
          </a:p>
          <a:p>
            <a:pPr marL="0" indent="0">
              <a:buNone/>
            </a:pPr>
            <a:r>
              <a:rPr lang="ru-RU" sz="7200" dirty="0" smtClean="0"/>
              <a:t> </a:t>
            </a:r>
            <a:r>
              <a:rPr lang="ru-RU" sz="7200" dirty="0"/>
              <a:t>-подбор методического материала, необходимого для реализации проекта;</a:t>
            </a:r>
          </a:p>
          <a:p>
            <a:pPr marL="0" indent="0">
              <a:buNone/>
            </a:pPr>
            <a:r>
              <a:rPr lang="ru-RU" sz="7200" dirty="0" smtClean="0"/>
              <a:t> </a:t>
            </a:r>
            <a:r>
              <a:rPr lang="ru-RU" sz="7200" dirty="0"/>
              <a:t>-оформление книжного центра детской литературой и иллюстрациями по </a:t>
            </a:r>
          </a:p>
          <a:p>
            <a:pPr marL="0" indent="0">
              <a:buNone/>
            </a:pPr>
            <a:r>
              <a:rPr lang="ru-RU" sz="7200" dirty="0"/>
              <a:t>теме проекта;</a:t>
            </a:r>
          </a:p>
          <a:p>
            <a:pPr marL="0" indent="0">
              <a:buNone/>
            </a:pPr>
            <a:r>
              <a:rPr lang="ru-RU" sz="7200" dirty="0" smtClean="0"/>
              <a:t> -</a:t>
            </a:r>
            <a:r>
              <a:rPr lang="ru-RU" sz="7200" dirty="0"/>
              <a:t>подбор дидактических, сюжетных, настольно-печатных игр для </a:t>
            </a:r>
          </a:p>
          <a:p>
            <a:pPr marL="0" indent="0">
              <a:buNone/>
            </a:pPr>
            <a:r>
              <a:rPr lang="ru-RU" sz="7200" dirty="0" smtClean="0"/>
              <a:t> познавательной </a:t>
            </a:r>
            <a:r>
              <a:rPr lang="ru-RU" sz="7200" dirty="0"/>
              <a:t>и двигательно-активной деятельности воспитанников;</a:t>
            </a:r>
          </a:p>
          <a:p>
            <a:pPr marL="0" indent="0">
              <a:buNone/>
            </a:pPr>
            <a:r>
              <a:rPr lang="ru-RU" sz="7200" dirty="0" smtClean="0"/>
              <a:t> </a:t>
            </a:r>
            <a:r>
              <a:rPr lang="ru-RU" sz="7200" dirty="0"/>
              <a:t>-введение детей в проблематику данного проекта. (Каждое утро ваши </a:t>
            </a:r>
          </a:p>
          <a:p>
            <a:pPr marL="0" indent="0">
              <a:buNone/>
            </a:pPr>
            <a:r>
              <a:rPr lang="ru-RU" sz="7200" dirty="0"/>
              <a:t>родители приводят вас в детский сад, а сами уходят! Куда они уходят? Зачем</a:t>
            </a:r>
            <a:r>
              <a:rPr lang="ru-RU" sz="7200" dirty="0" smtClean="0"/>
              <a:t>?);</a:t>
            </a:r>
          </a:p>
          <a:p>
            <a:pPr marL="0" indent="0">
              <a:buNone/>
            </a:pPr>
            <a:r>
              <a:rPr lang="ru-RU" sz="7200" dirty="0" smtClean="0"/>
              <a:t> </a:t>
            </a:r>
            <a:r>
              <a:rPr lang="ru-RU" sz="7200" dirty="0"/>
              <a:t>- выявление знаний воспитанников о трудовой деятельности их родителей, </a:t>
            </a:r>
          </a:p>
          <a:p>
            <a:pPr marL="0" indent="0">
              <a:buNone/>
            </a:pPr>
            <a:r>
              <a:rPr lang="ru-RU" sz="7200" dirty="0"/>
              <a:t>названии профессий.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94929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475656" y="476672"/>
            <a:ext cx="6400800" cy="685800"/>
          </a:xfrm>
        </p:spPr>
        <p:txBody>
          <a:bodyPr>
            <a:noAutofit/>
          </a:bodyPr>
          <a:lstStyle/>
          <a:p>
            <a:r>
              <a:rPr lang="en-US" sz="3600" dirty="0"/>
              <a:t>II </a:t>
            </a:r>
            <a:r>
              <a:rPr lang="ru-RU" sz="3600" dirty="0"/>
              <a:t>этап - основной (реализация проекта)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628800"/>
            <a:ext cx="874846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        </a:t>
            </a:r>
            <a:r>
              <a:rPr lang="ru-RU" dirty="0"/>
              <a:t>• чтение детской художественной литературы:</a:t>
            </a:r>
          </a:p>
          <a:p>
            <a:r>
              <a:rPr lang="ru-RU" dirty="0"/>
              <a:t>          - В. Маяковский. «Что такое хорошо и что такое плохо?», В. Маяковский. </a:t>
            </a:r>
          </a:p>
          <a:p>
            <a:r>
              <a:rPr lang="ru-RU" dirty="0"/>
              <a:t>«Кем быть?» С. </a:t>
            </a:r>
            <a:r>
              <a:rPr lang="ru-RU" dirty="0" err="1"/>
              <a:t>Михалков.«А</a:t>
            </a:r>
            <a:r>
              <a:rPr lang="ru-RU" dirty="0"/>
              <a:t> что у </a:t>
            </a:r>
            <a:r>
              <a:rPr lang="ru-RU" dirty="0" err="1"/>
              <a:t>вас?»,Дж</a:t>
            </a:r>
            <a:r>
              <a:rPr lang="ru-RU" dirty="0"/>
              <a:t>. </a:t>
            </a:r>
            <a:r>
              <a:rPr lang="ru-RU" dirty="0" err="1"/>
              <a:t>Родари</a:t>
            </a:r>
            <a:r>
              <a:rPr lang="ru-RU" dirty="0"/>
              <a:t>. «Чем пахнут ремёсла?»,</a:t>
            </a:r>
          </a:p>
          <a:p>
            <a:r>
              <a:rPr lang="ru-RU" dirty="0"/>
              <a:t>Н. Мигунова. «Любимые профессии малышей» </a:t>
            </a:r>
          </a:p>
          <a:p>
            <a:r>
              <a:rPr lang="ru-RU" dirty="0"/>
              <a:t>             </a:t>
            </a:r>
            <a:r>
              <a:rPr lang="ru-RU" dirty="0" smtClean="0"/>
              <a:t> </a:t>
            </a:r>
            <a:r>
              <a:rPr lang="ru-RU" dirty="0"/>
              <a:t>• беседы о труде людей, трудолюбии и лени, о профессиях родителей, о значимости труда в жизни каждого из нас, о предметах, облегчающих труд человека:</a:t>
            </a:r>
          </a:p>
          <a:p>
            <a:r>
              <a:rPr lang="ru-RU" dirty="0"/>
              <a:t>          - «Что такое </a:t>
            </a:r>
            <a:r>
              <a:rPr lang="ru-RU" dirty="0" err="1"/>
              <a:t>профессия?»,«Для</a:t>
            </a:r>
            <a:r>
              <a:rPr lang="ru-RU" dirty="0"/>
              <a:t> чего людям трудиться?» ,«Что нам нужно </a:t>
            </a:r>
          </a:p>
          <a:p>
            <a:r>
              <a:rPr lang="ru-RU" dirty="0"/>
              <a:t>для работы», «Что было бы, если бы пропали все доктора, повара, строители…»</a:t>
            </a:r>
          </a:p>
          <a:p>
            <a:r>
              <a:rPr lang="ru-RU" dirty="0"/>
              <a:t>           • конструирование </a:t>
            </a:r>
          </a:p>
          <a:p>
            <a:r>
              <a:rPr lang="ru-RU" dirty="0"/>
              <a:t>           • дидактические, настольно-печатные, пальчиковые игры:</a:t>
            </a:r>
          </a:p>
          <a:p>
            <a:r>
              <a:rPr lang="ru-RU" dirty="0"/>
              <a:t>         - «Назови профессию», «Кому, что нужно для работы?», «Назови, что </a:t>
            </a:r>
          </a:p>
          <a:p>
            <a:r>
              <a:rPr lang="ru-RU" dirty="0"/>
              <a:t>лишнее», «Построим дорогу», «Куда едут машины?».</a:t>
            </a:r>
          </a:p>
        </p:txBody>
      </p:sp>
    </p:spTree>
    <p:extLst>
      <p:ext uri="{BB962C8B-B14F-4D97-AF65-F5344CB8AC3E}">
        <p14:creationId xmlns:p14="http://schemas.microsoft.com/office/powerpoint/2010/main" xmlns="" val="3085718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781826" y="150912"/>
            <a:ext cx="6400800" cy="685800"/>
          </a:xfrm>
        </p:spPr>
        <p:txBody>
          <a:bodyPr>
            <a:noAutofit/>
          </a:bodyPr>
          <a:lstStyle/>
          <a:p>
            <a:r>
              <a:rPr lang="en-US" sz="3200" dirty="0" smtClean="0"/>
              <a:t>II</a:t>
            </a:r>
            <a:r>
              <a:rPr lang="en-US" sz="3200" dirty="0"/>
              <a:t>I</a:t>
            </a:r>
            <a:r>
              <a:rPr lang="en-US" sz="3200" dirty="0" smtClean="0"/>
              <a:t> </a:t>
            </a:r>
            <a:r>
              <a:rPr lang="ru-RU" sz="3200" dirty="0"/>
              <a:t>этап - заключительный</a:t>
            </a:r>
            <a:br>
              <a:rPr lang="ru-RU" sz="3200" dirty="0"/>
            </a:br>
            <a:endParaRPr lang="ru-RU" sz="3200" dirty="0"/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3419872" y="836712"/>
            <a:ext cx="5580112" cy="6021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-27432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ClrTx/>
              <a:buFont typeface="Wingdings" pitchFamily="2" charset="2"/>
              <a:buChar char="v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28600" algn="l" defTabSz="914400" rtl="0" eaLnBrk="1" latinLnBrk="0" hangingPunct="1">
              <a:spcBef>
                <a:spcPct val="20000"/>
              </a:spcBef>
              <a:buClrTx/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Tx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Tx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Tx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Tx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Tx/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Tx/>
              <a:buFont typeface="Arial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Tx/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endParaRPr lang="ru-RU" dirty="0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971600" y="1124744"/>
            <a:ext cx="74888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•оформление познавательно-иллюстрационного центра с использованием </a:t>
            </a:r>
          </a:p>
          <a:p>
            <a:r>
              <a:rPr lang="ru-RU" dirty="0"/>
              <a:t>картотеки «Профессий»;</a:t>
            </a:r>
          </a:p>
          <a:p>
            <a:r>
              <a:rPr lang="ru-RU" dirty="0"/>
              <a:t> </a:t>
            </a:r>
            <a:r>
              <a:rPr lang="ru-RU" dirty="0" smtClean="0"/>
              <a:t>•</a:t>
            </a:r>
            <a:r>
              <a:rPr lang="ru-RU" dirty="0"/>
              <a:t>подготовка презентации и оформление проекта.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6553" y="2636912"/>
            <a:ext cx="4071910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9225" y="2636912"/>
            <a:ext cx="4297328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9784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 </a:t>
            </a:r>
            <a:r>
              <a:rPr lang="ru-RU" dirty="0"/>
              <a:t>Дети получают возможность расширить и уточнить знания о профессиях и словарь. </a:t>
            </a:r>
            <a:endParaRPr lang="ru-RU" dirty="0" smtClean="0"/>
          </a:p>
          <a:p>
            <a:r>
              <a:rPr lang="ru-RU" dirty="0"/>
              <a:t>Непринужденная беседа взрослых с детьми обеспечивает развитие детского </a:t>
            </a:r>
            <a:r>
              <a:rPr lang="ru-RU" dirty="0" smtClean="0"/>
              <a:t>мышления,   способность </a:t>
            </a:r>
            <a:r>
              <a:rPr lang="ru-RU" dirty="0"/>
              <a:t>устанавливать простейшие связи и отношения, вызывает интерес к трудовой деятельности взрослых</a:t>
            </a:r>
            <a:r>
              <a:rPr lang="ru-RU" dirty="0" smtClean="0"/>
              <a:t>.</a:t>
            </a:r>
          </a:p>
          <a:p>
            <a:r>
              <a:rPr lang="ru-RU" dirty="0"/>
              <a:t> Отношение к профессии вырабатывается в процессе социализации личности, который охватывает и дошкольный период.</a:t>
            </a:r>
            <a:endParaRPr lang="ru-RU" dirty="0" smtClean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Вывод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99440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187624" y="620688"/>
            <a:ext cx="6400800" cy="685800"/>
          </a:xfrm>
        </p:spPr>
        <p:txBody>
          <a:bodyPr>
            <a:normAutofit fontScale="90000"/>
          </a:bodyPr>
          <a:lstStyle/>
          <a:p>
            <a:r>
              <a:rPr lang="ru-RU" dirty="0"/>
              <a:t>Список </a:t>
            </a:r>
            <a:r>
              <a:rPr lang="ru-RU" dirty="0" smtClean="0"/>
              <a:t>литературы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2289939"/>
            <a:ext cx="79928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- </a:t>
            </a:r>
            <a:r>
              <a:rPr lang="ru-RU" dirty="0" err="1" smtClean="0"/>
              <a:t>Куцакова</a:t>
            </a:r>
            <a:r>
              <a:rPr lang="ru-RU" dirty="0" smtClean="0"/>
              <a:t> </a:t>
            </a:r>
            <a:r>
              <a:rPr lang="ru-RU" dirty="0"/>
              <a:t>Л.В. Конструирование и ручной труд в детском саду.- Москва</a:t>
            </a:r>
          </a:p>
          <a:p>
            <a:r>
              <a:rPr lang="ru-RU" dirty="0"/>
              <a:t>«Просвещение», 1990.-15 с</a:t>
            </a:r>
            <a:r>
              <a:rPr lang="ru-RU" dirty="0" smtClean="0"/>
              <a:t>.</a:t>
            </a:r>
          </a:p>
          <a:p>
            <a:r>
              <a:rPr lang="ru-RU" dirty="0"/>
              <a:t>- </a:t>
            </a:r>
            <a:r>
              <a:rPr lang="ru-RU" dirty="0" err="1"/>
              <a:t>Куцакова</a:t>
            </a:r>
            <a:r>
              <a:rPr lang="ru-RU" dirty="0"/>
              <a:t> Л. В. Трудовое воспитание в детском саду. Система работы с</a:t>
            </a:r>
          </a:p>
          <a:p>
            <a:r>
              <a:rPr lang="ru-RU" dirty="0"/>
              <a:t>детьми 3-7 лет. –М.: Мозаика-Синтез, 2012. – 128 с.</a:t>
            </a:r>
          </a:p>
          <a:p>
            <a:r>
              <a:rPr lang="ru-RU" dirty="0"/>
              <a:t>- </a:t>
            </a:r>
            <a:r>
              <a:rPr lang="ru-RU" dirty="0" err="1"/>
              <a:t>Алябьева</a:t>
            </a:r>
            <a:r>
              <a:rPr lang="ru-RU" dirty="0"/>
              <a:t>, Е. А. Ребенок в мире взрослых. Рассказы о профессиях.</a:t>
            </a:r>
          </a:p>
          <a:p>
            <a:r>
              <a:rPr lang="ru-RU" dirty="0"/>
              <a:t>М. : Сфера, 2016. – 230 с.</a:t>
            </a:r>
          </a:p>
        </p:txBody>
      </p:sp>
    </p:spTree>
    <p:extLst>
      <p:ext uri="{BB962C8B-B14F-4D97-AF65-F5344CB8AC3E}">
        <p14:creationId xmlns:p14="http://schemas.microsoft.com/office/powerpoint/2010/main" xmlns="" val="740357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8301"/>
            <a:ext cx="89644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51479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Проблема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3419872" y="2204864"/>
            <a:ext cx="5544616" cy="43204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/>
              <a:t>Современный мир профессий многообразен.</a:t>
            </a:r>
          </a:p>
          <a:p>
            <a:pPr marL="0" indent="0">
              <a:buNone/>
            </a:pPr>
            <a:r>
              <a:rPr lang="ru-RU" sz="2000" dirty="0"/>
              <a:t>         Ранняя профориентация позволит развитию интереса ребенка и </a:t>
            </a:r>
            <a:r>
              <a:rPr lang="ru-RU" sz="2000" dirty="0" smtClean="0"/>
              <a:t>сформирует отношение </a:t>
            </a:r>
            <a:r>
              <a:rPr lang="ru-RU" sz="2000" dirty="0"/>
              <a:t>к профессиональному миру в доступных видах деятельности. 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/>
              <a:t> </a:t>
            </a:r>
            <a:r>
              <a:rPr lang="ru-RU" sz="2000" dirty="0" smtClean="0"/>
              <a:t>         Если  раньше </a:t>
            </a:r>
            <a:r>
              <a:rPr lang="ru-RU" sz="2000" dirty="0"/>
              <a:t>популярны среди дошкольников были профессии врача, учителя, </a:t>
            </a:r>
          </a:p>
          <a:p>
            <a:pPr marL="0" indent="0">
              <a:buNone/>
            </a:pPr>
            <a:r>
              <a:rPr lang="ru-RU" sz="2000" dirty="0"/>
              <a:t>пожарного, то сегодня девочки мечтают стать стилистами, фотомоделью, </a:t>
            </a:r>
            <a:r>
              <a:rPr lang="ru-RU" sz="2000" dirty="0" smtClean="0"/>
              <a:t>мальчики- </a:t>
            </a:r>
            <a:r>
              <a:rPr lang="ru-RU" sz="2000" dirty="0"/>
              <a:t>директором, бизнесменом ,или же, многие дети берут за основу </a:t>
            </a:r>
            <a:r>
              <a:rPr lang="ru-RU" sz="2000" dirty="0" smtClean="0"/>
              <a:t>мультипликационных </a:t>
            </a:r>
            <a:r>
              <a:rPr lang="ru-RU" sz="2000" dirty="0"/>
              <a:t>героев и мечтают стать суперменами, человеком-</a:t>
            </a:r>
          </a:p>
          <a:p>
            <a:pPr marL="0" indent="0">
              <a:buNone/>
            </a:pPr>
            <a:r>
              <a:rPr lang="ru-RU" sz="2000" dirty="0"/>
              <a:t>пауком и </a:t>
            </a:r>
            <a:r>
              <a:rPr lang="ru-RU" sz="2000" dirty="0" smtClean="0"/>
              <a:t>т.д.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04864"/>
            <a:ext cx="3219944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4365105"/>
            <a:ext cx="3219944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63387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5736" y="530837"/>
            <a:ext cx="6336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Спасибо за внимание!</a:t>
            </a:r>
            <a:endParaRPr lang="ru-RU" sz="36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268760"/>
            <a:ext cx="6624736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94679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844824"/>
            <a:ext cx="5184576" cy="2664296"/>
          </a:xfrm>
        </p:spPr>
        <p:txBody>
          <a:bodyPr>
            <a:normAutofit/>
          </a:bodyPr>
          <a:lstStyle/>
          <a:p>
            <a:pPr indent="0">
              <a:buNone/>
            </a:pPr>
            <a:endParaRPr lang="ru-RU" dirty="0"/>
          </a:p>
          <a:p>
            <a:r>
              <a:rPr lang="ru-RU" dirty="0"/>
              <a:t>Ф</a:t>
            </a:r>
            <a:r>
              <a:rPr lang="ru-RU" dirty="0" smtClean="0"/>
              <a:t>ормирование </a:t>
            </a:r>
            <a:r>
              <a:rPr lang="ru-RU" dirty="0"/>
              <a:t>представлений у детей о мире профессий в условиях игровой деятельности дошкольников ,уважительное отношение к труду взрослых.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Цель проекта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83940" y="2043996"/>
            <a:ext cx="3090980" cy="4121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4518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11560" y="332656"/>
            <a:ext cx="7756525" cy="1054100"/>
          </a:xfrm>
        </p:spPr>
        <p:txBody>
          <a:bodyPr/>
          <a:lstStyle/>
          <a:p>
            <a:r>
              <a:rPr lang="ru-RU" dirty="0"/>
              <a:t>Задачи </a:t>
            </a:r>
            <a:r>
              <a:rPr lang="ru-RU" dirty="0" smtClean="0"/>
              <a:t>проекта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3923928" y="1484784"/>
            <a:ext cx="5150359" cy="4465637"/>
          </a:xfrm>
        </p:spPr>
        <p:txBody>
          <a:bodyPr>
            <a:noAutofit/>
          </a:bodyPr>
          <a:lstStyle/>
          <a:p>
            <a:r>
              <a:rPr lang="ru-RU" sz="1600" b="1" dirty="0"/>
              <a:t>Обучающие</a:t>
            </a:r>
            <a:r>
              <a:rPr lang="ru-RU" sz="1600" dirty="0" smtClean="0"/>
              <a:t>:</a:t>
            </a:r>
          </a:p>
          <a:p>
            <a:pPr>
              <a:buFontTx/>
              <a:buChar char="-"/>
            </a:pPr>
            <a:r>
              <a:rPr lang="ru-RU" sz="1600" dirty="0" smtClean="0"/>
              <a:t>формирование </a:t>
            </a:r>
            <a:r>
              <a:rPr lang="ru-RU" sz="1600" dirty="0"/>
              <a:t>у детей желания научиться выполнять трудовые </a:t>
            </a:r>
            <a:r>
              <a:rPr lang="ru-RU" sz="1600" dirty="0" smtClean="0"/>
              <a:t>действия представителей </a:t>
            </a:r>
            <a:r>
              <a:rPr lang="ru-RU" sz="1600" dirty="0"/>
              <a:t>разных профессий</a:t>
            </a:r>
            <a:r>
              <a:rPr lang="ru-RU" sz="1600" dirty="0" smtClean="0"/>
              <a:t>;</a:t>
            </a:r>
          </a:p>
          <a:p>
            <a:pPr>
              <a:buFontTx/>
              <a:buChar char="-"/>
            </a:pPr>
            <a:r>
              <a:rPr lang="ru-RU" sz="1600" dirty="0" smtClean="0"/>
              <a:t> </a:t>
            </a:r>
            <a:r>
              <a:rPr lang="ru-RU" sz="1600" dirty="0"/>
              <a:t>расширять и закреплять знания детей о разных  профессиях</a:t>
            </a:r>
            <a:r>
              <a:rPr lang="ru-RU" sz="1600" dirty="0" smtClean="0"/>
              <a:t>;  </a:t>
            </a:r>
          </a:p>
          <a:p>
            <a:pPr>
              <a:buFontTx/>
              <a:buChar char="-"/>
            </a:pPr>
            <a:r>
              <a:rPr lang="ru-RU" sz="1600" dirty="0"/>
              <a:t> </a:t>
            </a:r>
            <a:r>
              <a:rPr lang="ru-RU" sz="1600" dirty="0" smtClean="0"/>
              <a:t>расширять </a:t>
            </a:r>
            <a:r>
              <a:rPr lang="ru-RU" sz="1600" dirty="0"/>
              <a:t>знания названий профессий</a:t>
            </a:r>
            <a:r>
              <a:rPr lang="ru-RU" sz="1600" dirty="0" smtClean="0"/>
              <a:t>;</a:t>
            </a:r>
            <a:endParaRPr lang="ru-RU" sz="1600" dirty="0"/>
          </a:p>
          <a:p>
            <a:pPr marL="0" indent="0">
              <a:buNone/>
            </a:pPr>
            <a:r>
              <a:rPr lang="ru-RU" sz="1600" dirty="0"/>
              <a:t>-</a:t>
            </a:r>
            <a:r>
              <a:rPr lang="ru-RU" sz="1600" dirty="0" smtClean="0"/>
              <a:t>       научить </a:t>
            </a:r>
            <a:r>
              <a:rPr lang="ru-RU" sz="1600" dirty="0"/>
              <a:t>детей отражать в сюжетно-ролевой игре особенности, присущие различным профессиям.</a:t>
            </a:r>
          </a:p>
          <a:p>
            <a:endParaRPr lang="ru-RU" sz="1600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9234" y="1412776"/>
            <a:ext cx="2800597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5" y="4149080"/>
            <a:ext cx="7272808" cy="2268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9239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204864"/>
            <a:ext cx="7745505" cy="3877815"/>
          </a:xfrm>
        </p:spPr>
        <p:txBody>
          <a:bodyPr>
            <a:normAutofit/>
          </a:bodyPr>
          <a:lstStyle/>
          <a:p>
            <a:r>
              <a:rPr lang="ru-RU" sz="1600" b="1" dirty="0"/>
              <a:t>Развивающие: </a:t>
            </a:r>
          </a:p>
          <a:p>
            <a:r>
              <a:rPr lang="ru-RU" sz="1600" dirty="0"/>
              <a:t>- развивать игровую деятельность детей;</a:t>
            </a:r>
          </a:p>
          <a:p>
            <a:r>
              <a:rPr lang="ru-RU" sz="1600" dirty="0"/>
              <a:t>- развитие познавательной активности, интереса к профессиям взрослых;</a:t>
            </a:r>
          </a:p>
          <a:p>
            <a:r>
              <a:rPr lang="ru-RU" sz="1600" dirty="0"/>
              <a:t>- развивать речь, обогащать словарь детей, память, наблюдательность, познавательный интерес, творческие способности.</a:t>
            </a:r>
          </a:p>
          <a:p>
            <a:pPr marL="0" indent="0">
              <a:buNone/>
            </a:pPr>
            <a:r>
              <a:rPr lang="ru-RU" sz="1600" dirty="0"/>
              <a:t>         </a:t>
            </a:r>
            <a:endParaRPr lang="ru-RU" sz="1600" dirty="0" smtClean="0"/>
          </a:p>
          <a:p>
            <a:endParaRPr lang="ru-RU" sz="1600" dirty="0"/>
          </a:p>
          <a:p>
            <a:r>
              <a:rPr lang="ru-RU" sz="1600" dirty="0" smtClean="0"/>
              <a:t> </a:t>
            </a:r>
            <a:r>
              <a:rPr lang="ru-RU" sz="1600" b="1" dirty="0"/>
              <a:t>Воспитательные: </a:t>
            </a:r>
          </a:p>
          <a:p>
            <a:r>
              <a:rPr lang="ru-RU" sz="1600" dirty="0"/>
              <a:t> - воспитание бережного отношения к труду взрослых и результатам их труда;</a:t>
            </a:r>
          </a:p>
          <a:p>
            <a:r>
              <a:rPr lang="ru-RU" sz="1600" dirty="0"/>
              <a:t> - воспитывать умение внимательно слушать, не перебивать, дополнять и исправлять ошибки своих товарищей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20688"/>
            <a:ext cx="7756263" cy="1054250"/>
          </a:xfrm>
        </p:spPr>
        <p:txBody>
          <a:bodyPr/>
          <a:lstStyle/>
          <a:p>
            <a:r>
              <a:rPr lang="ru-RU" dirty="0"/>
              <a:t>Задачи </a:t>
            </a:r>
            <a:r>
              <a:rPr lang="ru-RU" dirty="0" smtClean="0"/>
              <a:t>проекта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16487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316038" y="404813"/>
            <a:ext cx="7827962" cy="1201737"/>
          </a:xfrm>
        </p:spPr>
        <p:txBody>
          <a:bodyPr>
            <a:normAutofit/>
          </a:bodyPr>
          <a:lstStyle/>
          <a:p>
            <a:r>
              <a:rPr lang="ru-RU" sz="4000" dirty="0"/>
              <a:t>Методы и формы работы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2136339"/>
            <a:ext cx="424847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dirty="0" smtClean="0"/>
              <a:t>       1</a:t>
            </a:r>
            <a:r>
              <a:rPr lang="ru-RU" dirty="0"/>
              <a:t>. Игровая деятельность: дидактические, сюжетно-ролевые, подвижные игры, беседы, использование иллюстраций.</a:t>
            </a:r>
          </a:p>
          <a:p>
            <a:r>
              <a:rPr lang="ru-RU" dirty="0"/>
              <a:t>       2. Художественное творчество.</a:t>
            </a:r>
          </a:p>
          <a:p>
            <a:r>
              <a:rPr lang="ru-RU" dirty="0"/>
              <a:t>       3. Чтение художественной литературы.</a:t>
            </a:r>
          </a:p>
          <a:p>
            <a:r>
              <a:rPr lang="ru-RU" dirty="0"/>
              <a:t>       4. Целевые экскурсии на территории детского сада.</a:t>
            </a:r>
          </a:p>
          <a:p>
            <a:r>
              <a:rPr lang="ru-RU" dirty="0"/>
              <a:t>       5. Создание картотек и дидактических альбомов.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420888"/>
            <a:ext cx="3355343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60940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425686"/>
            <a:ext cx="73448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accent1"/>
                </a:solidFill>
              </a:rPr>
              <a:t>Взаимодействие с семьями воспитанников: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11560" y="2492896"/>
            <a:ext cx="799288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 smtClean="0"/>
              <a:t>рекомендовать </a:t>
            </a:r>
            <a:r>
              <a:rPr lang="ru-RU" dirty="0"/>
              <a:t>к просмотру с детьми мультипликационных фильмов: «Сказка про лень» (</a:t>
            </a:r>
            <a:r>
              <a:rPr lang="ru-RU" dirty="0" err="1"/>
              <a:t>Союзмультфильм</a:t>
            </a:r>
            <a:r>
              <a:rPr lang="ru-RU" dirty="0"/>
              <a:t>, 1976 г.), «Ох и Ах» (</a:t>
            </a:r>
            <a:r>
              <a:rPr lang="ru-RU" dirty="0" err="1"/>
              <a:t>Союзмультфильм</a:t>
            </a:r>
            <a:r>
              <a:rPr lang="ru-RU" dirty="0"/>
              <a:t> 1975г.), «Так сойдёт» (</a:t>
            </a:r>
            <a:r>
              <a:rPr lang="ru-RU" dirty="0" err="1"/>
              <a:t>Союзмультфильм</a:t>
            </a:r>
            <a:r>
              <a:rPr lang="ru-RU" dirty="0"/>
              <a:t>, 1981 г.) режиссера Ю. </a:t>
            </a:r>
            <a:r>
              <a:rPr lang="ru-RU" dirty="0" err="1"/>
              <a:t>Прыткова</a:t>
            </a:r>
            <a:r>
              <a:rPr lang="ru-RU" dirty="0" smtClean="0"/>
              <a:t>;</a:t>
            </a:r>
          </a:p>
          <a:p>
            <a:r>
              <a:rPr lang="ru-RU" dirty="0" smtClean="0"/>
              <a:t>  -  рекомендовать </a:t>
            </a:r>
            <a:r>
              <a:rPr lang="ru-RU" dirty="0"/>
              <a:t>родителям воспитанников провести с детьми целевые прогулки, экскурсии на место своей работы (по мере доступности), по местам профессиональной деятельности людей знакомых детям профессий (библиотека, почта, кафе, магазин и т.п</a:t>
            </a:r>
            <a:r>
              <a:rPr lang="ru-RU" dirty="0" smtClean="0"/>
              <a:t>.);</a:t>
            </a:r>
          </a:p>
          <a:p>
            <a:r>
              <a:rPr lang="ru-RU" dirty="0"/>
              <a:t> </a:t>
            </a:r>
            <a:r>
              <a:rPr lang="ru-RU" dirty="0" smtClean="0"/>
              <a:t>-   </a:t>
            </a:r>
            <a:r>
              <a:rPr lang="ru-RU" dirty="0"/>
              <a:t>рекомендовать родителям воспитанников в доступной для детского восприятия форме рассказать о своей профессии, её значимости и ценности для жизни </a:t>
            </a:r>
            <a:r>
              <a:rPr lang="ru-RU" dirty="0" smtClean="0"/>
              <a:t>общества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8970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348880"/>
            <a:ext cx="7745505" cy="3877815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ru-RU" sz="4800" b="1" dirty="0"/>
              <a:t>Для воспитанников</a:t>
            </a:r>
            <a:r>
              <a:rPr lang="ru-RU" sz="4800" b="1" dirty="0" smtClean="0"/>
              <a:t>:</a:t>
            </a:r>
          </a:p>
          <a:p>
            <a:pPr marL="0" indent="0">
              <a:buNone/>
            </a:pPr>
            <a:r>
              <a:rPr lang="ru-RU" sz="4800" dirty="0"/>
              <a:t>• более обогащённые знания по теме данного проекта;</a:t>
            </a:r>
          </a:p>
          <a:p>
            <a:pPr marL="0" indent="0">
              <a:buNone/>
            </a:pPr>
            <a:r>
              <a:rPr lang="ru-RU" sz="4800" dirty="0"/>
              <a:t>  •понимание детьми значимости труда и необходимости профессиональной деятельности взрослых;</a:t>
            </a:r>
          </a:p>
          <a:p>
            <a:pPr marL="0" indent="0">
              <a:buNone/>
            </a:pPr>
            <a:r>
              <a:rPr lang="ru-RU" sz="4800" dirty="0"/>
              <a:t>  •создание картотеки «Профессий» и оформление познавательно-иллюстрационного центра в условиях группы.                          </a:t>
            </a:r>
          </a:p>
          <a:p>
            <a:pPr marL="0" indent="0">
              <a:buNone/>
            </a:pPr>
            <a:r>
              <a:rPr lang="ru-RU" sz="4800" dirty="0"/>
              <a:t>  •умение самостоятельно организовывать сюжетно – ролевые игры на основе имеющихся знаний о профессиях. </a:t>
            </a:r>
          </a:p>
          <a:p>
            <a:pPr marL="0" indent="0">
              <a:buNone/>
            </a:pPr>
            <a:r>
              <a:rPr lang="ru-RU" sz="4800" dirty="0"/>
              <a:t>   •расширить у детей знания и представления о профессиях, в том числе и профессиях своих родителей (место работы родителей, значимость их труда; гордость и уважение к труду своих родителей) .</a:t>
            </a:r>
          </a:p>
          <a:p>
            <a:pPr marL="0" indent="0">
              <a:buNone/>
            </a:pPr>
            <a:endParaRPr lang="ru-RU" sz="48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7632848" cy="1152128"/>
          </a:xfrm>
        </p:spPr>
        <p:txBody>
          <a:bodyPr>
            <a:noAutofit/>
          </a:bodyPr>
          <a:lstStyle/>
          <a:p>
            <a:r>
              <a:rPr lang="ru-RU" sz="3600" dirty="0"/>
              <a:t>Ожидаемые результаты по </a:t>
            </a:r>
            <a:r>
              <a:rPr lang="ru-RU" sz="3600" dirty="0" smtClean="0"/>
              <a:t>проекту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xmlns="" val="4045217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305" y="692696"/>
            <a:ext cx="8784976" cy="685800"/>
          </a:xfrm>
        </p:spPr>
        <p:txBody>
          <a:bodyPr>
            <a:normAutofit fontScale="90000"/>
          </a:bodyPr>
          <a:lstStyle/>
          <a:p>
            <a:r>
              <a:rPr lang="ru-RU" dirty="0"/>
              <a:t>Ожидаемые </a:t>
            </a:r>
            <a:r>
              <a:rPr lang="ru-RU" dirty="0" smtClean="0"/>
              <a:t>результаты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283968" y="2348880"/>
            <a:ext cx="460851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Для воспитателей:</a:t>
            </a:r>
          </a:p>
          <a:p>
            <a:endParaRPr lang="ru-RU" b="1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/>
              <a:t>Обогащение предметно-развивающей</a:t>
            </a:r>
          </a:p>
          <a:p>
            <a:r>
              <a:rPr lang="ru-RU" dirty="0" smtClean="0"/>
              <a:t>среды.</a:t>
            </a:r>
          </a:p>
          <a:p>
            <a:pPr marL="285750" indent="-285750">
              <a:buFont typeface="Arial" pitchFamily="34" charset="0"/>
              <a:buChar char="•"/>
            </a:pPr>
            <a:endParaRPr lang="ru-RU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/>
              <a:t>Развитие познавательной активности, творческих способностей.</a:t>
            </a:r>
          </a:p>
          <a:p>
            <a:pPr marL="285750" indent="-285750">
              <a:buFont typeface="Arial" pitchFamily="34" charset="0"/>
              <a:buChar char="•"/>
            </a:pPr>
            <a:endParaRPr lang="ru-RU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/>
              <a:t>Работа по трудовому воспитанию детей.</a:t>
            </a:r>
          </a:p>
          <a:p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2060848"/>
            <a:ext cx="3567050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32629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37469</TotalTime>
  <Words>1249</Words>
  <Application>Microsoft Office PowerPoint</Application>
  <PresentationFormat>Экран (4:3)</PresentationFormat>
  <Paragraphs>131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Твердый переплет</vt:lpstr>
      <vt:lpstr>ПРОЕКТ «Незнайка в Стране профессий»  </vt:lpstr>
      <vt:lpstr>Проблема</vt:lpstr>
      <vt:lpstr>Цель проекта </vt:lpstr>
      <vt:lpstr>Задачи проекта</vt:lpstr>
      <vt:lpstr>Задачи проекта</vt:lpstr>
      <vt:lpstr>Методы и формы работы</vt:lpstr>
      <vt:lpstr>Слайд 7</vt:lpstr>
      <vt:lpstr>Ожидаемые результаты по проекту</vt:lpstr>
      <vt:lpstr>Ожидаемые результаты</vt:lpstr>
      <vt:lpstr>Слайд 10</vt:lpstr>
      <vt:lpstr>Слайд 11</vt:lpstr>
      <vt:lpstr>Тип проекта</vt:lpstr>
      <vt:lpstr>Продукт проекта</vt:lpstr>
      <vt:lpstr>I этап - предварительный</vt:lpstr>
      <vt:lpstr>II этап - основной (реализация проекта)</vt:lpstr>
      <vt:lpstr>III этап - заключительный </vt:lpstr>
      <vt:lpstr>Вывод</vt:lpstr>
      <vt:lpstr>Список литературы</vt:lpstr>
      <vt:lpstr>Слайд 19</vt:lpstr>
      <vt:lpstr>Слайд 20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</dc:title>
  <dc:creator>User</dc:creator>
  <cp:lastModifiedBy>ziarat09@outlook.com</cp:lastModifiedBy>
  <cp:revision>86</cp:revision>
  <dcterms:created xsi:type="dcterms:W3CDTF">2023-02-05T16:35:31Z</dcterms:created>
  <dcterms:modified xsi:type="dcterms:W3CDTF">2023-12-05T18:22:17Z</dcterms:modified>
</cp:coreProperties>
</file>