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71" r:id="rId4"/>
    <p:sldId id="258" r:id="rId5"/>
    <p:sldId id="270" r:id="rId6"/>
    <p:sldId id="272" r:id="rId7"/>
    <p:sldId id="259" r:id="rId8"/>
    <p:sldId id="260" r:id="rId9"/>
    <p:sldId id="261" r:id="rId10"/>
    <p:sldId id="262" r:id="rId11"/>
    <p:sldId id="263" r:id="rId12"/>
    <p:sldId id="264" r:id="rId13"/>
    <p:sldId id="273" r:id="rId14"/>
    <p:sldId id="26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87" autoAdjust="0"/>
    <p:restoredTop sz="86380" autoAdjust="0"/>
  </p:normalViewPr>
  <p:slideViewPr>
    <p:cSldViewPr>
      <p:cViewPr varScale="1">
        <p:scale>
          <a:sx n="73" d="100"/>
          <a:sy n="73" d="100"/>
        </p:scale>
        <p:origin x="-192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2D3563-D82A-467B-B3BC-C411E4BFE5D8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0A1327-8F1E-410F-BE95-BCB156BC621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80CC6-5F9B-4878-9D43-60D50FC75256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9206A-3602-4053-BF8E-74DD39BC9B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80CC6-5F9B-4878-9D43-60D50FC75256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9206A-3602-4053-BF8E-74DD39BC9B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80CC6-5F9B-4878-9D43-60D50FC75256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9206A-3602-4053-BF8E-74DD39BC9B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80CC6-5F9B-4878-9D43-60D50FC75256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9206A-3602-4053-BF8E-74DD39BC9B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80CC6-5F9B-4878-9D43-60D50FC75256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9206A-3602-4053-BF8E-74DD39BC9B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80CC6-5F9B-4878-9D43-60D50FC75256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9206A-3602-4053-BF8E-74DD39BC9B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80CC6-5F9B-4878-9D43-60D50FC75256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9206A-3602-4053-BF8E-74DD39BC9B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80CC6-5F9B-4878-9D43-60D50FC75256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9206A-3602-4053-BF8E-74DD39BC9B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80CC6-5F9B-4878-9D43-60D50FC75256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9206A-3602-4053-BF8E-74DD39BC9B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80CC6-5F9B-4878-9D43-60D50FC75256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9206A-3602-4053-BF8E-74DD39BC9B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80CC6-5F9B-4878-9D43-60D50FC75256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9206A-3602-4053-BF8E-74DD39BC9B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080CC6-5F9B-4878-9D43-60D50FC75256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99206A-3602-4053-BF8E-74DD39BC9BE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60648"/>
            <a:ext cx="7992888" cy="1440159"/>
          </a:xfrm>
        </p:spPr>
        <p:txBody>
          <a:bodyPr>
            <a:normAutofit fontScale="90000"/>
          </a:bodyPr>
          <a:lstStyle/>
          <a:p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Государственное бюджетное дошкольное образовательное учреждение</a:t>
            </a:r>
            <a:b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Центр развития ребенка - детский сад №45</a:t>
            </a:r>
            <a:b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Василеостровского района Санкт-Петербурга</a:t>
            </a:r>
            <a:b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rgbClr val="002060"/>
                </a:solidFill>
              </a:rPr>
              <a:t> </a:t>
            </a:r>
            <a:r>
              <a:rPr lang="ru-RU" sz="2800" dirty="0"/>
              <a:t/>
            </a:r>
            <a:br>
              <a:rPr lang="ru-RU" sz="2800" dirty="0"/>
            </a:b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268760"/>
            <a:ext cx="7992888" cy="504056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 fontScale="70000" lnSpcReduction="20000"/>
          </a:bodyPr>
          <a:lstStyle/>
          <a:p>
            <a:r>
              <a:rPr lang="ru-RU" sz="5800" i="1" dirty="0" smtClean="0">
                <a:solidFill>
                  <a:srgbClr val="C00000"/>
                </a:solidFill>
              </a:rPr>
              <a:t>Мастер-класс для воспитателей</a:t>
            </a:r>
            <a:r>
              <a:rPr lang="en-US" sz="5800" i="1" dirty="0" smtClean="0">
                <a:solidFill>
                  <a:srgbClr val="C00000"/>
                </a:solidFill>
              </a:rPr>
              <a:t/>
            </a:r>
            <a:br>
              <a:rPr lang="en-US" sz="5800" i="1" dirty="0" smtClean="0">
                <a:solidFill>
                  <a:srgbClr val="C00000"/>
                </a:solidFill>
              </a:rPr>
            </a:br>
            <a:r>
              <a:rPr lang="ru-RU" sz="6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тему:</a:t>
            </a:r>
            <a:r>
              <a:rPr lang="ru-RU" sz="6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dirty="0" smtClean="0">
                <a:solidFill>
                  <a:srgbClr val="C00000"/>
                </a:solidFill>
              </a:rPr>
              <a:t>«Дидактические игры как средство развития речи</a:t>
            </a:r>
            <a:endParaRPr lang="ru-RU" sz="6000" dirty="0" smtClean="0">
              <a:solidFill>
                <a:srgbClr val="C00000"/>
              </a:solidFill>
            </a:endParaRPr>
          </a:p>
          <a:p>
            <a:r>
              <a:rPr lang="ru-RU" sz="6000" b="1" dirty="0" smtClean="0">
                <a:solidFill>
                  <a:srgbClr val="C00000"/>
                </a:solidFill>
              </a:rPr>
              <a:t> детей дошкольного возраста»</a:t>
            </a:r>
            <a:endParaRPr lang="ru-RU" sz="6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Подготовила: воспитатель подготовительной группы </a:t>
            </a:r>
          </a:p>
          <a:p>
            <a:pPr algn="r"/>
            <a:r>
              <a:rPr lang="ru-RU" sz="2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«Незабудки» </a:t>
            </a:r>
            <a:r>
              <a:rPr lang="ru-RU" sz="29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(компенсирующей направленности)</a:t>
            </a:r>
          </a:p>
          <a:p>
            <a:pPr algn="r"/>
            <a:r>
              <a:rPr lang="ru-RU" sz="2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Гусева Юлия Леонидовна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900" dirty="0" smtClean="0">
                <a:latin typeface="Times New Roman" pitchFamily="18" charset="0"/>
                <a:cs typeface="Times New Roman" pitchFamily="18" charset="0"/>
              </a:rPr>
            </a:br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Санкт-Петербург 2023г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>
            <a:normAutofit fontScale="90000"/>
          </a:bodyPr>
          <a:lstStyle/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Кинезиология</a:t>
            </a:r>
            <a:r>
              <a:rPr lang="ru-RU" sz="27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наука о развитии головного мозга через формирование межполушарных нейронных связей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Пальчиковая гимнастика с элементами </a:t>
            </a:r>
            <a:r>
              <a:rPr lang="ru-RU" sz="22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кинезиологии</a:t>
            </a:r>
            <a:r>
              <a:rPr lang="ru-RU" sz="2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«Если пальчики грустят» 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28800"/>
          <a:ext cx="8229601" cy="4536503"/>
        </p:xfrm>
        <a:graphic>
          <a:graphicData uri="http://schemas.openxmlformats.org/drawingml/2006/table">
            <a:tbl>
              <a:tblPr/>
              <a:tblGrid>
                <a:gridCol w="2742849"/>
                <a:gridCol w="2743376"/>
                <a:gridCol w="2743376"/>
              </a:tblGrid>
              <a:tr h="15740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Если пальчики грустят-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Доброты они хотят.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i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(пальцы плотно прижимаем к ладони)</a:t>
                      </a:r>
                      <a:endParaRPr lang="ru-RU" sz="9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34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Если пальчики заплачут-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Их обидел кто-то, значит.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i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(трясем кистями)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90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Наши пальцы пожалеем-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Добротой своей согреем.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i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(«моем» руки, дышим на них)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52" name="Рисунок 1" descr="https://avatars.mds.yandex.net/i?id=9bf84e313a256e77f49c7d0173bad990734211cb-9085653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700808"/>
            <a:ext cx="2232248" cy="1341824"/>
          </a:xfrm>
          <a:prstGeom prst="rect">
            <a:avLst/>
          </a:prstGeom>
          <a:noFill/>
        </p:spPr>
      </p:pic>
      <p:pic>
        <p:nvPicPr>
          <p:cNvPr id="2051" name="Рисунок 4" descr="https://wifigid.ru/wp-content/uploads/2022/10/01-47.jpg"/>
          <p:cNvPicPr>
            <a:picLocks noChangeAspect="1" noChangeArrowheads="1"/>
          </p:cNvPicPr>
          <p:nvPr/>
        </p:nvPicPr>
        <p:blipFill>
          <a:blip r:embed="rId3" cstate="print"/>
          <a:srcRect l="20641" t="7358" r="25751" b="3679"/>
          <a:stretch>
            <a:fillRect/>
          </a:stretch>
        </p:blipFill>
        <p:spPr bwMode="auto">
          <a:xfrm>
            <a:off x="683568" y="3284984"/>
            <a:ext cx="2301925" cy="1368152"/>
          </a:xfrm>
          <a:prstGeom prst="rect">
            <a:avLst/>
          </a:prstGeom>
          <a:noFill/>
        </p:spPr>
      </p:pic>
      <p:pic>
        <p:nvPicPr>
          <p:cNvPr id="2050" name="Рисунок 7" descr="https://dialit.shop/upload/iblock/a9f/a9f9f8491049ff2f1935409397b41e5c.jpg"/>
          <p:cNvPicPr>
            <a:picLocks noChangeAspect="1" noChangeArrowheads="1"/>
          </p:cNvPicPr>
          <p:nvPr/>
        </p:nvPicPr>
        <p:blipFill>
          <a:blip r:embed="rId4" cstate="print"/>
          <a:srcRect l="34061" t="43031" r="15269"/>
          <a:stretch>
            <a:fillRect/>
          </a:stretch>
        </p:blipFill>
        <p:spPr bwMode="auto">
          <a:xfrm>
            <a:off x="539552" y="5085184"/>
            <a:ext cx="1296144" cy="890484"/>
          </a:xfrm>
          <a:prstGeom prst="rect">
            <a:avLst/>
          </a:prstGeom>
          <a:noFill/>
        </p:spPr>
      </p:pic>
      <p:pic>
        <p:nvPicPr>
          <p:cNvPr id="2049" name="Рисунок 10" descr="https://www.65ymas.com/uploads/s1/51/82/78/bigstock-woman-is-checking-her-breath-i-365803738_5_1242x621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5696" y="4941168"/>
            <a:ext cx="1224136" cy="10357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95288" y="764705"/>
          <a:ext cx="8229600" cy="5328591"/>
        </p:xfrm>
        <a:graphic>
          <a:graphicData uri="http://schemas.openxmlformats.org/drawingml/2006/table">
            <a:tbl>
              <a:tblPr/>
              <a:tblGrid>
                <a:gridCol w="2746538"/>
                <a:gridCol w="2764458"/>
                <a:gridCol w="2718604"/>
              </a:tblGrid>
              <a:tr h="17854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К себе ладошки мы прижмем.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i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(ладошки </a:t>
                      </a:r>
                      <a:r>
                        <a:rPr lang="ru-RU" sz="1300" b="1" i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прижаты к груди)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67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Гладить ласково 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начнем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i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(гладим ладонь другой ладонью)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63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Пусть обнимутся ладошки,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i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(скрестить пальцы,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i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ладони прижать)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7" name="Рисунок 13" descr="https://valleymindfulness.com/images/selfcompass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052736"/>
            <a:ext cx="2253429" cy="1429519"/>
          </a:xfrm>
          <a:prstGeom prst="rect">
            <a:avLst/>
          </a:prstGeom>
          <a:noFill/>
        </p:spPr>
      </p:pic>
      <p:pic>
        <p:nvPicPr>
          <p:cNvPr id="1026" name="Рисунок 16" descr="https://avisso.org/wp-content/uploads/2011/12/Appraisal-Institute-Applauds-NAHB-Guidelines-1024x576.jpg"/>
          <p:cNvPicPr>
            <a:picLocks noChangeAspect="1" noChangeArrowheads="1"/>
          </p:cNvPicPr>
          <p:nvPr/>
        </p:nvPicPr>
        <p:blipFill>
          <a:blip r:embed="rId3" cstate="print"/>
          <a:srcRect l="30672" t="-764" r="3114" b="1530"/>
          <a:stretch>
            <a:fillRect/>
          </a:stretch>
        </p:blipFill>
        <p:spPr bwMode="auto">
          <a:xfrm>
            <a:off x="755576" y="2780928"/>
            <a:ext cx="2304256" cy="1296144"/>
          </a:xfrm>
          <a:prstGeom prst="rect">
            <a:avLst/>
          </a:prstGeom>
          <a:noFill/>
        </p:spPr>
      </p:pic>
      <p:pic>
        <p:nvPicPr>
          <p:cNvPr id="1025" name="Рисунок 19" descr="https://thumbs.dreamstime.com/b/%D0%B6%D0%B5%D1%81%D1%82-%D0%BF%D0%B5%D1%80%D0%B5%D1%81%D0%B5%D1%87%D0%B5%D0%BD%D0%BD%D1%8B%D0%B9-%D1%80%D1%83%D0%BA%D0%B0%D0%BC%D0%B8-42969765.jpg"/>
          <p:cNvPicPr>
            <a:picLocks noChangeAspect="1" noChangeArrowheads="1"/>
          </p:cNvPicPr>
          <p:nvPr/>
        </p:nvPicPr>
        <p:blipFill>
          <a:blip r:embed="rId4" cstate="print"/>
          <a:srcRect l="19492" t="23650" r="14867" b="28572"/>
          <a:stretch>
            <a:fillRect/>
          </a:stretch>
        </p:blipFill>
        <p:spPr bwMode="auto">
          <a:xfrm>
            <a:off x="1043608" y="4509120"/>
            <a:ext cx="1963439" cy="13487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39552" y="908720"/>
          <a:ext cx="8229601" cy="4564747"/>
        </p:xfrm>
        <a:graphic>
          <a:graphicData uri="http://schemas.openxmlformats.org/drawingml/2006/table">
            <a:tbl>
              <a:tblPr/>
              <a:tblGrid>
                <a:gridCol w="2742849"/>
                <a:gridCol w="2743376"/>
                <a:gridCol w="2743376"/>
              </a:tblGrid>
              <a:tr h="23762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Поиграют пусть немножко.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i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(пальцы двух рук быстро и легко стучат)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84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Каждый пальчик нужно взять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И покрепче обнимать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i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(каждый пальчик зажимаем в кулачке)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1506" name="Рисунок 22" descr="https://avatars.mds.yandex.net/i?id=529698d1242fe16ec06c3df8f00086fb62cd9ad7-10093903-images-thumbs&amp;n=13"/>
          <p:cNvPicPr>
            <a:picLocks noChangeAspect="1" noChangeArrowheads="1"/>
          </p:cNvPicPr>
          <p:nvPr/>
        </p:nvPicPr>
        <p:blipFill>
          <a:blip r:embed="rId2" cstate="print"/>
          <a:srcRect l="9750" t="5000" r="7750" b="4063"/>
          <a:stretch>
            <a:fillRect/>
          </a:stretch>
        </p:blipFill>
        <p:spPr bwMode="auto">
          <a:xfrm>
            <a:off x="755576" y="1268760"/>
            <a:ext cx="2088232" cy="1839818"/>
          </a:xfrm>
          <a:prstGeom prst="rect">
            <a:avLst/>
          </a:prstGeom>
          <a:noFill/>
        </p:spPr>
      </p:pic>
      <p:pic>
        <p:nvPicPr>
          <p:cNvPr id="21505" name="Рисунок 25" descr="https://mmkids.ru/wp-content/uploads/1/0/4/1044d37530f1ef1c10aeb0dafbe03fc2.jpeg"/>
          <p:cNvPicPr>
            <a:picLocks noChangeAspect="1" noChangeArrowheads="1"/>
          </p:cNvPicPr>
          <p:nvPr/>
        </p:nvPicPr>
        <p:blipFill>
          <a:blip r:embed="rId3" cstate="print"/>
          <a:srcRect l="28772" t="43459" r="20877" b="11449"/>
          <a:stretch>
            <a:fillRect/>
          </a:stretch>
        </p:blipFill>
        <p:spPr bwMode="auto">
          <a:xfrm>
            <a:off x="827584" y="3645024"/>
            <a:ext cx="2362818" cy="15903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Д/игра «Звуковые улитки»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052737"/>
            <a:ext cx="799288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автоматизация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дифференциация звуков, развитие фонематического слуха, совершенствование лексико-грамматических категорий речи; развитие просодической стороны речи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Материал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картинки с изображениями разного количества предметов на заданный звук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Ребёнок называет картинки, чётко проговаривая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поставленные звуки.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P2xiQk0VDK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3573016"/>
            <a:ext cx="2808312" cy="1982668"/>
          </a:xfrm>
          <a:prstGeom prst="rect">
            <a:avLst/>
          </a:prstGeom>
          <a:noFill/>
        </p:spPr>
      </p:pic>
      <p:pic>
        <p:nvPicPr>
          <p:cNvPr id="1028" name="Picture 4" descr="https://cf3.ppt-online.org/files3/slide/y/YQUyPsACaZwLIGnz67RHl189eXWtcvkhEJTpqi/slide-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645024"/>
            <a:ext cx="2376264" cy="17798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6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6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6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1296144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мастер-класса: </a:t>
            </a:r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демонстрация опыта работы по речевому развитию дошкольников с использованием дидактических игр в образовательном процессе ДОУ.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dirty="0">
                <a:solidFill>
                  <a:srgbClr val="002060"/>
                </a:solidFill>
              </a:rPr>
              <a:t/>
            </a:r>
            <a:br>
              <a:rPr lang="ru-RU" sz="4800" dirty="0">
                <a:solidFill>
                  <a:srgbClr val="002060"/>
                </a:solidFill>
              </a:rPr>
            </a:br>
            <a:endParaRPr lang="ru-RU" sz="48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44825"/>
            <a:ext cx="8229600" cy="3528391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3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3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Повысить профессиональный уровень педагогов по использованию дидактических игр для развития речи воспитанников.</a:t>
            </a:r>
          </a:p>
          <a:p>
            <a:pPr lvl="0" fontAlgn="base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Сформировать мотивацию и познавательную потребность в реализации представленного опыта по речевому развитию детей.</a:t>
            </a:r>
          </a:p>
          <a:p>
            <a:pPr lvl="0" fontAlgn="base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Осуществление индивидуального подхода по отношению к каждому участнику мастер – класса, обобщение позитивных результатов деятельности каждого педагога.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971600" y="1099418"/>
            <a:ext cx="7416824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Планируемые результаты: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Участники активно и доброжелательно взаимодействуют друг с другом при выборе дидактических игр по речевому развитию, с интересом участвуют в обсуждении представленного опыта.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Оборудование: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Дидактические игры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Актуальность темы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мастер-класса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/>
          </a:p>
          <a:p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Грамотная речь – важнейшее условие всестороннего развития личности ребенка. Чем богаче и правильнее у ребенка речь, тем легче ему высказывать свои мысли, тем шире его возможности в познании окружающей действительности.</a:t>
            </a:r>
          </a:p>
          <a:p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соответствии с ФГОС образовательный процесс должен строиться на адекватных возрасту формах работы с детьми. О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сновной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формой работы с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детьми дошкольного возраста и ведущим видом деятельности является игра.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692696"/>
            <a:ext cx="7772400" cy="482453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Дидактическая игра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 многоплановое, сложное педагогическое явление. Она является и игровым методом обучения, и формой обучения, и самостоятельной игровой деятельностью, и средством всестороннего воспитания личности ребенка.</a:t>
            </a:r>
          </a:p>
          <a:p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Касательно речевого развития ее функции таковы:</a:t>
            </a:r>
          </a:p>
          <a:p>
            <a:pPr lvl="0"/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-способствует обогащению словаря;</a:t>
            </a:r>
          </a:p>
          <a:p>
            <a:pPr lvl="0"/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-способствует формированию грамматического строя речи;</a:t>
            </a:r>
          </a:p>
          <a:p>
            <a:pPr lvl="0"/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-способствует развитию связной речи;</a:t>
            </a:r>
          </a:p>
          <a:p>
            <a:pPr lvl="0"/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-способствует совершенствованию звуковой культуры речи;</a:t>
            </a:r>
          </a:p>
          <a:p>
            <a:pPr lvl="0"/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-способствует развитию умения правильно выражать собственные мысли.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Д/игра «Накорми животных»</a:t>
            </a:r>
            <a:endParaRPr lang="ru-RU" sz="32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П.с.: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Воспитывать любовь и доброжелательное отношение к животным. Знакомить детей с животными, чем они питаются. Развивать мелкую моторику рук, речь, память.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Содержание игры: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нужно накормить животных.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Игровые действия:</a:t>
            </a:r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1.Взрослыйй мотивирует детей:</a:t>
            </a:r>
          </a:p>
          <a:p>
            <a:pPr>
              <a:buNone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-Ребята, к нам в гости пришли животные и звери, они очень голодные. Помогите их накормить.</a:t>
            </a:r>
          </a:p>
          <a:p>
            <a:pPr>
              <a:buNone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2.В центре стола лежат карточки (предметы) с изображением еды.</a:t>
            </a:r>
          </a:p>
          <a:p>
            <a:pPr>
              <a:buNone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Взрослый расставляет фигуры (игрушки, карточки) животных.</a:t>
            </a:r>
          </a:p>
          <a:p>
            <a:pPr>
              <a:buNone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4.Педагог показывает образец игры, берёт карточку, называет изображённое на ней животное и подбирает карточку с изображением пищи для этого животного.</a:t>
            </a:r>
          </a:p>
          <a:p>
            <a:pPr>
              <a:buNone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Ведущий показывает предмет (карточку, игрушку) ребёнок её забирает в случае правильного ответа.</a:t>
            </a:r>
          </a:p>
          <a:p>
            <a:pPr>
              <a:buNone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Игра продолжается до последней карточки.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Вариант игры.</a:t>
            </a:r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После усвоения игры внести дополнительные карточки с лишними предметами, которые не относятся к животным и зверям, к пище. Ребёнок, взяв такую карточку должен её отстранить и объяснить.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ru-RU" sz="31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Игровое упражнение «Доскажи словечко»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П.с: 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формировать 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детей умение отгадывать загадки. Развивать логическое мышление, чувство рифмы, творческое воображение; расширять словарный запа</a:t>
            </a:r>
            <a:r>
              <a:rPr lang="ru-RU" sz="2200" dirty="0">
                <a:solidFill>
                  <a:srgbClr val="002060"/>
                </a:solidFill>
              </a:rPr>
              <a:t>с. </a:t>
            </a:r>
            <a:r>
              <a:rPr lang="ru-RU" sz="2200" dirty="0" smtClean="0">
                <a:solidFill>
                  <a:srgbClr val="002060"/>
                </a:solidFill>
              </a:rPr>
              <a:t/>
            </a:r>
            <a:br>
              <a:rPr lang="ru-RU" sz="2200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44824"/>
            <a:ext cx="8363272" cy="446449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200" dirty="0" smtClean="0">
                <a:solidFill>
                  <a:srgbClr val="002060"/>
                </a:solidFill>
              </a:rPr>
              <a:t>- 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Посмотрите-ка, ребята,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ведь 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играют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тут…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(котята)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Вот пустилось что-то вскачь. Рассмотрели -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это…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(мяч)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Очень чисто вымыт пол,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него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поставим…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(стол)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18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Задание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вспомните героев любимых сказок и отгадайте про них загадки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-Коли 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есть печка, не нужен диван, щукой командует в сказке… </a:t>
            </a:r>
            <a:r>
              <a:rPr lang="ru-RU" sz="1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(не Иван, а Емеля)</a:t>
            </a:r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-Дернуть 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 веревочку –такой для входа код. Съел бабушку и внучку голодный серый… </a:t>
            </a:r>
            <a:r>
              <a:rPr lang="ru-RU" sz="1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(не Кот, а Волк)</a:t>
            </a:r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Озорник, хвастун, крепыш, подлетел к окну… </a:t>
            </a:r>
            <a:r>
              <a:rPr lang="ru-RU" sz="1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(не Малыш, а </a:t>
            </a:r>
            <a:r>
              <a:rPr lang="ru-RU" sz="1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Карлсон</a:t>
            </a:r>
            <a:r>
              <a:rPr lang="ru-RU" sz="1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Стрела у Ивана упала в болото и в лапы попала она… </a:t>
            </a:r>
            <a:r>
              <a:rPr lang="ru-RU" sz="1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(не бегемота, а Лягушки)</a:t>
            </a:r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-Из 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полена Карло вырезал фигурку, существо ожившее он назвал… </a:t>
            </a:r>
            <a:r>
              <a:rPr lang="ru-RU" sz="1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(не Снегуркой, а Буратино)</a:t>
            </a:r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0266"/>
          </a:xfrm>
        </p:spPr>
        <p:txBody>
          <a:bodyPr>
            <a:normAutofit/>
          </a:bodyPr>
          <a:lstStyle/>
          <a:p>
            <a:r>
              <a:rPr lang="ru-RU" sz="31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31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гровое упражнение «Почемучки»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П.с.:  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научить 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ребенка 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задавать вопрос «почему?» и 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отвечать на него, используя союз «потому что», обогатить словарный запас, 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развивать связную 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речь, память, 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мышление.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068959"/>
            <a:ext cx="8229600" cy="3024337"/>
          </a:xfrm>
        </p:spPr>
        <p:txBody>
          <a:bodyPr>
            <a:normAutofit fontScale="92500"/>
          </a:bodyPr>
          <a:lstStyle/>
          <a:p>
            <a:pPr lvl="1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 вам сейчас буду задавать вопросы, а вы должны ответить на него полным ответом, начиная со слов 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«потому что»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Почему 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улетают птицы?</a:t>
            </a:r>
          </a:p>
          <a:p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Почему 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летом не носят шубы?</a:t>
            </a:r>
          </a:p>
          <a:p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Почему люди берут зонты?</a:t>
            </a:r>
          </a:p>
          <a:p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Почему 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пришел врач?</a:t>
            </a:r>
          </a:p>
          <a:p>
            <a:pPr>
              <a:buNone/>
            </a:pP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154362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Упражнение «Исправь ошибки»</a:t>
            </a:r>
            <a:b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П.с.: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совершенствовать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грамматический строй речи детей. 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Формировать умения выявлять причинно-следственные связи; развивать логическое мышление; формировать связную речь, умение выстраивать диалог; развивать любознательность.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3016"/>
            <a:ext cx="8147248" cy="2376264"/>
          </a:xfrm>
        </p:spPr>
        <p:txBody>
          <a:bodyPr/>
          <a:lstStyle/>
          <a:p>
            <a:pPr>
              <a:buNone/>
            </a:pPr>
            <a:r>
              <a:rPr lang="ru-RU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Капусту </a:t>
            </a:r>
            <a:r>
              <a:rPr 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выкапываем из земли. Когда люди режут свеклу, то всегда плачут. У редиски большая косточка. Огурец – сочный фрукт. Кабачок – самый маленький овощ. Пугало нужно, чтобы привлекать бабочек</a:t>
            </a:r>
            <a:r>
              <a:rPr lang="ru-RU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379</Words>
  <Application>Microsoft Office PowerPoint</Application>
  <PresentationFormat>Экран (4:3)</PresentationFormat>
  <Paragraphs>97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Государственное бюджетное дошкольное образовательное учреждение Центр развития ребенка - детский сад №45 Василеостровского района Санкт-Петербурга   </vt:lpstr>
      <vt:lpstr>Цель мастер-класса: демонстрация опыта работы по речевому развитию дошкольников с использованием дидактических игр в образовательном процессе ДОУ.  </vt:lpstr>
      <vt:lpstr>Слайд 3</vt:lpstr>
      <vt:lpstr>Актуальность темы мастер-класса</vt:lpstr>
      <vt:lpstr>Слайд 5</vt:lpstr>
      <vt:lpstr>Д/игра «Накорми животных»</vt:lpstr>
      <vt:lpstr>Игровое упражнение «Доскажи словечко» П.с: формировать у детей умение отгадывать загадки. Развивать логическое мышление, чувство рифмы, творческое воображение; расширять словарный запас.   </vt:lpstr>
      <vt:lpstr>Игровое упражнение «Почемучки» П.с.:  научить ребенка задавать вопрос «почему?» и отвечать на него, используя союз «потому что», обогатить словарный запас, развивать связную речь, память, мышление.</vt:lpstr>
      <vt:lpstr>Упражнение «Исправь ошибки»  П.с.: совершенствовать грамматический строй речи детей.   Формировать умения выявлять причинно-следственные связи; развивать логическое мышление; формировать связную речь, умение выстраивать диалог; развивать любознательность. </vt:lpstr>
      <vt:lpstr> Кинезиология -наука о развитии головного мозга через формирование межполушарных нейронных связей. Пальчиковая гимнастика с элементами кинезиологии  «Если пальчики грустят»  </vt:lpstr>
      <vt:lpstr>Слайд 11</vt:lpstr>
      <vt:lpstr>Слайд 12</vt:lpstr>
      <vt:lpstr>Д/игра «Звуковые улитки»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бюджетное дошкольное образовательное учреждение Центр развития ребенка - детский сад №45 Василеостровского района Санкт-Петербурга</dc:title>
  <dc:creator>Михаил Гусев</dc:creator>
  <cp:lastModifiedBy>Михаил Гусев</cp:lastModifiedBy>
  <cp:revision>7</cp:revision>
  <dcterms:created xsi:type="dcterms:W3CDTF">2023-11-07T10:22:53Z</dcterms:created>
  <dcterms:modified xsi:type="dcterms:W3CDTF">2023-11-08T06:50:54Z</dcterms:modified>
</cp:coreProperties>
</file>