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60" r:id="rId3"/>
    <p:sldId id="262" r:id="rId4"/>
    <p:sldId id="257" r:id="rId5"/>
    <p:sldId id="263" r:id="rId6"/>
    <p:sldId id="256" r:id="rId7"/>
    <p:sldId id="264" r:id="rId8"/>
    <p:sldId id="259" r:id="rId9"/>
    <p:sldId id="266" r:id="rId10"/>
    <p:sldId id="265" r:id="rId11"/>
    <p:sldId id="267" r:id="rId12"/>
    <p:sldId id="268" r:id="rId13"/>
    <p:sldId id="276" r:id="rId14"/>
    <p:sldId id="269" r:id="rId15"/>
    <p:sldId id="270" r:id="rId16"/>
    <p:sldId id="271" r:id="rId17"/>
    <p:sldId id="274" r:id="rId18"/>
    <p:sldId id="275" r:id="rId19"/>
    <p:sldId id="273" r:id="rId20"/>
    <p:sldId id="258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7CB4"/>
    <a:srgbClr val="EE42DA"/>
    <a:srgbClr val="7956DA"/>
    <a:srgbClr val="41F33D"/>
    <a:srgbClr val="DED1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D997E3E-86AE-462D-8AA6-E4AEAF463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F9478FD-0889-41AF-9CBC-C0C23259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D239F2-CA5B-4BB8-8B49-D5F4EE39B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75FA0E-7ADC-40CB-97EF-106997FF1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EEFAE28-ACA4-4FC6-91E8-227554541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8C9FD81-4B06-48B2-9952-4B83E2DB9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1786C0B-0307-4F98-BC37-35B4DF77D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92181A1-F813-44CB-B27E-109BCA940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547A85C-3D7B-4F40-AECF-8B492042C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9B9CA06-F34F-4BAD-9D4A-0F9ABED2F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B574D7E-FFB0-4788-A92C-27F471AC5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0639EC-013C-4747-AE35-050664B62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9E18BF3-4541-404D-96EA-4AAEBF8C1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56A27A-31B9-468F-8991-320C9FE47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9CA145D-DBE8-4CB6-9EC1-52395D601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1DC5586-0777-45F8-BD61-336E3AD3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F7F6D32-0155-43D0-9614-F218719F2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554CB8-DD70-4AC3-9A8E-8D8647832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573937-5690-4080-ABE3-1E7E29FE5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C33DEFC-DD0F-405F-8F01-1FC51DB87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385011" y="163629"/>
            <a:ext cx="11434812" cy="65578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4" descr="Ð­ÑÐ¾ Ð¸Ð·Ð¾Ð±ÑÐ°Ð¶ÐµÐ½Ð¸Ðµ png - ÐÐ°ÑÑÐ°Ð»ÑÐ½ÑÐµ ÑÐ¹ÑÐ° Ð² Ð³Ð½ÐµÐ·Ð´Ðµ ÐÐµÐºÐ¾ÑÐ°ÑÐ¸Ð²Ð½Ð¾Ðµ Ð¿ÑÐ¾Ð·ÑÐ°ÑÐ½Ð¾Ðµ Ð¸Ð·Ð¾Ð±ÑÐ°Ð¶ÐµÐ½Ð¸Ðµ, Ð´Ð¾ÑÑÑÐ¿Ð½Ð¾ Ð´Ð»Ñ ÑÐ²Ð¾Ð±Ð¾Ð´Ð½Ð¾Ð³Ð¾ ÑÐºÐ°ÑÐ¸Ð²Ð°Ð½Ð¸Ñ"/>
          <p:cNvPicPr>
            <a:picLocks noChangeAspect="1" noChangeArrowheads="1"/>
          </p:cNvPicPr>
          <p:nvPr userDrawn="1"/>
        </p:nvPicPr>
        <p:blipFill>
          <a:blip r:embed="rId1"/>
          <a:srcRect/>
          <a:stretch>
            <a:fillRect/>
          </a:stretch>
        </p:blipFill>
        <p:spPr bwMode="auto">
          <a:xfrm>
            <a:off x="7920188" y="4567701"/>
            <a:ext cx="2747812" cy="2028801"/>
          </a:xfrm>
          <a:prstGeom prst="rect">
            <a:avLst/>
          </a:prstGeom>
          <a:noFill/>
        </p:spPr>
      </p:pic>
      <p:pic>
        <p:nvPicPr>
          <p:cNvPr id="11" name="Picture 2" descr="Ð­ÑÐ¾ Ð¸Ð·Ð¾Ð±ÑÐ°Ð¶ÐµÐ½Ð¸Ðµ png - Ð¸Ð·Ð¾Ð±ÑÐ°Ð¶ÐµÐ½Ð¸Ðµ Ð¿ÑÐ¾Ð·ÑÐ°ÑÐ½Ð¾Ð³Ð¾ Ð¸Ð·Ð¾Ð±ÑÐ°Ð¶ÐµÐ½Ð¸Ñ PNG Ñ Ð¿ÑÐ¾Ð·ÑÐ°ÑÐ½ÑÐ¼ ÑÐ¸ÑÑÐ½ÐºÐ¾Ð¼, Ð´Ð¾ÑÑÑÐ¿Ð½Ð¾ Ð´Ð»Ñ Ð±ÐµÑÐ¿Ð»Ð°ÑÐ½Ð¾Ð¹ Ð·Ð°Ð³ÑÑÐ·ÐºÐ¸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05704" y="647664"/>
            <a:ext cx="1605897" cy="1828346"/>
          </a:xfrm>
          <a:prstGeom prst="rect">
            <a:avLst/>
          </a:prstGeom>
          <a:noFill/>
        </p:spPr>
      </p:pic>
      <p:pic>
        <p:nvPicPr>
          <p:cNvPr id="9" name="Picture 2" descr="ÐÐ¸ÑÑÑ Ð¥ÑÐ¸ÑÑÐ¾Ñ PNG ÐÐ»Ð¸Ð¿Ð°ÑÑ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44031"/>
            <a:ext cx="2130601" cy="2477444"/>
          </a:xfrm>
          <a:prstGeom prst="rect">
            <a:avLst/>
          </a:prstGeom>
          <a:noFill/>
        </p:spPr>
      </p:pic>
      <p:pic>
        <p:nvPicPr>
          <p:cNvPr id="7" name="Picture 2" descr="ÐÑÐµÑÑ PNG Clip Art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47824" y="367644"/>
            <a:ext cx="2141169" cy="32343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ÑÐµÑÑ PNG Clip Art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1"/>
          <a:srcRect/>
          <a:stretch>
            <a:fillRect/>
          </a:stretch>
        </p:blipFill>
        <p:spPr bwMode="auto">
          <a:xfrm>
            <a:off x="11179672" y="48970"/>
            <a:ext cx="974584" cy="1472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85011" y="163629"/>
            <a:ext cx="11434812" cy="65578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 descr="Ð­ÑÐ¾ Ð¸Ð·Ð¾Ð±ÑÐ°Ð¶ÐµÐ½Ð¸Ðµ png - Ð¸Ð·Ð¾Ð±ÑÐ°Ð¶ÐµÐ½Ð¸Ðµ Ð¿ÑÐ¾Ð·ÑÐ°ÑÐ½Ð¾Ð³Ð¾ Ð¸Ð·Ð¾Ð±ÑÐ°Ð¶ÐµÐ½Ð¸Ñ PNG Ñ Ð¿ÑÐ¾Ð·ÑÐ°ÑÐ½ÑÐ¼ ÑÐ¸ÑÑÐ½ÐºÐ¾Ð¼, Ð´Ð¾ÑÑÑÐ¿Ð½Ð¾ Ð´Ð»Ñ Ð±ÐµÑÐ¿Ð»Ð°ÑÐ½Ð¾Ð¹ Ð·Ð°Ð³ÑÑÐ·ÐºÐ¸"/>
          <p:cNvPicPr>
            <a:picLocks noChangeAspect="1" noChangeArrowheads="1"/>
          </p:cNvPicPr>
          <p:nvPr userDrawn="1"/>
        </p:nvPicPr>
        <p:blipFill>
          <a:blip r:embed="rId1"/>
          <a:srcRect/>
          <a:stretch>
            <a:fillRect/>
          </a:stretch>
        </p:blipFill>
        <p:spPr bwMode="auto">
          <a:xfrm>
            <a:off x="10846075" y="5453402"/>
            <a:ext cx="1112580" cy="1266694"/>
          </a:xfrm>
          <a:prstGeom prst="rect">
            <a:avLst/>
          </a:prstGeom>
          <a:noFill/>
        </p:spPr>
      </p:pic>
      <p:pic>
        <p:nvPicPr>
          <p:cNvPr id="9" name="Picture 2" descr="ÐÐ¸ÑÑÑ Ð¥ÑÐ¸ÑÑÐ¾Ñ PNG ÐÐ»Ð¸Ð¿Ð°ÑÑ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7267" y="5144568"/>
            <a:ext cx="1354954" cy="1575528"/>
          </a:xfrm>
          <a:prstGeom prst="rect">
            <a:avLst/>
          </a:prstGeom>
          <a:noFill/>
        </p:spPr>
      </p:pic>
      <p:pic>
        <p:nvPicPr>
          <p:cNvPr id="7" name="Picture 2" descr="ÐÑÐµÑÑ PNG Clip Art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846075" y="363746"/>
            <a:ext cx="771861" cy="1165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85011" y="163629"/>
            <a:ext cx="11434812" cy="65578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4" descr="Ð­ÑÐ¾ Ð¸Ð·Ð¾Ð±ÑÐ°Ð¶ÐµÐ½Ð¸Ðµ png - ÐÐ°ÑÑÐ°Ð»ÑÐ½ÑÐµ ÑÐ¹ÑÐ° Ð² Ð³Ð½ÐµÐ·Ð´Ðµ ÐÐµÐºÐ¾ÑÐ°ÑÐ¸Ð²Ð½Ð¾Ðµ Ð¿ÑÐ¾Ð·ÑÐ°ÑÐ½Ð¾Ðµ Ð¸Ð·Ð¾Ð±ÑÐ°Ð¶ÐµÐ½Ð¸Ðµ, Ð´Ð¾ÑÑÑÐ¿Ð½Ð¾ Ð´Ð»Ñ ÑÐ²Ð¾Ð±Ð¾Ð´Ð½Ð¾Ð³Ð¾ ÑÐºÐ°ÑÐ¸Ð²Ð°Ð½Ð¸Ñ"/>
          <p:cNvPicPr>
            <a:picLocks noChangeAspect="1" noChangeArrowheads="1"/>
          </p:cNvPicPr>
          <p:nvPr userDrawn="1"/>
        </p:nvPicPr>
        <p:blipFill>
          <a:blip r:embed="rId1"/>
          <a:srcRect/>
          <a:stretch>
            <a:fillRect/>
          </a:stretch>
        </p:blipFill>
        <p:spPr bwMode="auto">
          <a:xfrm>
            <a:off x="10304076" y="5611824"/>
            <a:ext cx="1502913" cy="1109651"/>
          </a:xfrm>
          <a:prstGeom prst="rect">
            <a:avLst/>
          </a:prstGeom>
          <a:noFill/>
        </p:spPr>
      </p:pic>
      <p:pic>
        <p:nvPicPr>
          <p:cNvPr id="9" name="Picture 2" descr="ÐÐ¸ÑÑÑ Ð¥ÑÐ¸ÑÑÐ¾Ñ PNG ÐÐ»Ð¸Ð¿Ð°ÑÑ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2522" y="5475213"/>
            <a:ext cx="1071785" cy="1246262"/>
          </a:xfrm>
          <a:prstGeom prst="rect">
            <a:avLst/>
          </a:prstGeom>
          <a:noFill/>
        </p:spPr>
      </p:pic>
      <p:pic>
        <p:nvPicPr>
          <p:cNvPr id="7" name="Picture 2" descr="ÐÑÐµÑÑ PNG Clip Art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929751" y="230188"/>
            <a:ext cx="848097" cy="1281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­ÑÐ¾ Ð¸Ð·Ð¾Ð±ÑÐ°Ð¶ÐµÐ½Ð¸Ðµ png - Ð¸Ð·Ð¾Ð±ÑÐ°Ð¶ÐµÐ½Ð¸Ðµ Ð¿ÑÐ¾Ð·ÑÐ°ÑÐ½Ð¾Ð³Ð¾ Ð¸Ð·Ð¾Ð±ÑÐ°Ð¶ÐµÐ½Ð¸Ñ PNG Ñ Ð¿ÑÐ¾Ð·ÑÐ°ÑÐ½ÑÐ¼ ÑÐ¸ÑÑÐ½ÐºÐ¾Ð¼, Ð´Ð¾ÑÑÑÐ¿Ð½Ð¾ Ð´Ð»Ñ Ð±ÐµÑÐ¿Ð»Ð°ÑÐ½Ð¾Ð¹ Ð·Ð°Ð³ÑÑÐ·ÐºÐ¸"/>
          <p:cNvPicPr>
            <a:picLocks noChangeAspect="1" noChangeArrowheads="1"/>
          </p:cNvPicPr>
          <p:nvPr userDrawn="1"/>
        </p:nvPicPr>
        <p:blipFill>
          <a:blip r:embed="rId1"/>
          <a:srcRect/>
          <a:stretch>
            <a:fillRect/>
          </a:stretch>
        </p:blipFill>
        <p:spPr bwMode="auto">
          <a:xfrm>
            <a:off x="1289346" y="682461"/>
            <a:ext cx="1921342" cy="2187485"/>
          </a:xfrm>
          <a:prstGeom prst="rect">
            <a:avLst/>
          </a:prstGeom>
          <a:noFill/>
        </p:spPr>
      </p:pic>
      <p:pic>
        <p:nvPicPr>
          <p:cNvPr id="7" name="Picture 2" descr="ÐÑÐµÑÑ PNG Clip Art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964538" y="367644"/>
            <a:ext cx="2324456" cy="35112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ÐÐ¸ÑÑÑ Ð¥ÑÐ¸ÑÑÐ¾Ñ PNG ÐÐ»Ð¸Ð¿Ð°ÑÑ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8893" y="4562475"/>
            <a:ext cx="1840907" cy="2140590"/>
          </a:xfrm>
          <a:prstGeom prst="rect">
            <a:avLst/>
          </a:prstGeom>
          <a:noFill/>
        </p:spPr>
      </p:pic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ÑÐµÑÑ PNG Clip Art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1"/>
          <a:srcRect/>
          <a:stretch>
            <a:fillRect/>
          </a:stretch>
        </p:blipFill>
        <p:spPr bwMode="auto">
          <a:xfrm>
            <a:off x="11179672" y="48970"/>
            <a:ext cx="974584" cy="1472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ÑÐµÑÑ PNG Clip Art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1"/>
          <a:srcRect/>
          <a:stretch>
            <a:fillRect/>
          </a:stretch>
        </p:blipFill>
        <p:spPr bwMode="auto">
          <a:xfrm>
            <a:off x="11229173" y="5491887"/>
            <a:ext cx="813987" cy="1229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ÑÐµÑÑ PNG Clip Art - ÐÑÑÐ¾ÐºÐ¾ÐºÐ°ÑÐµÑÑÐ²ÐµÐ½Ð½ÑÐ¹ PNG-ÐºÐ»Ð¸Ð¿Ð°ÑÑ ÐÐ·Ð¾Ð±ÑÐ°Ð¶ÐµÐ½Ð¸Ðµ Ð² cattegory Ð¥ÑÐ¸ÑÑÐ¸Ð°Ð½ÑÑÐ²Ð¾ PNG / Clipart Ð¾Ñ ClipartPNG.com"/>
          <p:cNvPicPr>
            <a:picLocks noChangeAspect="1" noChangeArrowheads="1"/>
          </p:cNvPicPr>
          <p:nvPr userDrawn="1"/>
        </p:nvPicPr>
        <p:blipFill>
          <a:blip r:embed="rId1"/>
          <a:srcRect/>
          <a:stretch>
            <a:fillRect/>
          </a:stretch>
        </p:blipFill>
        <p:spPr bwMode="auto">
          <a:xfrm>
            <a:off x="11179672" y="48970"/>
            <a:ext cx="974584" cy="1472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6665720"/>
            <a:ext cx="838200" cy="185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0" dirty="0">
                <a:solidFill>
                  <a:srgbClr val="529331"/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B355-763C-4632-8F59-F041FA9E002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561C-3886-4D4E-BA13-A8DDF13A67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166255" y="365125"/>
            <a:ext cx="111875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учреждении  Новохоперский Центр развития ребенка «Пристань детства»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деятельности образовательной организации в области духовно – нравственного  образования воспитание дошкольников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Печёнкина Оксана Васильевна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\\192.168.1.2\Users\Public\логотип готов1(1).pn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55915"/>
            <a:ext cx="1385455" cy="118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4292" y="360219"/>
            <a:ext cx="10577945" cy="271548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 к родному краю, знание его истории – основа, на которой только и может осуществиться рост духовной культуры всего общества»      Д.С. Лихачев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детского сада пополнилась различными видами театров по русским народным сказкам, народными костюмами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7" name="Содержимое 6" descr="DSC01990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55668" y="2861952"/>
            <a:ext cx="4892633" cy="330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\\192.168.0.199\Users\Public\Хаустова Раиса Семеновна\Фото 8 марта 2018\DSC00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8311" y="2711168"/>
            <a:ext cx="4762005" cy="3283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00644" y="178131"/>
            <a:ext cx="10653156" cy="1805048"/>
          </a:xfrm>
        </p:spPr>
        <p:txBody>
          <a:bodyPr>
            <a:normAutofit fontScale="90000"/>
          </a:bodyPr>
          <a:lstStyle/>
          <a:p>
            <a:br>
              <a:rPr lang="ru-RU" dirty="0" smtClean="0">
                <a:solidFill>
                  <a:srgbClr val="C00000"/>
                </a:solidFill>
              </a:rPr>
            </a:br>
            <a:br>
              <a:rPr lang="ru-RU" dirty="0" smtClean="0">
                <a:solidFill>
                  <a:srgbClr val="C00000"/>
                </a:solidFill>
              </a:rPr>
            </a:br>
            <a:br>
              <a:rPr lang="ru-RU" dirty="0" smtClean="0">
                <a:solidFill>
                  <a:srgbClr val="C00000"/>
                </a:solidFill>
              </a:rPr>
            </a:b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Этнографический музей «Мои истоки»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Включение народного быта в образовательное пространство обогащает развивающую среду новым смыслом. Здесь открывается возможность первого проникновения в историю быта родного края. В музее «Мои истоки» расширяются возможности подачи информации посредством игры (можно потрогать, поиграть, увидеть предмет в действии).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промыслы  и их использование  в украшении  русской избы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205345" y="3906982"/>
            <a:ext cx="2874819" cy="220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931" y="3942609"/>
            <a:ext cx="3041315" cy="216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833" y="3966358"/>
            <a:ext cx="3382585" cy="215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Духовно- образовательная среда в образовательной организации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Sad3\Desktop\IMG_20221006_083916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262482" y="1828800"/>
            <a:ext cx="5189335" cy="3847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Sad3\Desktop\IMG_20221007_074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0003" y="1805049"/>
            <a:ext cx="3553411" cy="454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778825" y="1163782"/>
            <a:ext cx="7908967" cy="4987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C00000"/>
                </a:solidFill>
              </a:rPr>
              <a:t>Наши традиции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Пасха – праздник самый светлый!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Яйцо -символ жизни на земле!</a:t>
            </a:r>
            <a:b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3" descr="DSC02007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0004" y="831274"/>
            <a:ext cx="4259283" cy="319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27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61466" y="2262248"/>
            <a:ext cx="3720936" cy="279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875" y="2331097"/>
            <a:ext cx="3170712" cy="427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FF0000"/>
                </a:solidFill>
              </a:rPr>
              <a:t>Рождество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2299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8366" y="1353787"/>
            <a:ext cx="5327383" cy="356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23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10796" y="3004457"/>
            <a:ext cx="4928260" cy="329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3310247" y="308757"/>
            <a:ext cx="4206834" cy="581891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Крещение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\\192.168.0.199\Users\Public\Печенкина Оксана Васильевна\духовно-нравственное\Фото Рождество 2019\DSC01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01880" y="560045"/>
            <a:ext cx="3372592" cy="4029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\\192.168.0.199\Users\Public\Печенкина Оксана Васильевна\духовно-нравственное\Фото Рождество 2019\DSC015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65818" y="285388"/>
            <a:ext cx="4918962" cy="313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15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13663" y="3526971"/>
            <a:ext cx="4520934" cy="311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78131"/>
            <a:ext cx="10515600" cy="90252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Поклонимся великим тем годам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Sad3\Desktop\DSC_12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96883" y="1840676"/>
            <a:ext cx="5181600" cy="429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E:\DSC_13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52211" y="1448789"/>
            <a:ext cx="5181600" cy="441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SC_05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10688" y="296883"/>
            <a:ext cx="5181600" cy="41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E:\DSC_1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6574" y="2363191"/>
            <a:ext cx="5370616" cy="427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166255" y="365125"/>
            <a:ext cx="1118754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усвоят направленность и открытость к добру.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Сформируют позитивное отношение к окружающему миру, другим людям и самому себе, отношению  со взрослыми и сверстниками.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Проявят потребность и готовность к состраданию 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сорадованию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Воспитают чувство патриотизма, потребность в самоотверженном служении на благо Отечества.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Познакомятся с православной культурой,  формами традиционного семейного уклада, пониманием своего места в семье, примут посильное участие в домашних делах.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Воспитают ответственность за свои поступки и дела,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деятельное отношение к труду.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err="1" smtClean="0">
                <a:solidFill>
                  <a:srgbClr val="C00000"/>
                </a:solidFill>
              </a:rPr>
              <a:t>Учебно</a:t>
            </a:r>
            <a:r>
              <a:rPr lang="ru-RU" dirty="0" smtClean="0">
                <a:solidFill>
                  <a:srgbClr val="C00000"/>
                </a:solidFill>
              </a:rPr>
              <a:t> - методическое обеспечение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ad3\Desktop\IMG-20220930-WA0010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820043" y="1543792"/>
            <a:ext cx="5069197" cy="380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Sad3\Desktop\IMG-20220930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3933" y="1675410"/>
            <a:ext cx="4773880" cy="358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49382" y="180110"/>
            <a:ext cx="11776363" cy="4765964"/>
          </a:xfrm>
        </p:spPr>
        <p:txBody>
          <a:bodyPr>
            <a:normAutofit fontScale="90000"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Введение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Окружающая ребёнка среда перенасыщена цифровыми источниками информации и техническими приборами для общения. Дети видят, как родители проводят время у экрана компьютера, телефона или планшета. </a:t>
            </a:r>
            <a:r>
              <a:rPr lang="ru-RU" sz="2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Гаджеты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легко захватывают и детское внимание, поэтому время передачи культуры общения, традиций, моральных основ может быть упущено, и сформировать нравственные качества в будущем окажется сложной задачей.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материальные ценности превозносят над духовными, поэтому у детей искажены представления о доброте, милосердии, великодушии, справедливости, гражданственности и патриотизме.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Воспитание у детей  любви к Отчизне невозможно без привития интереса к своей малой Родине, её людям, их культуре, творчеству.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862945"/>
            <a:ext cx="10515600" cy="180109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дети – это наша старость.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воспитание- это наша счастливая старость,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плохое воспитание – это наше будущее горе, это наши слезы.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наша вина перед другими людьми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630878" y="1805050"/>
            <a:ext cx="9144000" cy="2892446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«Духовная жизнь ребёнка полноценна лишь тогда, когда он живёт в мире игры, сказки, музыки, фантазии, творчества. Без этого он засушенный цветок.»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В. Сухомлинский.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858982" y="193965"/>
            <a:ext cx="10494818" cy="14967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духовно – нравственного воспитания дошкольного образования 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7" name="Объект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в том, чтобы посеять и взрастить в душах наших  детей семена любви к родному дому, семье, городу, стране, природе, к истории, культуре и духовному богатству нашего народа.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Родина, Отечество, Единение, Духовность в этих словах близкие каждому человеку образы: мать и отец,, те кто даёт жизнь новому существу, единение и духовная сущность каждой семьи.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К.Д.Ушинский писал: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нет человека без самолюбия, так и нет человека без любви к отечеству, и эта любовь дает воспитанию верный ключ к сердцу человека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…»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 panose="020B0604020202020204"/>
              <a:cs typeface="Arial" pitchFamily="34" charset="0" panose="020B0604020202020204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 noEditPoints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Актуальность.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памяти нет традиций, без традиции нет воспитания,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воспитания нет культуры, без культуры нет духовности,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духовности нет личности, без личности нет народа!»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Ребёнок должен обрести моральные ориентиры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в условиях технически и материально насыщенного окружения.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Нельзя прервать связь времён и поколений, чтобы не исчезла и не растворилась душа русского народа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 noEditPoints="1"/>
          </p:cNvSpPr>
          <p:nvPr>
            <p:ph type="ctrTitle"/>
          </p:nvPr>
        </p:nvSpPr>
        <p:spPr>
          <a:xfrm>
            <a:off x="1413164" y="387927"/>
            <a:ext cx="9684328" cy="4488873"/>
          </a:xfrm>
        </p:spPr>
        <p:txBody>
          <a:bodyPr>
            <a:normAutofit fontScale="90000"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Введение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90945"/>
            <a:ext cx="112083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приобщения детей старшего дошкольного возраста к духовно-нравственным ценностям, воспитывать готовность следовать им.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детей с культурой и историей своего народа.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представления 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быте, православных традициях, декоративно-прикладном искусстве, устном народном творчестве (сказках).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речь как средство и форму мыслительной деятельности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духовно-нравственную личность, достойных будущих граждан России, патриотов своего Отечества, любовь к родному краю,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городу,вызывать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чувство гордости за него и желание узнать новое.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педагогическую компетентность родителей в духовно- нравственном воспитании детей дошкольного возраста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9091" y="4475018"/>
            <a:ext cx="867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Ожидаемые результаты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272143" y="4852376"/>
            <a:ext cx="6806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целенаправленной воспитательной, систематической работы  будут сформированы у детей элементы патриотизма и гражданской ответственности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3891" y="2715490"/>
            <a:ext cx="2299855" cy="1260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Система нравственных ценностей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5825838" y="2237508"/>
            <a:ext cx="9559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987637" y="568036"/>
            <a:ext cx="2507672" cy="1454728"/>
          </a:xfrm>
          <a:prstGeom prst="ellipse">
            <a:avLst/>
          </a:prstGeom>
          <a:solidFill>
            <a:srgbClr val="EE4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Патриотизм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2488599">
            <a:off x="7732362" y="1747140"/>
            <a:ext cx="45719" cy="1228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30836" y="692726"/>
            <a:ext cx="2327564" cy="14824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Социальная солидарность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2103964">
            <a:off x="3803806" y="2314220"/>
            <a:ext cx="1561475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27564" y="907058"/>
            <a:ext cx="2549236" cy="15232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Граждаественность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 flipV="1">
            <a:off x="3546764" y="3010591"/>
            <a:ext cx="1574154" cy="51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02327" y="2258290"/>
            <a:ext cx="2175164" cy="1510145"/>
          </a:xfrm>
          <a:prstGeom prst="ellipse">
            <a:avLst/>
          </a:prstGeom>
          <a:solidFill>
            <a:srgbClr val="DED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Семья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439890" y="2951019"/>
            <a:ext cx="15932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033163" y="1953491"/>
            <a:ext cx="2147455" cy="1551709"/>
          </a:xfrm>
          <a:prstGeom prst="ellipse">
            <a:avLst/>
          </a:prstGeom>
          <a:solidFill>
            <a:srgbClr val="41F3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Природа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881512">
            <a:off x="7270365" y="3859850"/>
            <a:ext cx="1534216" cy="74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держимое 22"/>
          <p:cNvSpPr>
            <a:spLocks noGrp="1" noEditPoints="1"/>
          </p:cNvSpPr>
          <p:nvPr>
            <p:ph idx="1"/>
          </p:nvPr>
        </p:nvSpPr>
        <p:spPr>
          <a:xfrm rot="8229796">
            <a:off x="3928017" y="4028138"/>
            <a:ext cx="14173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4" name="Стрелка влево 23"/>
          <p:cNvSpPr/>
          <p:nvPr/>
        </p:nvSpPr>
        <p:spPr>
          <a:xfrm rot="16200000">
            <a:off x="5861789" y="4434770"/>
            <a:ext cx="1050316" cy="13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3090166">
            <a:off x="6743891" y="4497161"/>
            <a:ext cx="1534216" cy="74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7004461">
            <a:off x="4456043" y="4585903"/>
            <a:ext cx="15342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884219" y="3740726"/>
            <a:ext cx="2396837" cy="1427018"/>
          </a:xfrm>
          <a:prstGeom prst="ellipse">
            <a:avLst/>
          </a:prstGeom>
          <a:solidFill>
            <a:srgbClr val="795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117273" y="5043054"/>
            <a:ext cx="2438399" cy="12053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Труд и творчество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583381" y="5084619"/>
            <a:ext cx="1787237" cy="1316182"/>
          </a:xfrm>
          <a:prstGeom prst="ellipse">
            <a:avLst/>
          </a:prstGeom>
          <a:solidFill>
            <a:srgbClr val="EE4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Религия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606146" y="4876800"/>
            <a:ext cx="2258290" cy="12746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Искусство и литература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451273" y="3532909"/>
            <a:ext cx="2854036" cy="1371601"/>
          </a:xfrm>
          <a:prstGeom prst="ellipse">
            <a:avLst/>
          </a:prstGeom>
          <a:solidFill>
            <a:srgbClr val="8F7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Человечество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Духовно – нравственный портрет ребёнка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 noEditPoints="1"/>
          </p:cNvSpPr>
          <p:nvPr>
            <p:ph idx="1"/>
          </p:nvPr>
        </p:nvSpPr>
        <p:spPr>
          <a:xfrm>
            <a:off x="838200" y="1316182"/>
            <a:ext cx="10515600" cy="501534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Добрый, не причиняющий зла живому. 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Честный и справедливый.  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Любящий и заботливый.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Трудолюбивый и настойчивый.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Творящий и оберегающий  красоту мира.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Стремящийся к знаниям и критично мыслящий.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Смелый и решительный.</a:t>
            </a:r>
          </a:p>
          <a:p>
            <a:r>
              <a:rPr lang="ru-RU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Сводолюбивый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ответственный.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Самостоятельный и законопослушный.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Чувствующий  свою связь с народом, страной, культурой.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Бережный относящийся к слову, к своим речевым поступкам.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Патриотичный ( готовый поступиться своими интересами).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Толерантный ( уважающих других, не похожих на 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него)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 noEditPoints="1"/>
          </p:cNvSpPr>
          <p:nvPr>
            <p:ph idx="1"/>
          </p:nvPr>
        </p:nvSpPr>
        <p:spPr>
          <a:xfrm>
            <a:off x="914400" y="2286000"/>
            <a:ext cx="6844145" cy="2452256"/>
          </a:xfrm>
        </p:spPr>
        <p:txBody>
          <a:bodyPr>
            <a:normAutofit/>
          </a:bodyPr>
          <a:lstStyle/>
          <a:p>
            <a:r>
              <a:rPr lang="ru-RU" dirty="0" smtClean="0"/>
              <a:t>Семья  –это та самая  среда ,в которой человек учится и сам творит добро.</a:t>
            </a:r>
            <a:endParaRPr lang="ru-RU" dirty="0"/>
          </a:p>
        </p:txBody>
      </p:sp>
      <p:sp>
        <p:nvSpPr>
          <p:cNvPr id="4" name="Заголовок 3"/>
          <p:cNvSpPr>
            <a:spLocks noGrp="1" noEditPoints="1"/>
          </p:cNvSpPr>
          <p:nvPr>
            <p:ph type="title"/>
          </p:nvPr>
        </p:nvSpPr>
        <p:spPr>
          <a:xfrm>
            <a:off x="1025236" y="775855"/>
            <a:ext cx="10370127" cy="9975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Чувство любви к Родине- это и любовь к родным местам, и гордость за свой народ, и ощущение своей неразрывности со всем окружающим</a:t>
            </a:r>
            <a:endParaRPr lang="ru-RU" sz="3200" dirty="0"/>
          </a:p>
        </p:txBody>
      </p:sp>
      <p:pic>
        <p:nvPicPr>
          <p:cNvPr id="1026" name="Picture 2" descr="Православная семья. 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14265" y="3158836"/>
            <a:ext cx="5192279" cy="34285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1892" y="3325091"/>
            <a:ext cx="472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должны стать помощниками и союзниками педагогов в духовно-нравственном воспитании детей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Консультации для родителей:</a:t>
            </a:r>
            <a:endParaRPr lang="ru-RU" dirty="0"/>
          </a:p>
        </p:txBody>
      </p:sp>
      <p:sp>
        <p:nvSpPr>
          <p:cNvPr id="5" name="Содержимое 4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«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Доступная среда в  ДОУ»,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«Посмотрим друг другу в глаза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«, «Роль семьи и воспитателей в духовно-нравственном воспитании детей»,«Нравственное воспитание и формирование культуры поведения детей старшего дошкольного возраста», «Дружеские отношения взрослых и детей в семье – основа положительных черт характера ребенка», «Воспитание чтением»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633</Words>
  <Application>Microsoft Office PowerPoint</Application>
  <PresentationFormat>Произвольный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дошкольное  образовательное учреждении  Новохоперский Центр развития ребенка «Пристань детства» </vt:lpstr>
      <vt:lpstr>                                                                   Введение Окружающая ребёнка среда перенасыщена цифровыми источниками информации и техническими приборами для общения. Дети видят, как родители проводят время у экрана компьютера, телефона или планшета. Гаджеты легко захватывают и детское внимание, поэтому время передачи культуры общения, традиций, моральных основ может быть упущено, и сформировать нравственные качества в будущем окажется сложной задачей. Сегодня материальные ценности превозносят над духовными, поэтому у детей искажены представления о доброте, милосердии, великодушии, справедливости, гражданственности и патриотизме. Воспитание у детей  любви к Отчизне невозможно без привития интереса к своей малой Родине, её людям, их культуре, творчеству. </vt:lpstr>
      <vt:lpstr>Содержание духовно – нравственного воспитания дошкольного образования   </vt:lpstr>
      <vt:lpstr>Слайд 4</vt:lpstr>
      <vt:lpstr>     Введение                  </vt:lpstr>
      <vt:lpstr>Слайд 6</vt:lpstr>
      <vt:lpstr>Духовно – нравственный портрет ребёнка </vt:lpstr>
      <vt:lpstr>Чувство любви к Родине- это и любовь к родным местам, и гордость за свой народ, и ощущение своей неразрывности со всем окружающим</vt:lpstr>
      <vt:lpstr>   Консультации для родителей:</vt:lpstr>
      <vt:lpstr>Любовь к родному краю, знание его истории – основа, на которой только и может осуществиться рост духовной культуры всего общества»      Д.С. Лихачев  Развивающая предметно-пространственная среда детского сада пополнилась различными видами театров по русским народным сказкам, народными костюмами. </vt:lpstr>
      <vt:lpstr>        Этнографический музей «Мои истоки» Включение народного быта в образовательное пространство обогащает развивающую среду новым смыслом. Здесь открывается возможность первого проникновения в историю быта родного края. В музее «Мои истоки» расширяются возможности подачи информации посредством игры (можно потрогать, поиграть, увидеть предмет в действии).  Народные промыслы  и их использование  в украшении  русской избы  </vt:lpstr>
      <vt:lpstr>Духовно- образовательная среда в образовательной организации</vt:lpstr>
      <vt:lpstr>                 Наши традиции               Пасха – праздник самый светлый!                   Яйцо -символ жизни на земле! </vt:lpstr>
      <vt:lpstr>                        Рождество </vt:lpstr>
      <vt:lpstr>Слайд 15</vt:lpstr>
      <vt:lpstr>       Поклонимся великим тем годам</vt:lpstr>
      <vt:lpstr>Слайд 17</vt:lpstr>
      <vt:lpstr>Результат</vt:lpstr>
      <vt:lpstr>       Учебно - методическое обеспечение</vt:lpstr>
      <vt:lpstr>«Духовная жизнь ребёнка полноценна лишь тогда, когда он живёт в мире игры, сказки, музыки, фантазии, творчества. Без этого он засушенный цветок.» В. Сухомлинский.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учреждении  Новохоперский Центр развития ребенка «Пристань детства» </dc:title>
  <cp:lastModifiedBy>Waio</cp:lastModifiedBy>
  <cp:revision>41</cp:revision>
  <dcterms:created xsi:type="dcterms:W3CDTF">2018-03-30T03:32:30Z</dcterms:created>
  <dcterms:modified xsi:type="dcterms:W3CDTF">2023-08-03T09:13:37Z</dcterms:modified>
</cp:coreProperties>
</file>