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28" r:id="rId5"/>
    <p:sldId id="315" r:id="rId6"/>
    <p:sldId id="259" r:id="rId7"/>
    <p:sldId id="286" r:id="rId8"/>
    <p:sldId id="316" r:id="rId9"/>
    <p:sldId id="344" r:id="rId10"/>
    <p:sldId id="349" r:id="rId11"/>
    <p:sldId id="350" r:id="rId12"/>
    <p:sldId id="351" r:id="rId13"/>
    <p:sldId id="348" r:id="rId14"/>
    <p:sldId id="332" r:id="rId15"/>
    <p:sldId id="318" r:id="rId16"/>
    <p:sldId id="347" r:id="rId17"/>
    <p:sldId id="361" r:id="rId18"/>
    <p:sldId id="290" r:id="rId19"/>
    <p:sldId id="352" r:id="rId20"/>
    <p:sldId id="355" r:id="rId21"/>
    <p:sldId id="354" r:id="rId22"/>
    <p:sldId id="357" r:id="rId23"/>
    <p:sldId id="358" r:id="rId24"/>
    <p:sldId id="334" r:id="rId25"/>
    <p:sldId id="321" r:id="rId26"/>
    <p:sldId id="262" r:id="rId27"/>
    <p:sldId id="360" r:id="rId28"/>
    <p:sldId id="31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CC3300"/>
    <a:srgbClr val="FF33CC"/>
    <a:srgbClr val="00D633"/>
    <a:srgbClr val="0000FF"/>
    <a:srgbClr val="FF0000"/>
    <a:srgbClr val="9900CC"/>
    <a:srgbClr val="00CCFF"/>
    <a:srgbClr val="D6009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0074" autoAdjust="0"/>
    <p:restoredTop sz="94643" autoAdjust="0"/>
  </p:normalViewPr>
  <p:slideViewPr>
    <p:cSldViewPr>
      <p:cViewPr>
        <p:scale>
          <a:sx n="62" d="100"/>
          <a:sy n="62" d="100"/>
        </p:scale>
        <p:origin x="-1818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98771-DDF4-46C9-9A67-4BEB34395C55}" type="datetimeFigureOut">
              <a:rPr lang="ru-RU" smtClean="0"/>
              <a:pPr/>
              <a:t>15.12.2018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EDF14-1937-4469-BF2A-E95C5A7C5F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jpeg"/><Relationship Id="rId4" Type="http://schemas.openxmlformats.org/officeDocument/2006/relationships/image" Target="../media/image46.pn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14414" y="642918"/>
            <a:ext cx="678661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/>
            </a:r>
            <a:br>
              <a:rPr lang="ru-RU" sz="1400" b="1" dirty="0" smtClean="0"/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Муниципальное  казённое  дошкольное образовательное учреждение                                                     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детский сад «Росинка»  города Макарьева                                                                    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Макарьевского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муниципального района    Костромской области.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2977" y="1928802"/>
            <a:ext cx="692948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ОБОБЩЕНИЕ ОПЫТА</a:t>
            </a:r>
          </a:p>
          <a:p>
            <a:pPr algn="ctr"/>
            <a:r>
              <a:rPr lang="ru-RU" sz="2400" b="1" dirty="0" smtClean="0"/>
              <a:t> «</a:t>
            </a:r>
            <a:r>
              <a:rPr lang="ru-RU" sz="2400" dirty="0" smtClean="0"/>
              <a:t>Использование инновационных педагогических технологий  по развитию речи с детьми дошкольного возраста</a:t>
            </a:r>
            <a:r>
              <a:rPr lang="ru-RU" sz="2400" b="1" dirty="0" smtClean="0"/>
              <a:t>»</a:t>
            </a:r>
            <a:endParaRPr lang="ru-RU" sz="2400" dirty="0" smtClean="0"/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143372" y="4000504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ВОСПИТАТЕЛЬ СМИРНОВА Т.А.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 descr="Ð¡ÑÑÑÐºÑÑÑÐ° Ð¼Ð½ÐµÐ¼Ð¾ÑÐµÑÐ½Ð¸ÐºÐ¸"/>
          <p:cNvPicPr/>
          <p:nvPr/>
        </p:nvPicPr>
        <p:blipFill>
          <a:blip r:embed="rId3"/>
          <a:srcRect l="9781" t="4273" r="7322" b="4060"/>
          <a:stretch>
            <a:fillRect/>
          </a:stretch>
        </p:blipFill>
        <p:spPr bwMode="auto">
          <a:xfrm>
            <a:off x="1714480" y="571480"/>
            <a:ext cx="6072230" cy="4071966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ÐÑÐ½Ð¸ÑÐ¸Ð¿Ð°Ð»ÑÐ½Ð¾Ðµ ÐºÐ°Ð·ÑÐ½Ð½Ð¾Ðµ Ð¾Ð±ÑÐµÐ¾Ð±ÑÐ°Ð·Ð¾Ð²Ð°ÑÐµÐ»ÑÐ½Ð¾Ðµ ÑÑÑÐµÐ¶Ð´ÐµÐ½Ð¸Ðµ &quot;ÑÐµÐ½ÑÑ ÑÐ°Ð·Ð²Ð¸ÑÐ¸Ñ"/>
          <p:cNvPicPr/>
          <p:nvPr/>
        </p:nvPicPr>
        <p:blipFill>
          <a:blip r:embed="rId3"/>
          <a:srcRect l="3560" t="2773" r="2058" b="4067"/>
          <a:stretch>
            <a:fillRect/>
          </a:stretch>
        </p:blipFill>
        <p:spPr bwMode="auto">
          <a:xfrm>
            <a:off x="5286380" y="357166"/>
            <a:ext cx="3429024" cy="245095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:\обобщение опыта 2018\фото\P107021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2500306"/>
            <a:ext cx="2643206" cy="200026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7" name="Рисунок 6" descr="F:\обобщение опыта 2018\фото\P10702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2500306"/>
            <a:ext cx="2000264" cy="170700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8" name="Рисунок 7" descr="Ð¡ÑÑÑÐºÑÑÑÐ° Ð¼Ð½ÐµÐ¼Ð¾ÑÐµÑÐ½Ð¸ÐºÐ¸"/>
          <p:cNvPicPr/>
          <p:nvPr/>
        </p:nvPicPr>
        <p:blipFill>
          <a:blip r:embed="rId6"/>
          <a:srcRect l="10072" t="5545" r="6183" b="8688"/>
          <a:stretch>
            <a:fillRect/>
          </a:stretch>
        </p:blipFill>
        <p:spPr bwMode="auto">
          <a:xfrm>
            <a:off x="142844" y="571480"/>
            <a:ext cx="2000264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Ð¡ÑÑÑÐºÑÑÑÐ° Ð¼Ð½ÐµÐ¼Ð¾ÑÐµÑÐ½Ð¸ÐºÐ¸"/>
          <p:cNvPicPr/>
          <p:nvPr/>
        </p:nvPicPr>
        <p:blipFill>
          <a:blip r:embed="rId7"/>
          <a:srcRect l="15349" t="32905" r="12300" b="6645"/>
          <a:stretch>
            <a:fillRect/>
          </a:stretch>
        </p:blipFill>
        <p:spPr bwMode="auto">
          <a:xfrm>
            <a:off x="2786050" y="428604"/>
            <a:ext cx="1857388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D:\Маманя\Дети с телефона\P1080002.JPG"/>
          <p:cNvPicPr/>
          <p:nvPr/>
        </p:nvPicPr>
        <p:blipFill>
          <a:blip r:embed="rId8" cstate="print"/>
          <a:srcRect l="24693" t="22436"/>
          <a:stretch>
            <a:fillRect/>
          </a:stretch>
        </p:blipFill>
        <p:spPr bwMode="auto">
          <a:xfrm>
            <a:off x="4500562" y="4357694"/>
            <a:ext cx="2674286" cy="206692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12" name="Рисунок 11" descr="D:\Маманя\Дети с телефона\P108003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43174" y="3429000"/>
            <a:ext cx="2286000" cy="171482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13" name="Рисунок 12" descr="D:\Маманя\Дети с телефона\P1070994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388" y="2928934"/>
            <a:ext cx="2080364" cy="156057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43042" y="785795"/>
            <a:ext cx="62151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Схема заучивания стихотворения: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1. Чтение стихотворения;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2. Обсуждение с детьми содержания стихотворения;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3. Повторное чтение стихотворения;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4. Обсуждение с детьми, какие зрительные знаки можно нарисовать к этому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стихотворению;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5. Чтение стихотворения по смысловым абзацам для того, чтобы дети совместно с воспитателем выбрали к ним свой знак, символ или картинку;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6. Работа детей в тетрадях по зарисовке схемы опорных сигналов (я рисую мелом на доске);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7. Повторное чтение стихотворения с опорой на схему;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9. Обработка схемы воспитателем на компьютере, распечатывание ее в формате А2.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ÐÐµÐ»ÐºÐ° - ÑÐ°Ð»ÑÐ½Ð¸ÑÐºÐ°"/>
          <p:cNvPicPr/>
          <p:nvPr/>
        </p:nvPicPr>
        <p:blipFill>
          <a:blip r:embed="rId3"/>
          <a:srcRect l="3702" t="2772" r="3777" b="1664"/>
          <a:stretch>
            <a:fillRect/>
          </a:stretch>
        </p:blipFill>
        <p:spPr bwMode="auto">
          <a:xfrm>
            <a:off x="5357818" y="928670"/>
            <a:ext cx="3571900" cy="385765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Ð¡ÑÑÑÐºÑÑÑÐ° Ð¼Ð½ÐµÐ¼Ð¾ÑÐµÑÐ½Ð¸ÐºÐ¸"/>
          <p:cNvPicPr/>
          <p:nvPr/>
        </p:nvPicPr>
        <p:blipFill>
          <a:blip r:embed="rId4"/>
          <a:srcRect l="11516" t="12941" r="7305" b="11984"/>
          <a:stretch>
            <a:fillRect/>
          </a:stretch>
        </p:blipFill>
        <p:spPr bwMode="auto">
          <a:xfrm>
            <a:off x="1142976" y="857232"/>
            <a:ext cx="4000528" cy="364333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5786446" y="642918"/>
            <a:ext cx="378621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Физкультурные минутки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артикуляционная разминка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пальчиковая гимнастика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Прогулка </a:t>
            </a:r>
          </a:p>
        </p:txBody>
      </p:sp>
      <p:pic>
        <p:nvPicPr>
          <p:cNvPr id="12" name="Рисунок 11" descr="D:\Маманя\Дети с телефона\WP_20170928_001.jpg"/>
          <p:cNvPicPr/>
          <p:nvPr/>
        </p:nvPicPr>
        <p:blipFill>
          <a:blip r:embed="rId3" cstate="print"/>
          <a:srcRect t="19868"/>
          <a:stretch>
            <a:fillRect/>
          </a:stretch>
        </p:blipFill>
        <p:spPr bwMode="auto">
          <a:xfrm>
            <a:off x="4714876" y="3714752"/>
            <a:ext cx="1928826" cy="235745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аманя\Дети с телефона\P1080008.JPG"/>
          <p:cNvPicPr/>
          <p:nvPr/>
        </p:nvPicPr>
        <p:blipFill>
          <a:blip r:embed="rId4" cstate="print"/>
          <a:srcRect t="7500"/>
          <a:stretch>
            <a:fillRect/>
          </a:stretch>
        </p:blipFill>
        <p:spPr bwMode="auto">
          <a:xfrm>
            <a:off x="6286512" y="2000240"/>
            <a:ext cx="2428860" cy="18573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571472" y="1"/>
            <a:ext cx="83582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технологии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D:\Маманя\Дети с телефона\WP_20180920_005.jpg"/>
          <p:cNvPicPr/>
          <p:nvPr/>
        </p:nvPicPr>
        <p:blipFill>
          <a:blip r:embed="rId5" cstate="print"/>
          <a:srcRect b="25256"/>
          <a:stretch>
            <a:fillRect/>
          </a:stretch>
        </p:blipFill>
        <p:spPr bwMode="auto">
          <a:xfrm>
            <a:off x="428596" y="928670"/>
            <a:ext cx="2818165" cy="27574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8" name="Рисунок 7" descr="D:\Маманя\Дети. 23.04.16\WP_20150902_04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1357298"/>
            <a:ext cx="2857520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9" name="Рисунок 8" descr="D:\Маманя\Дети. 23.04.16\WP_20150923_0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3500438"/>
            <a:ext cx="3286148" cy="185738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17241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071538" y="285728"/>
            <a:ext cx="74295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Технология исследовательской деятельности, коллекционирование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age (8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910788"/>
            <a:ext cx="1714512" cy="1285884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6" name="Рисунок 5" descr="P1060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04" y="1214422"/>
            <a:ext cx="3000396" cy="2250296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7" name="Рисунок 6" descr="P10601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2857496"/>
            <a:ext cx="2476517" cy="1857388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8" name="Рисунок 7" descr="IMG_20150327_09344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3786190"/>
            <a:ext cx="2405047" cy="1443028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9" name="Рисунок 8" descr="P10601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00100" y="2357430"/>
            <a:ext cx="1881169" cy="1410877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0" name="Рисунок 9" descr="P10509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28794" y="3571876"/>
            <a:ext cx="2071702" cy="1553777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11" name="Рисунок 10" descr="image (25)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86248" y="4929198"/>
            <a:ext cx="2166953" cy="1625215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1026" name="Picture 2" descr="D:\Маманя\Дети с телефона\P107097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3071802" y="1071546"/>
            <a:ext cx="2476485" cy="1857364"/>
          </a:xfrm>
          <a:prstGeom prst="roundRect">
            <a:avLst/>
          </a:prstGeom>
          <a:noFill/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32055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 rot="10800000" flipV="1">
            <a:off x="1500166" y="928670"/>
            <a:ext cx="692948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Игровая технология</a:t>
            </a: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Игра - это огромное светлое окно, через которое в духовный мир ребенка вливается живительный поток представлений, понятий об окружающем мире. Игра - это искра, зажигающая огонек пытливости и любознательности.</a:t>
            </a:r>
          </a:p>
          <a:p>
            <a:pPr marL="0" marR="0" lvl="0" indent="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Сухомлинский В. 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500298" y="0"/>
            <a:ext cx="4431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деятельности 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Маманя\Дети с телефона\WP_20180928_006.jpg"/>
          <p:cNvPicPr/>
          <p:nvPr/>
        </p:nvPicPr>
        <p:blipFill>
          <a:blip r:embed="rId3" cstate="print"/>
          <a:srcRect b="8458"/>
          <a:stretch>
            <a:fillRect/>
          </a:stretch>
        </p:blipFill>
        <p:spPr bwMode="auto">
          <a:xfrm>
            <a:off x="0" y="714356"/>
            <a:ext cx="1285852" cy="221457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аманя\Дети с телефона\WP_20180928_010.jpg"/>
          <p:cNvPicPr/>
          <p:nvPr/>
        </p:nvPicPr>
        <p:blipFill>
          <a:blip r:embed="rId4" cstate="print"/>
          <a:srcRect t="24525"/>
          <a:stretch>
            <a:fillRect/>
          </a:stretch>
        </p:blipFill>
        <p:spPr bwMode="auto">
          <a:xfrm>
            <a:off x="1285852" y="1000108"/>
            <a:ext cx="1643074" cy="242889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Маманя\Дети с телефона\WP_20180917_003.jpg"/>
          <p:cNvPicPr/>
          <p:nvPr/>
        </p:nvPicPr>
        <p:blipFill>
          <a:blip r:embed="rId5" cstate="print"/>
          <a:srcRect t="5785" b="6352"/>
          <a:stretch>
            <a:fillRect/>
          </a:stretch>
        </p:blipFill>
        <p:spPr bwMode="auto">
          <a:xfrm>
            <a:off x="6643702" y="428604"/>
            <a:ext cx="2166945" cy="292895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929454" y="2500306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:\Маманя\Дети с телефона\WP_20180928_016.jpg"/>
          <p:cNvPicPr/>
          <p:nvPr/>
        </p:nvPicPr>
        <p:blipFill>
          <a:blip r:embed="rId6" cstate="print"/>
          <a:srcRect t="24444"/>
          <a:stretch>
            <a:fillRect/>
          </a:stretch>
        </p:blipFill>
        <p:spPr bwMode="auto">
          <a:xfrm flipH="1">
            <a:off x="3143240" y="428604"/>
            <a:ext cx="1500198" cy="228601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D:\Маманя\Дети с телефона\WP_20180928_017.jpg"/>
          <p:cNvPicPr/>
          <p:nvPr/>
        </p:nvPicPr>
        <p:blipFill>
          <a:blip r:embed="rId7" cstate="print"/>
          <a:srcRect t="16435" b="12963"/>
          <a:stretch>
            <a:fillRect/>
          </a:stretch>
        </p:blipFill>
        <p:spPr bwMode="auto">
          <a:xfrm>
            <a:off x="3286116" y="2357430"/>
            <a:ext cx="1714512" cy="235745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D:\Маманя\Дети с телефона\P1080005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500042"/>
            <a:ext cx="2071670" cy="15001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D:\Маманя\Дети с телефона\WP_20170516_006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214926"/>
            <a:ext cx="2357454" cy="164307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19" name="Рисунок 18" descr="D:\Маманя\Дети с телефона\WP_20180928_027.jpg"/>
          <p:cNvPicPr/>
          <p:nvPr/>
        </p:nvPicPr>
        <p:blipFill>
          <a:blip r:embed="rId10" cstate="print"/>
          <a:srcRect t="10427" b="19888"/>
          <a:stretch>
            <a:fillRect/>
          </a:stretch>
        </p:blipFill>
        <p:spPr bwMode="auto">
          <a:xfrm>
            <a:off x="2500298" y="4643446"/>
            <a:ext cx="2143140" cy="221455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D:\Маманя\Дети с телефона\WP_20170516_003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29190" y="1928802"/>
            <a:ext cx="1643074" cy="300039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Рисунок 21" descr="D:\Маманя\Дети с телефона\P1080020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4714884"/>
            <a:ext cx="2171700" cy="162908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21" name="Picture 1" descr="F:\обобщение опыта 2018\фото\DSC0757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285784" y="2786058"/>
            <a:ext cx="3733292" cy="2800338"/>
          </a:xfrm>
          <a:prstGeom prst="ellipse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24" name="Рисунок 23" descr="D:\Маманя\Дети. 23.04.16\P1060910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6858016" y="3429000"/>
            <a:ext cx="1915296" cy="1436747"/>
          </a:xfrm>
          <a:prstGeom prst="round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428605"/>
            <a:ext cx="7072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Речевая </a:t>
            </a:r>
            <a:r>
              <a:rPr lang="ru-RU" sz="20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ПРЕДМЕТНО РАЗВИВАЮЩАЯ СРЕДА</a:t>
            </a:r>
            <a:endParaRPr lang="ru-RU" sz="20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32" y="0"/>
            <a:ext cx="67151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" indent="0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«В ПУСТЫХ СТЕНАХ РЕБЁНОК НЕ ЗАГОВОРИТ»…</a:t>
            </a:r>
          </a:p>
          <a:p>
            <a:pPr marL="137160" indent="0" algn="r">
              <a:buNone/>
            </a:pPr>
            <a:r>
              <a:rPr lang="ru-RU" sz="16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Е. И. ТИХЕЕВА</a:t>
            </a:r>
            <a:endParaRPr lang="ru-RU" sz="16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928670"/>
            <a:ext cx="2556000" cy="2115943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71472" y="2000240"/>
            <a:ext cx="2556000" cy="17384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446" y="857232"/>
            <a:ext cx="2564606" cy="170735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794" y="3429000"/>
            <a:ext cx="2556000" cy="17061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7" y="2143116"/>
            <a:ext cx="2672451" cy="1785950"/>
          </a:xfrm>
          <a:prstGeom prst="rect">
            <a:avLst/>
          </a:prstGeom>
        </p:spPr>
      </p:pic>
      <p:pic>
        <p:nvPicPr>
          <p:cNvPr id="13" name="Рисунок 12" descr="D:\Маманя\Дети с телефона\WP_20181109_003.jpg"/>
          <p:cNvPicPr/>
          <p:nvPr/>
        </p:nvPicPr>
        <p:blipFill>
          <a:blip r:embed="rId8" cstate="print"/>
          <a:srcRect t="12982" b="16726"/>
          <a:stretch>
            <a:fillRect/>
          </a:stretch>
        </p:blipFill>
        <p:spPr bwMode="auto">
          <a:xfrm>
            <a:off x="4286248" y="3429000"/>
            <a:ext cx="2505075" cy="313656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14" name="Рисунок 13" descr="D:\Маманя\Дети с телефона\P108003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00826" y="3357562"/>
            <a:ext cx="2305050" cy="172911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15" name="Рисунок 14" descr="F:\обобщение опыта 2018\фото\P1070197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86050" y="1142984"/>
            <a:ext cx="3143272" cy="235745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 descr="https://im0-tub-ru.yandex.net/i?id=a2849fa22a990f989ac5eed5c6a4ea9e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2601994" cy="1949123"/>
          </a:xfrm>
          <a:prstGeom prst="rect">
            <a:avLst/>
          </a:prstGeom>
          <a:noFill/>
        </p:spPr>
      </p:pic>
      <p:pic>
        <p:nvPicPr>
          <p:cNvPr id="37892" name="Picture 4" descr="http://mypresentation.ru/documents/726feb24d75cf80a49a6c8219ff242d2/img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57166"/>
            <a:ext cx="2571768" cy="1928826"/>
          </a:xfrm>
          <a:prstGeom prst="rect">
            <a:avLst/>
          </a:prstGeom>
          <a:noFill/>
        </p:spPr>
      </p:pic>
      <p:pic>
        <p:nvPicPr>
          <p:cNvPr id="37894" name="Picture 6" descr="https://arhivurokov.ru/multiurok/f/5/1/f512dfe98c23979d9f233d71d61a03df25eb0b67/didaktichieskaia-ighra-s-kartinkami-rasskazhi-ka-d_1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428736"/>
            <a:ext cx="2672391" cy="1879599"/>
          </a:xfrm>
          <a:prstGeom prst="rect">
            <a:avLst/>
          </a:prstGeom>
          <a:noFill/>
        </p:spPr>
      </p:pic>
      <p:pic>
        <p:nvPicPr>
          <p:cNvPr id="37896" name="Picture 8" descr="https://fs01.urokinachalki.ru/e/001b13-01a.jpg"/>
          <p:cNvPicPr>
            <a:picLocks noChangeAspect="1" noChangeArrowheads="1"/>
          </p:cNvPicPr>
          <p:nvPr/>
        </p:nvPicPr>
        <p:blipFill>
          <a:blip r:embed="rId6" cstate="print"/>
          <a:srcRect l="7673" t="11527" r="7170" b="9306"/>
          <a:stretch>
            <a:fillRect/>
          </a:stretch>
        </p:blipFill>
        <p:spPr bwMode="auto">
          <a:xfrm>
            <a:off x="357158" y="1928802"/>
            <a:ext cx="2571768" cy="1793159"/>
          </a:xfrm>
          <a:prstGeom prst="rect">
            <a:avLst/>
          </a:prstGeom>
          <a:noFill/>
        </p:spPr>
      </p:pic>
      <p:pic>
        <p:nvPicPr>
          <p:cNvPr id="37898" name="Picture 10" descr="https://cf.ppt-online.org/files/slide/j/JFDiTjwNOKx1R4aVX9S2nBZsYHPAbumI3GMlft/slide-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214290"/>
            <a:ext cx="2700105" cy="2022442"/>
          </a:xfrm>
          <a:prstGeom prst="rect">
            <a:avLst/>
          </a:prstGeom>
          <a:noFill/>
        </p:spPr>
      </p:pic>
      <p:pic>
        <p:nvPicPr>
          <p:cNvPr id="13" name="Рисунок 12" descr="http://39sp.detkin-club.ru/editor/2028/images/63c6f9e16f7435289be1aa0951de1a8f.jpg"/>
          <p:cNvPicPr/>
          <p:nvPr/>
        </p:nvPicPr>
        <p:blipFill>
          <a:blip r:embed="rId8"/>
          <a:srcRect l="4224" t="4223" r="6454" b="4561"/>
          <a:stretch>
            <a:fillRect/>
          </a:stretch>
        </p:blipFill>
        <p:spPr bwMode="auto">
          <a:xfrm rot="5400000">
            <a:off x="1672913" y="3041939"/>
            <a:ext cx="1420224" cy="205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14" descr="https://ds04.infourok.ru/uploads/ex/0cd7/000d3fbe-76edf602/1/img2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4" y="1785926"/>
            <a:ext cx="2227244" cy="1670433"/>
          </a:xfrm>
          <a:prstGeom prst="rect">
            <a:avLst/>
          </a:prstGeom>
          <a:noFill/>
        </p:spPr>
      </p:pic>
      <p:pic>
        <p:nvPicPr>
          <p:cNvPr id="37904" name="Picture 16" descr="http://static.wixstatic.com/media/913da0_acfaaa72e1bb4ebaa4ea9e9b327a65d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14678" y="3357562"/>
            <a:ext cx="2214578" cy="1527481"/>
          </a:xfrm>
          <a:prstGeom prst="rect">
            <a:avLst/>
          </a:prstGeom>
          <a:noFill/>
        </p:spPr>
      </p:pic>
      <p:sp>
        <p:nvSpPr>
          <p:cNvPr id="37908" name="AutoShape 20" descr="https://static.wixstatic.com/media/913da0_1fc9883927724feea647723d70b56c44.jpg/v1/fill/w_630,h_430,al_c,q_80,usm_0.66_1.00_0.01/913da0_1fc9883927724feea647723d70b56c4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910" name="Picture 22" descr="https://im0-tub-ru.yandex.net/i?id=be0436c51cd3b77b3f729dda8aa56918-l&amp;n=13"/>
          <p:cNvPicPr>
            <a:picLocks noChangeAspect="1" noChangeArrowheads="1"/>
          </p:cNvPicPr>
          <p:nvPr/>
        </p:nvPicPr>
        <p:blipFill>
          <a:blip r:embed="rId11"/>
          <a:srcRect t="7574"/>
          <a:stretch>
            <a:fillRect/>
          </a:stretch>
        </p:blipFill>
        <p:spPr bwMode="auto">
          <a:xfrm>
            <a:off x="5357818" y="3214686"/>
            <a:ext cx="2500330" cy="1743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61990" y="785794"/>
            <a:ext cx="8014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Моё педагогическое кредо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85852" y="1500174"/>
            <a:ext cx="30003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Создавать, творить, выдумывать для детей и вместе с ними . 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09690" y="1438260"/>
            <a:ext cx="6786610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32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1934" y="2714620"/>
            <a:ext cx="385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Скажи ребёнку – и он забудет, объясни – и он запомнит, позволь ребёнку сделать что-то самому - и он поймёт.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Конфуций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4876" y="1571612"/>
            <a:ext cx="3571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357422" y="357166"/>
            <a:ext cx="5563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Методическое пособие Угадай-ка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обобщение опыта 2018\фото\P107017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928670"/>
            <a:ext cx="3214710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7" name="Рисунок 6" descr="F:\обобщение опыта 2018\фото\P10701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857232"/>
            <a:ext cx="3143272" cy="235745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9" name="Picture 2" descr="P10701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415469"/>
            <a:ext cx="2857520" cy="200783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F:\обобщение опыта 2018\фото\P107019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00174"/>
            <a:ext cx="2096898" cy="157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7" name="Рисунок 6" descr="F:\обобщение опыта 2018\фото\P10701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3000372"/>
            <a:ext cx="2348084" cy="176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8" name="Рисунок 7" descr="F:\обобщение опыта 2018\фото\P10701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50" y="642918"/>
            <a:ext cx="2196449" cy="164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9" name="Рисунок 8" descr="F:\обобщение опыта 2018\фото\P10701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785794"/>
            <a:ext cx="2113374" cy="1585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10" name="Рисунок 9" descr="D:\Маманя\Дети с телефона\P10800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2571744"/>
            <a:ext cx="2857488" cy="221400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71472" y="285728"/>
            <a:ext cx="7872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Дидактическое пособие «Чудо – куб»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Маманя\Дети с телефона\WP_20180925_008.jpg"/>
          <p:cNvPicPr/>
          <p:nvPr/>
        </p:nvPicPr>
        <p:blipFill>
          <a:blip r:embed="rId3" cstate="print"/>
          <a:srcRect t="26375" b="23445"/>
          <a:stretch>
            <a:fillRect/>
          </a:stretch>
        </p:blipFill>
        <p:spPr bwMode="auto">
          <a:xfrm>
            <a:off x="0" y="714356"/>
            <a:ext cx="3143240" cy="2928958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Маманя\Дети с телефона\WP_20180925_001.jpg"/>
          <p:cNvPicPr/>
          <p:nvPr/>
        </p:nvPicPr>
        <p:blipFill>
          <a:blip r:embed="rId4" cstate="print"/>
          <a:srcRect t="18371" b="21406"/>
          <a:stretch>
            <a:fillRect/>
          </a:stretch>
        </p:blipFill>
        <p:spPr bwMode="auto">
          <a:xfrm>
            <a:off x="3500430" y="928670"/>
            <a:ext cx="2500330" cy="30003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Маманя\Дети с телефона\WP_20180925_005.jpg"/>
          <p:cNvPicPr/>
          <p:nvPr/>
        </p:nvPicPr>
        <p:blipFill>
          <a:blip r:embed="rId5" cstate="print"/>
          <a:srcRect t="15550" b="19139"/>
          <a:stretch>
            <a:fillRect/>
          </a:stretch>
        </p:blipFill>
        <p:spPr bwMode="auto">
          <a:xfrm>
            <a:off x="6572264" y="1000108"/>
            <a:ext cx="1908735" cy="239967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Маманя\Дети с телефона\WP_20181109_003.jpg"/>
          <p:cNvPicPr/>
          <p:nvPr/>
        </p:nvPicPr>
        <p:blipFill>
          <a:blip r:embed="rId6" cstate="print"/>
          <a:srcRect l="4329" t="12793" r="12453" b="45856"/>
          <a:stretch>
            <a:fillRect/>
          </a:stretch>
        </p:blipFill>
        <p:spPr bwMode="auto">
          <a:xfrm>
            <a:off x="1285852" y="3286124"/>
            <a:ext cx="2498663" cy="22098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10" name="Рисунок 9" descr="C:\Users\user\AppData\Local\Microsoft\Windows\Temporary Internet Files\Content.Word\WP_20181001_008.jpg"/>
          <p:cNvPicPr/>
          <p:nvPr/>
        </p:nvPicPr>
        <p:blipFill>
          <a:blip r:embed="rId7" cstate="print"/>
          <a:srcRect t="9189" b="17658"/>
          <a:stretch>
            <a:fillRect/>
          </a:stretch>
        </p:blipFill>
        <p:spPr bwMode="auto">
          <a:xfrm>
            <a:off x="4643438" y="3929066"/>
            <a:ext cx="1841801" cy="239798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11" name="Рисунок 10" descr="C:\Users\user\AppData\Local\Microsoft\Windows\Temporary Internet Files\Content.Word\WP_20181001_001.jpg"/>
          <p:cNvPicPr/>
          <p:nvPr/>
        </p:nvPicPr>
        <p:blipFill>
          <a:blip r:embed="rId8" cstate="print"/>
          <a:srcRect t="7928" b="32883"/>
          <a:stretch>
            <a:fillRect/>
          </a:stretch>
        </p:blipFill>
        <p:spPr bwMode="auto">
          <a:xfrm>
            <a:off x="6572264" y="3071810"/>
            <a:ext cx="1809750" cy="1906476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F:\обобщение опыта 2018\фото\P10404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00108"/>
            <a:ext cx="3428992" cy="25717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7" name="Picture 3" descr="F:\обобщение опыта 2018\фото\P1040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142984"/>
            <a:ext cx="2428860" cy="18216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029" name="Picture 5" descr="F:\обобщение опыта 2018\фото\DSC02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571480"/>
            <a:ext cx="2428860" cy="1821645"/>
          </a:xfrm>
          <a:prstGeom prst="roundRect">
            <a:avLst/>
          </a:prstGeom>
          <a:noFill/>
        </p:spPr>
      </p:pic>
      <p:pic>
        <p:nvPicPr>
          <p:cNvPr id="2050" name="Picture 2" descr="F:\обобщение опыта 2018\фото\DSC026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2714620"/>
            <a:ext cx="2876528" cy="2157681"/>
          </a:xfrm>
          <a:prstGeom prst="roundRect">
            <a:avLst/>
          </a:prstGeom>
          <a:noFill/>
          <a:scene3d>
            <a:camera prst="isometricOffAxis2Left"/>
            <a:lightRig rig="threePt" dir="t"/>
          </a:scene3d>
        </p:spPr>
      </p:pic>
      <p:sp>
        <p:nvSpPr>
          <p:cNvPr id="8" name="TextBox 7"/>
          <p:cNvSpPr txBox="1"/>
          <p:nvPr/>
        </p:nvSpPr>
        <p:spPr>
          <a:xfrm>
            <a:off x="2928926" y="0"/>
            <a:ext cx="3387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Мастер классы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s://i.mycdn.me/image?id=877343381516&amp;t=3&amp;plc=WEB&amp;tkn=*N7cl01isSXg9nTraDhri4Fede_Y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3143248"/>
            <a:ext cx="1914525" cy="2552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scene3d>
            <a:camera prst="isometricOffAxis2Left"/>
            <a:lightRig rig="threePt" dir="t"/>
          </a:scene3d>
        </p:spPr>
      </p:pic>
      <p:pic>
        <p:nvPicPr>
          <p:cNvPr id="11" name="Picture 4" descr="F:\обобщение опыта 2018\фото\DSC027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2714620"/>
            <a:ext cx="3048022" cy="2286016"/>
          </a:xfrm>
          <a:prstGeom prst="roundRect">
            <a:avLst/>
          </a:prstGeom>
          <a:noFill/>
          <a:ln>
            <a:solidFill>
              <a:srgbClr val="FF0000"/>
            </a:solidFill>
          </a:ln>
          <a:scene3d>
            <a:camera prst="isometricOffAxis1Right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6092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F:\обобщение опыта 2018\фото\DSC09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2571768" cy="1928826"/>
          </a:xfrm>
          <a:prstGeom prst="ellipse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2051" name="Picture 3" descr="F:\обобщение опыта 2018\фото\P1060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714356"/>
            <a:ext cx="1952607" cy="1464455"/>
          </a:xfrm>
          <a:prstGeom prst="roundRect">
            <a:avLst/>
          </a:prstGeom>
          <a:noFill/>
          <a:ln>
            <a:solidFill>
              <a:srgbClr val="FF0000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2052" name="Picture 4" descr="F:\обобщение опыта 2018\фото\P10609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81731" y="2571744"/>
            <a:ext cx="2762269" cy="2071702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scene3d>
            <a:camera prst="isometricOffAxis2Left"/>
            <a:lightRig rig="threePt" dir="t"/>
          </a:scene3d>
        </p:spPr>
      </p:pic>
      <p:pic>
        <p:nvPicPr>
          <p:cNvPr id="2053" name="Picture 5" descr="F:\обобщение опыта 2018\фото\P10609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2643182"/>
            <a:ext cx="2881334" cy="2161001"/>
          </a:xfrm>
          <a:prstGeom prst="ellipse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7" name="Рисунок 6" descr="P10600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9190" y="642918"/>
            <a:ext cx="2285983" cy="1714488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isometricOffAxis2Left"/>
            <a:lightRig rig="threePt" dir="t"/>
          </a:scene3d>
        </p:spPr>
      </p:pic>
      <p:sp>
        <p:nvSpPr>
          <p:cNvPr id="8" name="Прямоугольник 7"/>
          <p:cNvSpPr/>
          <p:nvPr/>
        </p:nvSpPr>
        <p:spPr>
          <a:xfrm>
            <a:off x="2285984" y="0"/>
            <a:ext cx="45410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D:\Маманя\Дети с телефона\P107098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9124" y="4572008"/>
            <a:ext cx="2286016" cy="1643074"/>
          </a:xfrm>
          <a:prstGeom prst="round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scene3d>
            <a:camera prst="perspectiveFront"/>
            <a:lightRig rig="threePt" dir="t"/>
          </a:scene3d>
          <a:sp3d>
            <a:bevelT/>
          </a:sp3d>
        </p:spPr>
      </p:pic>
      <p:pic>
        <p:nvPicPr>
          <p:cNvPr id="10" name="Рисунок 9" descr="D:\Маманя\Дети с телефона\P1070984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14744" y="2357430"/>
            <a:ext cx="2571768" cy="20002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="" xmlns:p14="http://schemas.microsoft.com/office/powerpoint/2010/main" val="125959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785794"/>
            <a:ext cx="850109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основании собственного опыта использования дидактических игр и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мнемотаблиц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процессе речевого развития, можно сделать вывод о том, что  использование  мнемотехники и речевых игр создаёт условия для формирования связной речи,  включения дошкольников в игровую деятельность и речевую активность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Необходимость развития связной речи у детей старшего дошкольного возраста не вызывает сомнений. От того, как ребенок овладел искусством говорить, зависят его коммуникативные способности (умение налаживать взаимоотношения со сверстниками и взрослыми), психологический комфорт (возможность быть понятым и услышанным), а так же его дальнейшие успехи в школе.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Опыт данной работы доказывает, что ежедневная и тщательно спланированная работа с дошкольниками успешно решает задачи развития связной речи детей, развивает их коммуникативные способности, мышление, внимание, воображение, память и доставляет массу положительных эмоций и удовольствия для каждого ребенка.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6182" y="285728"/>
            <a:ext cx="2000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Выводы:</a:t>
            </a:r>
            <a:endParaRPr lang="ru-RU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498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357290" y="1000108"/>
            <a:ext cx="6429388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Я думаю, что на достигнутом я  не остановлюсь, а буду  искать всё   новые и новые формы и методы работы, чтобы самые счастливые минуты и дни детства воспитанники и их родители вспоминали с благодарностью и уважением.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Качественно готовить детей к школьному обучению.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Продолжать работу с детьми по развитию речи.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внимание, память, мышление, творческие  способности.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0"/>
            <a:ext cx="5516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Перспективы на будущее</a:t>
            </a:r>
            <a:r>
              <a:rPr lang="ru-RU" dirty="0" smtClean="0">
                <a:solidFill>
                  <a:srgbClr val="59595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05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928794" y="0"/>
            <a:ext cx="60722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Использованная литература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1142984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Г.Е.Сычева «Опорные картинки для пересказа текстов»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И.А.Морозова, Н.А.Пушкарева «Ознакомление с окружающим миром»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О.С.Ушакова «Ознакомление с художественной литературой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ПМ.А.Васильева</a:t>
            </a:r>
            <a:r>
              <a:rPr lang="ru-RU" sz="16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Программа воспитания и обучения в детском саду 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071934" y="307181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О.С.Ушакова «Развитие речи в детском саду детей 5-7 лет </a:t>
            </a: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Л.Е.Кыласова «Развитие речи»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О.И.Крупенчук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«Научи говорить меня правильно» 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О.С.Гомзяк</a:t>
            </a:r>
            <a:r>
              <a:rPr lang="ru-RU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«Говорим правильно»</a:t>
            </a:r>
            <a:endParaRPr lang="ru-RU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922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428728" y="642918"/>
            <a:ext cx="6572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ПЕРЕФРАЗИРУЯ  ПОСЛОВИЦУ, МОЖНО СКАЗАТЬ: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ВСТРЕЧАЮТ ПО ОДЕЖКЕ, А ПРОВОЖАЮТ ПО УМУ, О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КОТОРОМ СУДЯТ ПО РЕЧИ ЧЕЛОВЕКА”.</a:t>
            </a:r>
            <a:endParaRPr lang="ru-RU" sz="16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1571612"/>
            <a:ext cx="71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8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1857364"/>
            <a:ext cx="5229552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285852" y="2071678"/>
            <a:ext cx="68580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РЕЧЬ ЧЕЛОВЕКА  </a:t>
            </a:r>
            <a:r>
              <a:rPr lang="ru-RU" sz="24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ЭТО ПОКАЗАТЕЛЬ ЕГО РАЗВИТИЯ. ЧТОБЫ СТАТЬ ВЫСОКООБРАЗОВАННЫМ, ЧЕЛОВЕК ДОЛЖЕН ОВЛАДЕТЬ ВСЕМИ  БОГАТСТВАМИ РОДНОГО ЯЗЫКА.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b="1" i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1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8992" y="428604"/>
            <a:ext cx="457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1802" y="571480"/>
            <a:ext cx="50006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“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РЕЧЬ – УДИВИТЕЛЬНОЕ СИЛЬНОЕ СРЕДСТВО,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НО НУЖНО ИМЕТЬ МНОГО УМА, 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ЧТОБЫ ПОЛЬЗОВАТЬСЯ ИМ”</a:t>
            </a:r>
          </a:p>
          <a:p>
            <a:pPr algn="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Г. ГЕГЕЛЬ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00034" y="142852"/>
            <a:ext cx="79296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Цель моего опыта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это развитие свободного общения с взрослыми и детьми, овладение конструктивными способами и средствами взаимодействия с окружающими.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1571612"/>
            <a:ext cx="7929618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Направления работы по развитию речи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9312158">
            <a:off x="6800959" y="212271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8329945">
            <a:off x="1841110" y="216622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5072066" y="221455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3428992" y="2214554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14282" y="2143116"/>
            <a:ext cx="221457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детьми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Педагогические технологии</a:t>
            </a:r>
          </a:p>
          <a:p>
            <a:pPr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различные виды деятельности</a:t>
            </a:r>
            <a:endParaRPr lang="ru-RU" sz="2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71670" y="3357562"/>
            <a:ext cx="2214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Создание развивающей среды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57686" y="3214686"/>
            <a:ext cx="242889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Взаимодействие с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педагогами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астер классы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бобщение опыта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еминары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онференции</a:t>
            </a:r>
          </a:p>
          <a:p>
            <a:pPr algn="ctr">
              <a:buFont typeface="Arial" pitchFamily="34" charset="0"/>
              <a:buChar char="•"/>
            </a:pP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16" y="2071678"/>
            <a:ext cx="228598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родителями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онсультации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апки– передвижки 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еминары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руглый стол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одительские собрания</a:t>
            </a:r>
          </a:p>
          <a:p>
            <a:pPr algn="ctr">
              <a:buFont typeface="Arial" pitchFamily="34" charset="0"/>
              <a:buChar char="•"/>
            </a:pP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endParaRPr lang="ru-RU" sz="24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pitchFamily="34" charset="0"/>
              <a:buChar char="•"/>
            </a:pP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846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500430" y="4272677"/>
            <a:ext cx="53880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1400" b="1" i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lang="ru-RU" sz="1400" b="1" i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844" y="1785926"/>
            <a:ext cx="40719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Педагогические технологии:</a:t>
            </a:r>
          </a:p>
          <a:p>
            <a:pPr lvl="0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технология моделирования</a:t>
            </a:r>
          </a:p>
          <a:p>
            <a:pPr lvl="0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игровая  технология</a:t>
            </a:r>
          </a:p>
          <a:p>
            <a:pPr lvl="0" algn="ctr">
              <a:buFont typeface="Arial" pitchFamily="34" charset="0"/>
              <a:buChar char="•"/>
            </a:pPr>
            <a:r>
              <a:rPr lang="ru-RU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здоровьесберегающая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технология</a:t>
            </a:r>
          </a:p>
          <a:p>
            <a:pPr lvl="0"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ехнология исследовательской деятельности</a:t>
            </a:r>
            <a:endParaRPr lang="ru-RU" sz="2000" b="1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8926" y="5000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000364" y="214290"/>
            <a:ext cx="3534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детьми</a:t>
            </a:r>
            <a:endParaRPr lang="ru-RU" sz="3600" dirty="0"/>
          </a:p>
        </p:txBody>
      </p:sp>
      <p:sp>
        <p:nvSpPr>
          <p:cNvPr id="8" name="Стрелка вниз 7"/>
          <p:cNvSpPr/>
          <p:nvPr/>
        </p:nvSpPr>
        <p:spPr>
          <a:xfrm rot="2433273">
            <a:off x="3117348" y="754390"/>
            <a:ext cx="484632" cy="978408"/>
          </a:xfrm>
          <a:prstGeom prst="downArrow">
            <a:avLst/>
          </a:prstGeom>
          <a:solidFill>
            <a:srgbClr val="00D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119827">
            <a:off x="5334800" y="681075"/>
            <a:ext cx="484632" cy="978408"/>
          </a:xfrm>
          <a:prstGeom prst="downArrow">
            <a:avLst/>
          </a:prstGeom>
          <a:solidFill>
            <a:srgbClr val="00D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357686" y="1643050"/>
            <a:ext cx="478631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Виды деятельности :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музыкальная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изобразительная, 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конструирование, 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сюжетно- ролевые,  дидактические, подвижные игры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двигательная деятельность,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познавательно- исследовательская, коммуникативная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восприятие худ. литературы и фольклора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самообслуживание и бытовой труд</a:t>
            </a:r>
          </a:p>
          <a:p>
            <a:pPr>
              <a:buFont typeface="Arial" pitchFamily="34" charset="0"/>
              <a:buChar char="•"/>
            </a:pP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68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28728" y="928670"/>
            <a:ext cx="642942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928802"/>
            <a:ext cx="184731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4282" y="0"/>
            <a:ext cx="86439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 Наглядное моделирование -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воспроизведение существенных свойств изучаемого объекта создание его заместителя и работа с ним.  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6429324" y="1714488"/>
            <a:ext cx="271467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мнемотехника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это система методов и приемов, обеспечивающих успешное освоение детьми знаний об окружающей действительности и развития речи.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 rot="3534469">
            <a:off x="1087529" y="82816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428992" y="1571612"/>
            <a:ext cx="31432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Пиктограммы –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система различных приёмов, облегчающих запоминание и увеличивающих объем памяти путем образования дополнительных ассоциаций, организация учебного процесса в виде игры.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786314" y="85723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8923484">
            <a:off x="7203195" y="74359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 rot="10800000" flipV="1">
            <a:off x="0" y="1548952"/>
            <a:ext cx="350043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Замещение </a:t>
            </a:r>
            <a:r>
              <a:rPr lang="ru-RU" b="1" dirty="0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использование при решении разнообразных умственных задач условных заместителей реальных предметов и явлений, употребление знаков и символов, т. е. начинается замещение одних предметов другими (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реальных-условными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Рисунок 3" descr="https://ds02.infourok.ru/uploads/ex/0c48/00006def-2c2509f9/img17.jpg"/>
          <p:cNvPicPr/>
          <p:nvPr/>
        </p:nvPicPr>
        <p:blipFill>
          <a:blip r:embed="rId3" cstate="print"/>
          <a:srcRect l="3207"/>
          <a:stretch>
            <a:fillRect/>
          </a:stretch>
        </p:blipFill>
        <p:spPr bwMode="auto">
          <a:xfrm>
            <a:off x="1285852" y="1857364"/>
            <a:ext cx="257176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s://ds02.infourok.ru/uploads/ex/0c48/00006def-2c2509f9/img19.jpg"/>
          <p:cNvPicPr/>
          <p:nvPr/>
        </p:nvPicPr>
        <p:blipFill>
          <a:blip r:embed="rId4"/>
          <a:srcRect l="17157" r="19829" b="14530"/>
          <a:stretch>
            <a:fillRect/>
          </a:stretch>
        </p:blipFill>
        <p:spPr bwMode="auto">
          <a:xfrm>
            <a:off x="3929058" y="1857364"/>
            <a:ext cx="185738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500166" y="714356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Замещение – </a:t>
            </a: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это вид моделирования, при котором одни объекты замещаются другими, реально-условными. </a:t>
            </a:r>
            <a:endParaRPr lang="ru-RU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WP_20170321_00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2357430"/>
            <a:ext cx="2975421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539552" y="543394"/>
            <a:ext cx="8208912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Один из приемов работы – использования моделирования 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пиктограмма.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://player.myshared.ru/9/917341/slides/slide_17.jpg"/>
          <p:cNvPicPr/>
          <p:nvPr/>
        </p:nvPicPr>
        <p:blipFill>
          <a:blip r:embed="rId3"/>
          <a:srcRect l="10422" t="26068" r="7643" b="11111"/>
          <a:stretch>
            <a:fillRect/>
          </a:stretch>
        </p:blipFill>
        <p:spPr bwMode="auto">
          <a:xfrm>
            <a:off x="3357554" y="1643050"/>
            <a:ext cx="2979964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player.myshared.ru/9/917341/slides/slide_21.jpg"/>
          <p:cNvPicPr/>
          <p:nvPr/>
        </p:nvPicPr>
        <p:blipFill>
          <a:blip r:embed="rId4"/>
          <a:srcRect l="51149" t="28632" r="1442" b="39103"/>
          <a:stretch>
            <a:fillRect/>
          </a:stretch>
        </p:blipFill>
        <p:spPr bwMode="auto">
          <a:xfrm>
            <a:off x="5643570" y="3429000"/>
            <a:ext cx="2447925" cy="124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player.myshared.ru/9/917341/slides/slide_21.jpg"/>
          <p:cNvPicPr/>
          <p:nvPr/>
        </p:nvPicPr>
        <p:blipFill>
          <a:blip r:embed="rId4"/>
          <a:srcRect t="29273" r="65206"/>
          <a:stretch>
            <a:fillRect/>
          </a:stretch>
        </p:blipFill>
        <p:spPr bwMode="auto">
          <a:xfrm>
            <a:off x="785786" y="1142984"/>
            <a:ext cx="1617322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://player.myshared.ru/9/917341/slides/slide_26.jpg"/>
          <p:cNvPicPr/>
          <p:nvPr/>
        </p:nvPicPr>
        <p:blipFill>
          <a:blip r:embed="rId5"/>
          <a:srcRect l="31106" t="41667" b="11325"/>
          <a:stretch>
            <a:fillRect/>
          </a:stretch>
        </p:blipFill>
        <p:spPr bwMode="auto">
          <a:xfrm>
            <a:off x="2500298" y="3500438"/>
            <a:ext cx="2819400" cy="144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Â    ÐÐ¾Ð´ÐµÐ»Ð¸ÑÐ¾Ð²Ð°Ð½Ð¸Ðµ Ð¼Ð¾Ð¶ÐµÑ Ð±ÑÑÑ Ð¸ÑÐ¿Ð¾Ð»ÑÐ·Ð¾Ð²Ð°Ð½Ð¾ Ð² ÑÐ°Ð±Ð¾ÑÐµ Ð½Ð°Ð´ Ð²ÑÐµÐ¼Ð¸ Ð²Ð¸Ð´Ð°Ð¼Ð¸ ÑÐ²ÑÐ·Ð½Ð¾Ð³Ð¾ Ð²ÑÑÐºÐ°Ð·ÑÐ²Ð°Ð½Ð¸Ñ :"/>
          <p:cNvPicPr/>
          <p:nvPr/>
        </p:nvPicPr>
        <p:blipFill>
          <a:blip r:embed="rId6"/>
          <a:srcRect l="8338" t="61966" r="7803" b="7051"/>
          <a:stretch>
            <a:fillRect/>
          </a:stretch>
        </p:blipFill>
        <p:spPr bwMode="auto">
          <a:xfrm>
            <a:off x="4429124" y="5429264"/>
            <a:ext cx="2500330" cy="55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6397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1428728" y="500043"/>
            <a:ext cx="64294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Ещё один приём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моделирования- это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мнемотехника.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868" y="1428736"/>
            <a:ext cx="485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К. Д. Ушинский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«Учите ребёнка каким-нибудь неизвестным ему пяти словам - он будет долго и напрасно мучиться, но свяжите двадцать таких слов с картинками, и он усвоит их на лету»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480" y="3143248"/>
            <a:ext cx="62151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Мнемотехника </a:t>
            </a:r>
            <a:r>
              <a:rPr lang="ru-RU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-это система методов и приёмов, обеспечивающих успешное освоение детьми знаний об особенностях объектов природы, об окружающем мире, эффективное запоминание рассказа, сохранение и воспроизведение информации, и конечно, развитие речи.</a:t>
            </a:r>
            <a:endParaRPr lang="ru-RU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4072</TotalTime>
  <Words>806</Words>
  <Application>Microsoft Office PowerPoint</Application>
  <PresentationFormat>Экран (4:3)</PresentationFormat>
  <Paragraphs>123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373</cp:revision>
  <dcterms:created xsi:type="dcterms:W3CDTF">2015-11-25T08:49:28Z</dcterms:created>
  <dcterms:modified xsi:type="dcterms:W3CDTF">2018-12-15T19:24:47Z</dcterms:modified>
</cp:coreProperties>
</file>