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jpeg"/>
  <Override PartName="/ppt/media/image26.jpg" ContentType="image/jpeg"/>
  <Override PartName="/ppt/media/image27.jpg" ContentType="image/jpeg"/>
  <Override PartName="/ppt/media/image3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81" r:id="rId5"/>
    <p:sldId id="258" r:id="rId6"/>
    <p:sldId id="259" r:id="rId7"/>
    <p:sldId id="299" r:id="rId8"/>
    <p:sldId id="285" r:id="rId9"/>
    <p:sldId id="286" r:id="rId10"/>
    <p:sldId id="260" r:id="rId11"/>
    <p:sldId id="282" r:id="rId12"/>
    <p:sldId id="283" r:id="rId13"/>
    <p:sldId id="284" r:id="rId14"/>
    <p:sldId id="261" r:id="rId15"/>
    <p:sldId id="263" r:id="rId16"/>
    <p:sldId id="264" r:id="rId17"/>
    <p:sldId id="265" r:id="rId18"/>
    <p:sldId id="288" r:id="rId19"/>
    <p:sldId id="290" r:id="rId20"/>
    <p:sldId id="291" r:id="rId21"/>
    <p:sldId id="301" r:id="rId22"/>
    <p:sldId id="302" r:id="rId23"/>
    <p:sldId id="292" r:id="rId24"/>
    <p:sldId id="293" r:id="rId25"/>
    <p:sldId id="294" r:id="rId26"/>
    <p:sldId id="295" r:id="rId27"/>
    <p:sldId id="296" r:id="rId28"/>
    <p:sldId id="300" r:id="rId2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876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12822" y="490220"/>
            <a:ext cx="4118355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8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12822" y="490220"/>
            <a:ext cx="4118355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34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5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9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111" y="125425"/>
            <a:ext cx="8075777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276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111" y="125425"/>
            <a:ext cx="8075777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276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1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06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2800" y="2752344"/>
              <a:ext cx="2438400" cy="13533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685799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18795" y="1629340"/>
            <a:ext cx="8106409" cy="224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00"/>
              </a:spcBef>
              <a:tabLst>
                <a:tab pos="2519045" algn="l"/>
              </a:tabLst>
            </a:pPr>
            <a:r>
              <a:rPr lang="ru-RU" sz="3600" b="1" i="1" spc="-495" dirty="0">
                <a:solidFill>
                  <a:srgbClr val="000066"/>
                </a:solidFill>
                <a:latin typeface="Georgia"/>
                <a:cs typeface="Times New Roman"/>
              </a:rPr>
              <a:t>Семинар-практикум</a:t>
            </a:r>
          </a:p>
          <a:p>
            <a:pPr marL="4445" algn="ctr">
              <a:lnSpc>
                <a:spcPct val="100000"/>
              </a:lnSpc>
              <a:spcBef>
                <a:spcPts val="100"/>
              </a:spcBef>
              <a:tabLst>
                <a:tab pos="2519045" algn="l"/>
              </a:tabLst>
            </a:pPr>
            <a:r>
              <a:rPr sz="3600" b="1" i="1" spc="-575" dirty="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lang="ru-RU" sz="3600" b="1" i="1" spc="-225" dirty="0">
                <a:solidFill>
                  <a:srgbClr val="000066"/>
                </a:solidFill>
                <a:latin typeface="Times New Roman"/>
                <a:cs typeface="Times New Roman"/>
              </a:rPr>
              <a:t>Современные подходы к организации </a:t>
            </a:r>
            <a:r>
              <a:rPr lang="ru-RU" sz="3600" b="1" i="1" spc="-225" dirty="0" smtClean="0">
                <a:solidFill>
                  <a:srgbClr val="000066"/>
                </a:solidFill>
                <a:latin typeface="Times New Roman"/>
                <a:cs typeface="Times New Roman"/>
              </a:rPr>
              <a:t>нравственно-патриотического воспитания </a:t>
            </a:r>
            <a:r>
              <a:rPr lang="ru-RU" sz="3600" b="1" i="1" spc="-225" dirty="0">
                <a:solidFill>
                  <a:srgbClr val="000066"/>
                </a:solidFill>
                <a:latin typeface="Times New Roman"/>
                <a:cs typeface="Times New Roman"/>
              </a:rPr>
              <a:t>дошкольников</a:t>
            </a:r>
            <a:r>
              <a:rPr sz="3600" b="1" i="1" spc="-434" dirty="0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4344" y="356743"/>
            <a:ext cx="806450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Times New Roman"/>
                <a:cs typeface="Times New Roman"/>
              </a:rPr>
              <a:t>Муниципальное </a:t>
            </a:r>
            <a:r>
              <a:rPr sz="2000" b="1" spc="-20" dirty="0">
                <a:latin typeface="Times New Roman"/>
                <a:cs typeface="Times New Roman"/>
              </a:rPr>
              <a:t>бюджетное </a:t>
            </a:r>
            <a:r>
              <a:rPr sz="2000" b="1" spc="-5" dirty="0">
                <a:latin typeface="Times New Roman"/>
                <a:cs typeface="Times New Roman"/>
              </a:rPr>
              <a:t>дошкольное </a:t>
            </a:r>
            <a:r>
              <a:rPr sz="2000" b="1" spc="-10" dirty="0" err="1">
                <a:latin typeface="Times New Roman"/>
                <a:cs typeface="Times New Roman"/>
              </a:rPr>
              <a:t>образовательное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dirty="0" err="1" smtClean="0">
                <a:latin typeface="Times New Roman"/>
                <a:cs typeface="Times New Roman"/>
              </a:rPr>
              <a:t>учреждение</a:t>
            </a:r>
            <a:r>
              <a:rPr sz="2000" b="1" dirty="0" smtClean="0">
                <a:latin typeface="Times New Roman"/>
                <a:cs typeface="Times New Roman"/>
              </a:rPr>
              <a:t> </a:t>
            </a:r>
            <a:r>
              <a:rPr sz="2000" b="1" spc="-484" dirty="0" smtClean="0">
                <a:latin typeface="Times New Roman"/>
                <a:cs typeface="Times New Roman"/>
              </a:rPr>
              <a:t> </a:t>
            </a:r>
            <a:r>
              <a:rPr lang="ru-RU" sz="2000" b="1" spc="-20" dirty="0">
                <a:latin typeface="Times New Roman"/>
                <a:cs typeface="Times New Roman"/>
              </a:rPr>
              <a:t>города Абакана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spc="5" dirty="0">
                <a:latin typeface="Times New Roman"/>
                <a:cs typeface="Times New Roman"/>
              </a:rPr>
              <a:t>«Детский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5" dirty="0" err="1">
                <a:latin typeface="Times New Roman"/>
                <a:cs typeface="Times New Roman"/>
              </a:rPr>
              <a:t>сад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«</a:t>
            </a:r>
            <a:r>
              <a:rPr lang="ru-RU" sz="2000" b="1" spc="-10" dirty="0">
                <a:latin typeface="Times New Roman"/>
                <a:cs typeface="Times New Roman"/>
              </a:rPr>
              <a:t>Алён</a:t>
            </a:r>
            <a:r>
              <a:rPr sz="2000" b="1" spc="-10" dirty="0" err="1">
                <a:latin typeface="Times New Roman"/>
                <a:cs typeface="Times New Roman"/>
              </a:rPr>
              <a:t>ка</a:t>
            </a:r>
            <a:r>
              <a:rPr sz="2000" b="1" spc="-10" dirty="0"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6290" y="4359097"/>
            <a:ext cx="5579110" cy="1441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55265" algn="r">
              <a:lnSpc>
                <a:spcPct val="100000"/>
              </a:lnSpc>
              <a:spcBef>
                <a:spcPts val="100"/>
              </a:spcBef>
            </a:pPr>
            <a:r>
              <a:rPr sz="2400" i="1" spc="-355" dirty="0" err="1">
                <a:latin typeface="Georgia"/>
                <a:cs typeface="Georgia"/>
              </a:rPr>
              <a:t>Материал</a:t>
            </a:r>
            <a:r>
              <a:rPr sz="2400" i="1" spc="-70" dirty="0">
                <a:latin typeface="Georgia"/>
                <a:cs typeface="Georgia"/>
              </a:rPr>
              <a:t> </a:t>
            </a:r>
            <a:r>
              <a:rPr sz="2400" i="1" spc="-350" dirty="0" err="1" smtClean="0">
                <a:latin typeface="Georgia"/>
                <a:cs typeface="Georgia"/>
              </a:rPr>
              <a:t>подготови</a:t>
            </a:r>
            <a:r>
              <a:rPr sz="2400" i="1" spc="-355" dirty="0" err="1" smtClean="0">
                <a:latin typeface="Georgia"/>
                <a:cs typeface="Georgia"/>
              </a:rPr>
              <a:t>л</a:t>
            </a:r>
            <a:r>
              <a:rPr lang="ru-RU" sz="2400" i="1" spc="-220" dirty="0">
                <a:latin typeface="Georgia"/>
                <a:cs typeface="Georgia"/>
              </a:rPr>
              <a:t>а</a:t>
            </a:r>
            <a:r>
              <a:rPr sz="2400" i="1" spc="-220" dirty="0" smtClean="0">
                <a:latin typeface="Georgia"/>
                <a:cs typeface="Georgia"/>
              </a:rPr>
              <a:t>:  </a:t>
            </a:r>
            <a:r>
              <a:rPr lang="ru-RU" sz="2400" i="1" spc="-210" dirty="0" err="1">
                <a:latin typeface="Georgia"/>
                <a:cs typeface="Georgia"/>
              </a:rPr>
              <a:t>Докунова</a:t>
            </a:r>
            <a:r>
              <a:rPr lang="ru-RU" sz="2400" i="1" spc="-210" dirty="0">
                <a:latin typeface="Georgia"/>
                <a:cs typeface="Georgia"/>
              </a:rPr>
              <a:t> Е.А</a:t>
            </a:r>
            <a:r>
              <a:rPr sz="2400" i="1" spc="-210" dirty="0">
                <a:latin typeface="Georgia"/>
                <a:cs typeface="Georgia"/>
              </a:rPr>
              <a:t>.</a:t>
            </a:r>
            <a:r>
              <a:rPr sz="2400" i="1" spc="-65" dirty="0">
                <a:latin typeface="Georgia"/>
                <a:cs typeface="Georgia"/>
              </a:rPr>
              <a:t> </a:t>
            </a:r>
            <a:endParaRPr lang="ru-RU" sz="2400" i="1" spc="-65" dirty="0">
              <a:latin typeface="Georgia"/>
              <a:cs typeface="Georgia"/>
            </a:endParaRPr>
          </a:p>
          <a:p>
            <a:pPr marL="12700" marR="5080" indent="2755265" algn="r">
              <a:lnSpc>
                <a:spcPct val="100000"/>
              </a:lnSpc>
              <a:spcBef>
                <a:spcPts val="100"/>
              </a:spcBef>
            </a:pPr>
            <a:r>
              <a:rPr sz="2400" i="1" spc="-345" dirty="0" err="1">
                <a:latin typeface="Georgia"/>
                <a:cs typeface="Georgia"/>
              </a:rPr>
              <a:t>воспитател</a:t>
            </a:r>
            <a:r>
              <a:rPr lang="ru-RU" sz="2400" i="1" spc="-345" dirty="0" smtClean="0">
                <a:latin typeface="Georgia"/>
                <a:cs typeface="Georgia"/>
              </a:rPr>
              <a:t>ь.</a:t>
            </a:r>
            <a:endParaRPr sz="2600" dirty="0">
              <a:latin typeface="Georgia"/>
              <a:cs typeface="Georgia"/>
            </a:endParaRPr>
          </a:p>
          <a:p>
            <a:pPr marL="304165">
              <a:lnSpc>
                <a:spcPct val="100000"/>
              </a:lnSpc>
            </a:pPr>
            <a:r>
              <a:rPr lang="ru-RU" sz="2000" b="1" i="1" dirty="0">
                <a:solidFill>
                  <a:srgbClr val="000066"/>
                </a:solidFill>
                <a:latin typeface="Calibri"/>
                <a:cs typeface="Calibri"/>
              </a:rPr>
              <a:t>07</a:t>
            </a:r>
            <a:r>
              <a:rPr sz="2000" b="1" i="1" spc="-3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lang="ru-RU" sz="2000" b="1" i="1" dirty="0" err="1">
                <a:solidFill>
                  <a:srgbClr val="000066"/>
                </a:solidFill>
                <a:latin typeface="Calibri"/>
                <a:cs typeface="Calibri"/>
              </a:rPr>
              <a:t>февр</a:t>
            </a:r>
            <a:r>
              <a:rPr sz="2000" b="1" i="1" dirty="0">
                <a:solidFill>
                  <a:srgbClr val="000066"/>
                </a:solidFill>
                <a:latin typeface="Calibri"/>
                <a:cs typeface="Calibri"/>
              </a:rPr>
              <a:t>а</a:t>
            </a:r>
            <a:r>
              <a:rPr lang="ru-RU" sz="2000" b="1" i="1" dirty="0">
                <a:solidFill>
                  <a:srgbClr val="000066"/>
                </a:solidFill>
                <a:latin typeface="Calibri"/>
                <a:cs typeface="Calibri"/>
              </a:rPr>
              <a:t>л</a:t>
            </a:r>
            <a:r>
              <a:rPr sz="2000" b="1" i="1" dirty="0">
                <a:solidFill>
                  <a:srgbClr val="000066"/>
                </a:solidFill>
                <a:latin typeface="Calibri"/>
                <a:cs typeface="Calibri"/>
              </a:rPr>
              <a:t>я</a:t>
            </a:r>
            <a:r>
              <a:rPr sz="2000" b="1" i="1" spc="-45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000066"/>
                </a:solidFill>
                <a:latin typeface="Calibri"/>
                <a:cs typeface="Calibri"/>
              </a:rPr>
              <a:t>202</a:t>
            </a:r>
            <a:r>
              <a:rPr lang="ru-RU" sz="2000" b="1" i="1" dirty="0">
                <a:solidFill>
                  <a:srgbClr val="000066"/>
                </a:solidFill>
                <a:latin typeface="Calibri"/>
                <a:cs typeface="Calibri"/>
              </a:rPr>
              <a:t>3</a:t>
            </a:r>
            <a:r>
              <a:rPr sz="2000" b="1" i="1" spc="-45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2000" b="1" i="1" spc="-5" dirty="0" err="1">
                <a:solidFill>
                  <a:srgbClr val="000066"/>
                </a:solidFill>
                <a:latin typeface="Calibri"/>
                <a:cs typeface="Calibri"/>
              </a:rPr>
              <a:t>год</a:t>
            </a:r>
            <a:r>
              <a:rPr lang="ru-RU" sz="2000" b="1" i="1" spc="-5" dirty="0">
                <a:solidFill>
                  <a:srgbClr val="000066"/>
                </a:solidFill>
                <a:latin typeface="Calibri"/>
                <a:cs typeface="Calibri"/>
              </a:rPr>
              <a:t>а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95F27A-066D-DDA9-E32C-B61431295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09600"/>
            <a:ext cx="8075777" cy="615553"/>
          </a:xfrm>
        </p:spPr>
        <p:txBody>
          <a:bodyPr/>
          <a:lstStyle/>
          <a:p>
            <a:r>
              <a:rPr lang="ru-RU" dirty="0" smtClean="0"/>
              <a:t>Важные условия: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3857BE4-9A2E-DE1D-3CD9-95C260D72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624" y="1447800"/>
            <a:ext cx="8134096" cy="3600986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Повышение </a:t>
            </a:r>
            <a:r>
              <a:rPr lang="ru-RU" sz="2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уровня самообразования 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педагогов дошкольных образовательных учреждений. Педагог сам должен хорошо знать, что целесообразно показать и рассказать детям, а самое главное, материал должен быть исторически верным и адаптирован для детского восприятия. В этом помогут различные методические мероприятия: консультации, семинары-практикумы, деловые игры, показ открытых занятий, работа творческих групп и т. д</a:t>
            </a: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75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78C3FD-D663-3991-9BFC-0B60983B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10" y="228600"/>
            <a:ext cx="8075777" cy="1244600"/>
          </a:xfrm>
        </p:spPr>
        <p:txBody>
          <a:bodyPr/>
          <a:lstStyle/>
          <a:p>
            <a:pPr algn="ctr"/>
            <a:r>
              <a:rPr lang="ru-RU" dirty="0" smtClean="0"/>
              <a:t>2. Создание </a:t>
            </a:r>
            <a:r>
              <a:rPr lang="ru-RU" dirty="0"/>
              <a:t>предметной развивающей среды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372933-319F-32B5-235E-43EF79848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61D683A-A8D1-D22D-6BC6-464F12D8C1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74587"/>
            <a:ext cx="5714314" cy="2287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B8AEB7D-B6C2-B201-261F-75A343A63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66" y="3544399"/>
            <a:ext cx="43256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94E137-A74A-9ECD-907E-184050D2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10" y="228600"/>
            <a:ext cx="8075777" cy="1231106"/>
          </a:xfrm>
        </p:spPr>
        <p:txBody>
          <a:bodyPr/>
          <a:lstStyle/>
          <a:p>
            <a:pPr algn="ctr"/>
            <a:r>
              <a:rPr lang="ru-RU" dirty="0" smtClean="0"/>
              <a:t>3. Взаимодействие </a:t>
            </a:r>
            <a:r>
              <a:rPr lang="ru-RU" dirty="0"/>
              <a:t>с семьями воспитанников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84D8AC8-69CF-D7CE-E8F1-7816D5AA5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C29DE0-7D4B-946B-52DC-CD5AAD255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5" y="1790730"/>
            <a:ext cx="3638548" cy="4851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A0D5DD7-D1ED-BDC2-42DA-67600BB29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15" y="1778005"/>
            <a:ext cx="2970206" cy="48641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595318-0982-140A-BE45-08343CDA1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871" y="1790731"/>
            <a:ext cx="2254344" cy="48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7924800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200" dirty="0"/>
              <a:t>Мы живем в многонациональном государстве</a:t>
            </a:r>
            <a:r>
              <a:rPr lang="ru-RU" sz="3200" dirty="0" smtClean="0"/>
              <a:t>!</a:t>
            </a:r>
            <a:endParaRPr sz="3200" dirty="0"/>
          </a:p>
        </p:txBody>
      </p:sp>
      <p:sp>
        <p:nvSpPr>
          <p:cNvPr id="13" name="object 13"/>
          <p:cNvSpPr txBox="1"/>
          <p:nvPr/>
        </p:nvSpPr>
        <p:spPr>
          <a:xfrm>
            <a:off x="1572513" y="2258060"/>
            <a:ext cx="217360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7432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Организация </a:t>
            </a:r>
            <a:r>
              <a:rPr sz="20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развивающих</a:t>
            </a:r>
            <a:r>
              <a:rPr sz="2000" b="1" spc="-9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игр:</a:t>
            </a:r>
            <a:endParaRPr sz="2000" dirty="0">
              <a:latin typeface="Times New Roman"/>
              <a:cs typeface="Times New Roman"/>
            </a:endParaRPr>
          </a:p>
          <a:p>
            <a:pPr marL="26034">
              <a:lnSpc>
                <a:spcPct val="100000"/>
              </a:lnSpc>
            </a:pP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«Портрет</a:t>
            </a:r>
            <a:r>
              <a:rPr sz="2000" b="1" spc="-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 err="1">
                <a:solidFill>
                  <a:srgbClr val="000066"/>
                </a:solidFill>
                <a:latin typeface="Times New Roman"/>
                <a:cs typeface="Times New Roman"/>
              </a:rPr>
              <a:t>семьи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»;</a:t>
            </a:r>
          </a:p>
          <a:p>
            <a:pPr marL="38100">
              <a:lnSpc>
                <a:spcPct val="100000"/>
              </a:lnSpc>
            </a:pPr>
            <a:r>
              <a:rPr sz="2000" b="1" spc="-30" dirty="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sz="2000" b="1" spc="-30" dirty="0" err="1">
                <a:solidFill>
                  <a:srgbClr val="000066"/>
                </a:solidFill>
                <a:latin typeface="Times New Roman"/>
                <a:cs typeface="Times New Roman"/>
              </a:rPr>
              <a:t>Кому</a:t>
            </a:r>
            <a:r>
              <a:rPr sz="2000" b="1" spc="-5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 err="1">
                <a:solidFill>
                  <a:srgbClr val="000066"/>
                </a:solidFill>
                <a:latin typeface="Times New Roman"/>
                <a:cs typeface="Times New Roman"/>
              </a:rPr>
              <a:t>что</a:t>
            </a:r>
            <a:r>
              <a:rPr sz="20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err="1">
                <a:solidFill>
                  <a:srgbClr val="000066"/>
                </a:solidFill>
                <a:latin typeface="Times New Roman"/>
                <a:cs typeface="Times New Roman"/>
              </a:rPr>
              <a:t>нужно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044C0D-D3C1-1CF3-CD2E-395AB7F60E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17145"/>
            <a:ext cx="5237364" cy="29990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1107E9-40C4-B44E-EABB-C01BE3D93F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2282641"/>
            <a:ext cx="3314700" cy="4419600"/>
          </a:xfrm>
          <a:prstGeom prst="rect">
            <a:avLst/>
          </a:prstGeom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195943" y="4800600"/>
            <a:ext cx="5366657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algn="ctr">
              <a:spcBef>
                <a:spcPts val="105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И каждому малышу должны обеспечить возможность соприкоснуться со своей национальной культурой!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10" y="0"/>
            <a:ext cx="9111996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04745" y="490220"/>
            <a:ext cx="48291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44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Заключение</a:t>
            </a:r>
            <a:endParaRPr sz="4400" dirty="0"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800C0D-9973-B8BE-B616-45BF80A5639D}"/>
              </a:ext>
            </a:extLst>
          </p:cNvPr>
          <p:cNvSpPr txBox="1"/>
          <p:nvPr/>
        </p:nvSpPr>
        <p:spPr>
          <a:xfrm>
            <a:off x="1524000" y="1689325"/>
            <a:ext cx="60959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Именно в </a:t>
            </a:r>
            <a:r>
              <a:rPr lang="ru-RU" sz="2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дошкольном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детстве следует начинать </a:t>
            </a:r>
            <a:r>
              <a:rPr lang="ru-RU" sz="2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эмоционально-ценностного отношения ребенка к традиционной культуре своего народа. Даже взрослому человеку трудно сразу подобрать слова, следовательно, необходима специальная работа, чтобы проблема патриотизма стала для ребенка личностно значимой.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9544" y="562101"/>
            <a:ext cx="48285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4400" spc="-15" dirty="0"/>
              <a:t>Деловая игра</a:t>
            </a:r>
            <a:endParaRPr sz="4400" dirty="0"/>
          </a:p>
        </p:txBody>
      </p:sp>
      <p:pic>
        <p:nvPicPr>
          <p:cNvPr id="3" name="Любэ, Безруков Сергей - Берёзы">
            <a:hlinkClick r:id="" action="ppaction://media"/>
            <a:extLst>
              <a:ext uri="{FF2B5EF4-FFF2-40B4-BE49-F238E27FC236}">
                <a16:creationId xmlns:a16="http://schemas.microsoft.com/office/drawing/2014/main" xmlns="" id="{FB1F5069-D713-165E-285E-19476BF9C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1400" y="2115457"/>
            <a:ext cx="24892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4007" y="457200"/>
            <a:ext cx="620458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4400" spc="-15" dirty="0"/>
              <a:t>Станция 1 «Эрудиты»</a:t>
            </a:r>
            <a:endParaRPr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1DDED5-78A1-03D9-5AE5-31D056E2E1A5}"/>
              </a:ext>
            </a:extLst>
          </p:cNvPr>
          <p:cNvSpPr txBox="1"/>
          <p:nvPr/>
        </p:nvSpPr>
        <p:spPr>
          <a:xfrm>
            <a:off x="533400" y="1524000"/>
            <a:ext cx="8305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/>
            <a:r>
              <a:rPr lang="ru-RU" sz="28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Станция </a:t>
            </a:r>
            <a:r>
              <a:rPr lang="ru-RU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№ 1. Эрудиты Вопросы к I команде, ко II </a:t>
            </a:r>
            <a:r>
              <a:rPr lang="ru-RU" sz="28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команде</a:t>
            </a:r>
          </a:p>
          <a:p>
            <a:pPr indent="228600" algn="ctr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Особый </a:t>
            </a:r>
            <a:r>
              <a:rPr lang="ru-RU" sz="2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политический институт, который обеспечивает социальную защищенность населения, оборону и безопасность страны. </a:t>
            </a:r>
            <a:endParaRPr lang="ru-RU" sz="2800" dirty="0" smtClean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dirty="0" smtClean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Крупная территория, которая имеет определенные границы и пользуется государственным суверенитетом. </a:t>
            </a:r>
          </a:p>
          <a:p>
            <a:pPr marL="457200" indent="-457200" algn="ctr">
              <a:buAutoNum type="arabicPeriod"/>
            </a:pPr>
            <a:endParaRPr lang="ru-RU" sz="2800" dirty="0" smtClean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286000"/>
            <a:ext cx="7886191" cy="2000548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kern="12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000" kern="12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kern="12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Каким </a:t>
            </a:r>
            <a:r>
              <a:rPr lang="ru-RU" sz="2800" kern="1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законом устанавливается государственный флаг, герб, гимн Российской Федерации? </a:t>
            </a:r>
            <a:endParaRPr lang="ru-RU" sz="2800" kern="1200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800" kern="1200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 rtl="0">
              <a:defRPr/>
            </a:pPr>
            <a:r>
              <a:rPr lang="ru-RU" sz="2800" kern="1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Почему матрёшка стала символом России? </a:t>
            </a:r>
            <a:endParaRPr lang="ru-RU" sz="2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24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075777" cy="677108"/>
          </a:xfrm>
        </p:spPr>
        <p:txBody>
          <a:bodyPr/>
          <a:lstStyle/>
          <a:p>
            <a:r>
              <a:rPr lang="ru-RU" sz="4400" spc="-15" dirty="0"/>
              <a:t>Станция </a:t>
            </a:r>
            <a:r>
              <a:rPr lang="ru-RU" sz="4400" spc="-15" dirty="0" smtClean="0"/>
              <a:t>2 «Экологическая»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2000548"/>
          </a:xfrm>
        </p:spPr>
        <p:txBody>
          <a:bodyPr/>
          <a:lstStyle/>
          <a:p>
            <a:pPr indent="228600" algn="just">
              <a:spcAft>
                <a:spcPts val="0"/>
              </a:spcAft>
            </a:pPr>
            <a:r>
              <a:rPr lang="ru-RU" sz="2800" dirty="0">
                <a:solidFill>
                  <a:srgbClr val="111111"/>
                </a:solidFill>
                <a:latin typeface="Times New Roman"/>
                <a:ea typeface="Times New Roman"/>
              </a:rPr>
              <a:t>1. Исключите птиц, </a:t>
            </a:r>
            <a:r>
              <a:rPr lang="ru-RU" sz="2800" u="sng" dirty="0">
                <a:solidFill>
                  <a:srgbClr val="111111"/>
                </a:solidFill>
                <a:latin typeface="Times New Roman"/>
                <a:ea typeface="Times New Roman"/>
              </a:rPr>
              <a:t>которые не водятся в </a:t>
            </a:r>
            <a:r>
              <a:rPr lang="ru-RU" sz="2800" u="sng" dirty="0" smtClean="0">
                <a:solidFill>
                  <a:srgbClr val="111111"/>
                </a:solidFill>
                <a:latin typeface="Times New Roman"/>
                <a:ea typeface="Times New Roman"/>
              </a:rPr>
              <a:t>России</a:t>
            </a:r>
            <a:r>
              <a:rPr lang="ru-RU" sz="2800" dirty="0">
                <a:solidFill>
                  <a:srgbClr val="111111"/>
                </a:solidFill>
                <a:latin typeface="Times New Roman"/>
                <a:ea typeface="Times New Roman"/>
              </a:rPr>
              <a:t>: дрозд, синица, снегирь, грач, ласточка, фламинго, соловей, </a:t>
            </a:r>
            <a:r>
              <a:rPr lang="ru-RU" sz="28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тукан, </a:t>
            </a:r>
            <a:r>
              <a:rPr lang="ru-RU" sz="2800" dirty="0">
                <a:solidFill>
                  <a:srgbClr val="111111"/>
                </a:solidFill>
                <a:latin typeface="Times New Roman"/>
                <a:ea typeface="Times New Roman"/>
              </a:rPr>
              <a:t>дятел, сова, кукушка, киви, куропатка, глухарь, колибри.</a:t>
            </a:r>
            <a:endParaRPr lang="ru-RU" sz="2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64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2431435"/>
          </a:xfrm>
        </p:spPr>
        <p:txBody>
          <a:bodyPr/>
          <a:lstStyle/>
          <a:p>
            <a:pPr indent="228600" algn="just">
              <a:spcAft>
                <a:spcPts val="0"/>
              </a:spcAft>
            </a:pPr>
            <a:r>
              <a:rPr lang="ru-RU" sz="2800" dirty="0">
                <a:solidFill>
                  <a:srgbClr val="111111"/>
                </a:solidFill>
                <a:latin typeface="Times New Roman"/>
                <a:ea typeface="Times New Roman"/>
              </a:rPr>
              <a:t>2. Исключите растения, </a:t>
            </a:r>
            <a:r>
              <a:rPr lang="ru-RU" sz="2800" u="sng" dirty="0">
                <a:solidFill>
                  <a:srgbClr val="111111"/>
                </a:solidFill>
                <a:latin typeface="Times New Roman"/>
                <a:ea typeface="Times New Roman"/>
              </a:rPr>
              <a:t>которые не растут в </a:t>
            </a:r>
            <a:r>
              <a:rPr lang="ru-RU" sz="2800" u="sng" dirty="0" smtClean="0">
                <a:solidFill>
                  <a:srgbClr val="111111"/>
                </a:solidFill>
                <a:latin typeface="Times New Roman"/>
                <a:ea typeface="Times New Roman"/>
              </a:rPr>
              <a:t>России</a:t>
            </a:r>
            <a:r>
              <a:rPr lang="ru-RU" sz="2800" dirty="0">
                <a:solidFill>
                  <a:srgbClr val="111111"/>
                </a:solidFill>
                <a:latin typeface="Times New Roman"/>
                <a:ea typeface="Times New Roman"/>
              </a:rPr>
              <a:t>: шиповник, росянка, мята, полынь, </a:t>
            </a:r>
            <a:r>
              <a:rPr lang="ru-RU" sz="28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финиковая пальма</a:t>
            </a:r>
            <a:r>
              <a:rPr lang="ru-RU" sz="2800" dirty="0">
                <a:solidFill>
                  <a:srgbClr val="111111"/>
                </a:solidFill>
                <a:latin typeface="Times New Roman"/>
                <a:ea typeface="Times New Roman"/>
              </a:rPr>
              <a:t>, элеутерококк, верблюжья колючка, календула, баобаб, лимонник, пустырник, перекати-поле </a:t>
            </a:r>
            <a:r>
              <a:rPr lang="ru-RU" sz="2800" i="1" dirty="0">
                <a:solidFill>
                  <a:srgbClr val="111111"/>
                </a:solidFill>
                <a:latin typeface="Times New Roman"/>
                <a:ea typeface="Times New Roman"/>
              </a:rPr>
              <a:t>(</a:t>
            </a:r>
            <a:r>
              <a:rPr lang="ru-RU" sz="2800" i="1" dirty="0" err="1">
                <a:solidFill>
                  <a:srgbClr val="111111"/>
                </a:solidFill>
                <a:latin typeface="Times New Roman"/>
                <a:ea typeface="Times New Roman"/>
              </a:rPr>
              <a:t>катун</a:t>
            </a:r>
            <a:r>
              <a:rPr lang="ru-RU" sz="2800" i="1" dirty="0">
                <a:solidFill>
                  <a:srgbClr val="111111"/>
                </a:solidFill>
                <a:latin typeface="Times New Roman"/>
                <a:ea typeface="Times New Roman"/>
              </a:rPr>
              <a:t>)</a:t>
            </a:r>
            <a:endParaRPr lang="ru-RU" sz="2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80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8540" y="355218"/>
            <a:ext cx="7320280" cy="10052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212725" indent="782955">
              <a:lnSpc>
                <a:spcPct val="101899"/>
              </a:lnSpc>
              <a:spcBef>
                <a:spcPts val="60"/>
              </a:spcBef>
            </a:pPr>
            <a:r>
              <a:rPr sz="16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«Любовь</a:t>
            </a:r>
            <a:r>
              <a:rPr sz="16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родному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краю,</a:t>
            </a:r>
            <a:r>
              <a:rPr sz="16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родной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25" dirty="0">
                <a:solidFill>
                  <a:srgbClr val="000066"/>
                </a:solidFill>
                <a:latin typeface="Times New Roman"/>
                <a:cs typeface="Times New Roman"/>
              </a:rPr>
              <a:t>культуре,</a:t>
            </a:r>
            <a:r>
              <a:rPr sz="16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родной</a:t>
            </a:r>
            <a:r>
              <a:rPr sz="1600" b="1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речи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начинается </a:t>
            </a:r>
            <a:r>
              <a:rPr sz="1600" b="1" spc="-3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малого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–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6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любви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к своей</a:t>
            </a:r>
            <a:r>
              <a:rPr sz="16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семье,</a:t>
            </a:r>
            <a:r>
              <a:rPr sz="1600" b="1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6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своему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000066"/>
                </a:solidFill>
                <a:latin typeface="Times New Roman"/>
                <a:cs typeface="Times New Roman"/>
              </a:rPr>
              <a:t>жилищу,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6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своему</a:t>
            </a:r>
            <a:r>
              <a:rPr sz="16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детскому</a:t>
            </a:r>
            <a:r>
              <a:rPr sz="1600" b="1" spc="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000066"/>
                </a:solidFill>
                <a:latin typeface="Times New Roman"/>
                <a:cs typeface="Times New Roman"/>
              </a:rPr>
              <a:t>саду.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tabLst>
                <a:tab pos="5770880" algn="l"/>
              </a:tabLst>
            </a:pPr>
            <a:r>
              <a:rPr sz="16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Постепенно</a:t>
            </a:r>
            <a:r>
              <a:rPr sz="1600" b="1" spc="5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расширяясь,</a:t>
            </a:r>
            <a:r>
              <a:rPr sz="1600" b="1" spc="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эта</a:t>
            </a:r>
            <a:r>
              <a:rPr sz="1600" b="1" spc="3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любовь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000066"/>
                </a:solidFill>
                <a:latin typeface="Times New Roman"/>
                <a:cs typeface="Times New Roman"/>
              </a:rPr>
              <a:t>переходит</a:t>
            </a:r>
            <a:r>
              <a:rPr sz="1600" b="1" spc="3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6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любовь</a:t>
            </a:r>
            <a:r>
              <a:rPr sz="16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600" b="1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Родине,</a:t>
            </a:r>
            <a:r>
              <a:rPr sz="16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её</a:t>
            </a:r>
            <a:r>
              <a:rPr sz="1600" b="1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истории, </a:t>
            </a:r>
            <a:r>
              <a:rPr sz="1600" b="1" spc="-3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прошлому</a:t>
            </a:r>
            <a:r>
              <a:rPr sz="16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25" dirty="0">
                <a:solidFill>
                  <a:srgbClr val="000066"/>
                </a:solidFill>
                <a:latin typeface="Times New Roman"/>
                <a:cs typeface="Times New Roman"/>
              </a:rPr>
              <a:t>настоящему,</a:t>
            </a:r>
            <a:r>
              <a:rPr sz="1600" b="1" spc="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ко</a:t>
            </a:r>
            <a:r>
              <a:rPr sz="16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всему</a:t>
            </a:r>
            <a:r>
              <a:rPr sz="1600" b="1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человечеству».	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Д.</a:t>
            </a:r>
            <a:r>
              <a:rPr sz="16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С.</a:t>
            </a:r>
            <a:r>
              <a:rPr sz="1600" b="1" spc="-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Лихачёв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476" y="2133600"/>
            <a:ext cx="759904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3384" algn="just">
              <a:lnSpc>
                <a:spcPct val="100000"/>
              </a:lnSpc>
              <a:spcBef>
                <a:spcPts val="100"/>
              </a:spcBef>
            </a:pPr>
            <a:r>
              <a:rPr sz="2400" b="1" dirty="0" err="1">
                <a:solidFill>
                  <a:srgbClr val="000066"/>
                </a:solidFill>
                <a:latin typeface="Times New Roman"/>
                <a:cs typeface="Times New Roman"/>
              </a:rPr>
              <a:t>Цель</a:t>
            </a:r>
            <a:r>
              <a:rPr sz="2400" b="1" dirty="0" smtClean="0">
                <a:solidFill>
                  <a:srgbClr val="000066"/>
                </a:solidFill>
                <a:latin typeface="Times New Roman"/>
                <a:cs typeface="Times New Roman"/>
              </a:rPr>
              <a:t>:</a:t>
            </a:r>
            <a:r>
              <a:rPr lang="ru-RU" sz="2400" b="1" dirty="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повысить </a:t>
            </a: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образовательные, профессиональные, теоретические и практические знания педагогов по проблеме нравственно-патриотического воспитания дошкольников, систематизировать знания и умения педагогов по данной проблеме.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5777" cy="677108"/>
          </a:xfrm>
        </p:spPr>
        <p:txBody>
          <a:bodyPr/>
          <a:lstStyle/>
          <a:p>
            <a:r>
              <a:rPr lang="ru-RU" sz="4400" spc="-15" dirty="0"/>
              <a:t>Станция 3 </a:t>
            </a:r>
            <a:r>
              <a:rPr lang="ru-RU" sz="4400" spc="-15" dirty="0" smtClean="0"/>
              <a:t>«Игровая»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615553"/>
          </a:xfrm>
        </p:spPr>
        <p:txBody>
          <a:bodyPr/>
          <a:lstStyle/>
          <a:p>
            <a:r>
              <a:rPr lang="ru-RU" sz="4000" b="1" spc="-25" dirty="0" smtClean="0">
                <a:solidFill>
                  <a:srgbClr val="000066"/>
                </a:solidFill>
                <a:latin typeface="Times New Roman"/>
                <a:ea typeface="+mj-ea"/>
                <a:cs typeface="Times New Roman"/>
              </a:rPr>
              <a:t>Хакасские </a:t>
            </a:r>
            <a:r>
              <a:rPr lang="ru-RU" sz="4000" b="1" spc="-25" dirty="0">
                <a:solidFill>
                  <a:srgbClr val="000066"/>
                </a:solidFill>
                <a:latin typeface="Times New Roman"/>
                <a:ea typeface="+mj-ea"/>
                <a:cs typeface="Times New Roman"/>
              </a:rPr>
              <a:t>народные </a:t>
            </a:r>
            <a:r>
              <a:rPr lang="ru-RU" sz="4000" b="1" spc="-25" dirty="0" smtClean="0">
                <a:solidFill>
                  <a:srgbClr val="000066"/>
                </a:solidFill>
                <a:latin typeface="Times New Roman"/>
                <a:ea typeface="+mj-ea"/>
                <a:cs typeface="Times New Roman"/>
              </a:rPr>
              <a:t>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33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458709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4973320" algn="l"/>
              </a:tabLst>
            </a:pPr>
            <a:r>
              <a:rPr lang="ru-RU" spc="-5" dirty="0"/>
              <a:t>«Построй юрту» и  «</a:t>
            </a:r>
            <a:r>
              <a:rPr lang="ru-RU" spc="-5" dirty="0" err="1"/>
              <a:t>Хазых</a:t>
            </a:r>
            <a:r>
              <a:rPr lang="ru-RU" spc="-5" dirty="0"/>
              <a:t> </a:t>
            </a:r>
            <a:r>
              <a:rPr lang="ru-RU" spc="-5" dirty="0" err="1"/>
              <a:t>атызах</a:t>
            </a:r>
            <a:r>
              <a:rPr lang="ru-RU" spc="-5" dirty="0"/>
              <a:t>».</a:t>
            </a:r>
            <a:endParaRPr spc="-5" dirty="0"/>
          </a:p>
        </p:txBody>
      </p:sp>
      <p:pic>
        <p:nvPicPr>
          <p:cNvPr id="2050" name="Picture 2" descr="C:\Users\Andrew\Desktop\1647130226_37-sportishka-com-p-khakasskii-prazdnik-tun-pairam-turizm-kras-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92329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drew\Desktop\Кажык._Во_время_игры.jf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7486"/>
            <a:ext cx="4455152" cy="298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Хакасская этно рок группа АЙГО - Хакасская народная песн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18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5777" cy="677108"/>
          </a:xfrm>
        </p:spPr>
        <p:txBody>
          <a:bodyPr/>
          <a:lstStyle/>
          <a:p>
            <a:r>
              <a:rPr lang="ru-RU" sz="4400" spc="-15" dirty="0"/>
              <a:t>Станция 4</a:t>
            </a:r>
            <a:r>
              <a:rPr lang="ru-RU" sz="4400" spc="-15" dirty="0" smtClean="0"/>
              <a:t> «Смекалистых»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2154436"/>
          </a:xfrm>
        </p:spPr>
        <p:txBody>
          <a:bodyPr/>
          <a:lstStyle/>
          <a:p>
            <a:pPr indent="228600" algn="ctr">
              <a:spcAft>
                <a:spcPts val="0"/>
              </a:spcAft>
            </a:pPr>
            <a:r>
              <a:rPr lang="ru-RU" sz="2800" dirty="0">
                <a:solidFill>
                  <a:srgbClr val="111111"/>
                </a:solidFill>
                <a:latin typeface="Times New Roman"/>
                <a:ea typeface="Times New Roman"/>
              </a:rPr>
              <a:t>Переведите иностранную пословицу, поговорку на русскую, </a:t>
            </a:r>
            <a:r>
              <a:rPr lang="ru-RU" sz="2800" u="sng" dirty="0">
                <a:solidFill>
                  <a:srgbClr val="111111"/>
                </a:solidFill>
                <a:latin typeface="Times New Roman"/>
                <a:ea typeface="Times New Roman"/>
              </a:rPr>
              <a:t>найдите аналог</a:t>
            </a:r>
            <a:r>
              <a:rPr lang="ru-RU" sz="28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:</a:t>
            </a:r>
          </a:p>
          <a:p>
            <a:pPr indent="228600" algn="ctr">
              <a:spcAft>
                <a:spcPts val="0"/>
              </a:spcAft>
            </a:pPr>
            <a:endParaRPr lang="ru-RU" sz="2800" dirty="0">
              <a:latin typeface="Times New Roman"/>
              <a:ea typeface="Times New Roman"/>
            </a:endParaRPr>
          </a:p>
          <a:p>
            <a:pPr algn="ctr"/>
            <a:r>
              <a:rPr lang="ru-RU" sz="2800" b="1" dirty="0">
                <a:solidFill>
                  <a:srgbClr val="111111"/>
                </a:solidFill>
                <a:ea typeface="Calibri"/>
                <a:cs typeface="Mangal"/>
              </a:rPr>
              <a:t>1.</a:t>
            </a:r>
            <a:r>
              <a:rPr lang="ru-RU" sz="2800" b="1" i="1" dirty="0">
                <a:solidFill>
                  <a:srgbClr val="111111"/>
                </a:solidFill>
                <a:ea typeface="Calibri"/>
                <a:cs typeface="Mangal"/>
              </a:rPr>
              <a:t>«Когда леди выходит из автомобиля, автомобиль </a:t>
            </a:r>
            <a:r>
              <a:rPr lang="ru-RU" sz="2800" b="1" i="1" dirty="0" smtClean="0">
                <a:solidFill>
                  <a:srgbClr val="111111"/>
                </a:solidFill>
                <a:ea typeface="Calibri"/>
                <a:cs typeface="Mangal"/>
              </a:rPr>
              <a:t>едет </a:t>
            </a:r>
            <a:r>
              <a:rPr lang="ru-RU" sz="2800" b="1" i="1" dirty="0">
                <a:solidFill>
                  <a:srgbClr val="111111"/>
                </a:solidFill>
                <a:ea typeface="Calibri"/>
                <a:cs typeface="Mangal"/>
              </a:rPr>
              <a:t>быстрее»</a:t>
            </a:r>
            <a:r>
              <a:rPr lang="ru-RU" sz="2800" b="1" dirty="0">
                <a:solidFill>
                  <a:srgbClr val="111111"/>
                </a:solidFill>
                <a:ea typeface="Calibri"/>
                <a:cs typeface="Mangal"/>
              </a:rPr>
              <a:t> </a:t>
            </a:r>
            <a:r>
              <a:rPr lang="ru-RU" sz="2800" b="1" i="1" dirty="0">
                <a:solidFill>
                  <a:srgbClr val="111111"/>
                </a:solidFill>
                <a:ea typeface="Calibri"/>
                <a:cs typeface="Mangal"/>
              </a:rPr>
              <a:t>(англ.)</a:t>
            </a:r>
            <a:r>
              <a:rPr lang="ru-RU" sz="2800" b="1" dirty="0">
                <a:solidFill>
                  <a:srgbClr val="111111"/>
                </a:solidFill>
                <a:ea typeface="Calibri"/>
                <a:cs typeface="Mangal"/>
              </a:rPr>
              <a:t> 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932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86177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111111"/>
                </a:solidFill>
                <a:ea typeface="Calibri"/>
                <a:cs typeface="Mangal"/>
              </a:rPr>
              <a:t>2.</a:t>
            </a:r>
            <a:r>
              <a:rPr lang="ru-RU" sz="2800" b="1" i="1" dirty="0">
                <a:solidFill>
                  <a:srgbClr val="111111"/>
                </a:solidFill>
                <a:ea typeface="Calibri"/>
                <a:cs typeface="Mangal"/>
              </a:rPr>
              <a:t>«Голова – венец тела, а глаза – лучшие алмазы в том венце»</a:t>
            </a:r>
            <a:r>
              <a:rPr lang="ru-RU" sz="2800" b="1" dirty="0">
                <a:solidFill>
                  <a:srgbClr val="111111"/>
                </a:solidFill>
                <a:ea typeface="Calibri"/>
                <a:cs typeface="Mangal"/>
              </a:rPr>
              <a:t> </a:t>
            </a:r>
            <a:r>
              <a:rPr lang="ru-RU" sz="2800" b="1" i="1" dirty="0">
                <a:solidFill>
                  <a:srgbClr val="111111"/>
                </a:solidFill>
                <a:ea typeface="Calibri"/>
                <a:cs typeface="Mangal"/>
              </a:rPr>
              <a:t>(азерб.)</a:t>
            </a:r>
            <a:r>
              <a:rPr lang="ru-RU" sz="2800" b="1" dirty="0">
                <a:solidFill>
                  <a:srgbClr val="111111"/>
                </a:solidFill>
                <a:ea typeface="Calibri"/>
                <a:cs typeface="Mangal"/>
              </a:rPr>
              <a:t> 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698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861774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111111"/>
                </a:solidFill>
                <a:ea typeface="Calibri"/>
                <a:cs typeface="Mangal"/>
              </a:rPr>
              <a:t>3. </a:t>
            </a:r>
            <a:r>
              <a:rPr lang="ru-RU" sz="2800" b="1" i="1" dirty="0" smtClean="0">
                <a:solidFill>
                  <a:srgbClr val="111111"/>
                </a:solidFill>
                <a:ea typeface="Calibri"/>
                <a:cs typeface="Mangal"/>
              </a:rPr>
              <a:t>«Тот </a:t>
            </a:r>
            <a:r>
              <a:rPr lang="ru-RU" sz="2800" b="1" i="1" dirty="0">
                <a:solidFill>
                  <a:srgbClr val="111111"/>
                </a:solidFill>
                <a:ea typeface="Calibri"/>
                <a:cs typeface="Mangal"/>
              </a:rPr>
              <a:t>не заблудится, кто спрашивает»</a:t>
            </a:r>
            <a:r>
              <a:rPr lang="ru-RU" sz="2800" b="1" dirty="0">
                <a:solidFill>
                  <a:srgbClr val="111111"/>
                </a:solidFill>
                <a:ea typeface="Calibri"/>
                <a:cs typeface="Mangal"/>
              </a:rPr>
              <a:t> </a:t>
            </a:r>
            <a:r>
              <a:rPr lang="ru-RU" sz="2800" b="1" i="1" dirty="0">
                <a:solidFill>
                  <a:srgbClr val="111111"/>
                </a:solidFill>
                <a:ea typeface="Calibri"/>
                <a:cs typeface="Mangal"/>
              </a:rPr>
              <a:t>(финн.)</a:t>
            </a:r>
            <a:r>
              <a:rPr lang="ru-RU" sz="2800" dirty="0">
                <a:solidFill>
                  <a:srgbClr val="111111"/>
                </a:solidFill>
                <a:ea typeface="Calibri"/>
                <a:cs typeface="Mangal"/>
              </a:rPr>
              <a:t> 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9365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430887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111111"/>
                </a:solidFill>
                <a:ea typeface="Calibri"/>
                <a:cs typeface="Mangal"/>
              </a:rPr>
              <a:t>4. </a:t>
            </a:r>
            <a:r>
              <a:rPr lang="ru-RU" sz="2800" b="1" i="1" dirty="0" smtClean="0">
                <a:solidFill>
                  <a:srgbClr val="111111"/>
                </a:solidFill>
                <a:ea typeface="Calibri"/>
                <a:cs typeface="Mangal"/>
              </a:rPr>
              <a:t>«Разговорами </a:t>
            </a:r>
            <a:r>
              <a:rPr lang="ru-RU" sz="2800" b="1" i="1" dirty="0">
                <a:solidFill>
                  <a:srgbClr val="111111"/>
                </a:solidFill>
                <a:ea typeface="Calibri"/>
                <a:cs typeface="Mangal"/>
              </a:rPr>
              <a:t>риса не сваришь»</a:t>
            </a:r>
            <a:r>
              <a:rPr lang="ru-RU" sz="2800" b="1" dirty="0">
                <a:solidFill>
                  <a:srgbClr val="111111"/>
                </a:solidFill>
                <a:ea typeface="Calibri"/>
                <a:cs typeface="Mangal"/>
              </a:rPr>
              <a:t> </a:t>
            </a:r>
            <a:r>
              <a:rPr lang="ru-RU" sz="2800" b="1" i="1" dirty="0">
                <a:solidFill>
                  <a:srgbClr val="111111"/>
                </a:solidFill>
                <a:ea typeface="Calibri"/>
                <a:cs typeface="Mangal"/>
              </a:rPr>
              <a:t>(кит.)</a:t>
            </a:r>
            <a:r>
              <a:rPr lang="ru-RU" sz="2800" b="1" dirty="0">
                <a:solidFill>
                  <a:srgbClr val="111111"/>
                </a:solidFill>
                <a:ea typeface="Calibri"/>
                <a:cs typeface="Mangal"/>
              </a:rPr>
              <a:t> 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809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5777" cy="677108"/>
          </a:xfrm>
        </p:spPr>
        <p:txBody>
          <a:bodyPr/>
          <a:lstStyle/>
          <a:p>
            <a:r>
              <a:rPr lang="ru-RU" sz="4400" spc="-15" dirty="0"/>
              <a:t>Станция </a:t>
            </a:r>
            <a:r>
              <a:rPr lang="ru-RU" sz="4400" spc="-15" dirty="0" smtClean="0"/>
              <a:t>4 «Душевная»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1938992"/>
          </a:xfrm>
        </p:spPr>
        <p:txBody>
          <a:bodyPr/>
          <a:lstStyle/>
          <a:p>
            <a:pPr indent="228600" algn="just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Песня военных лет делила вместе с воином 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и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горести и радости, подбадривала их веселой, озорной шуткой, грустила вместе с ними об оставленных родных, любимых.</a:t>
            </a:r>
            <a:endParaRPr lang="ru-RU" sz="1600" dirty="0">
              <a:latin typeface="Times New Roman"/>
              <a:ea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Песня нужна была всем, даже тем, кто ждал солдат с войны. Они вселяли надежду, что их близкие родные вернуться живыми, здоровыми.</a:t>
            </a:r>
            <a:endParaRPr lang="ru-RU" sz="1600" dirty="0">
              <a:latin typeface="Times New Roman"/>
              <a:ea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Песня душа народа. Много песен сложено о великой отечественной 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войне…</a:t>
            </a:r>
            <a:endParaRPr lang="ru-RU" sz="1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4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904" y="2299462"/>
            <a:ext cx="7886191" cy="1661993"/>
          </a:xfrm>
        </p:spPr>
        <p:txBody>
          <a:bodyPr/>
          <a:lstStyle/>
          <a:p>
            <a:pPr indent="228600" algn="just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Таким образом, у каждого из вас возник свой образ родины. А сейчас 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мы предлагаем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вам по очереди продолжить 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фразу:  </a:t>
            </a:r>
          </a:p>
          <a:p>
            <a:pPr indent="228600" algn="just"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Так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, что это значит </a:t>
            </a:r>
            <a:r>
              <a:rPr lang="ru-RU" i="1" dirty="0">
                <a:solidFill>
                  <a:srgbClr val="111111"/>
                </a:solidFill>
                <a:latin typeface="Times New Roman"/>
                <a:ea typeface="Times New Roman"/>
              </a:rPr>
              <a:t>«</a:t>
            </a:r>
            <a:r>
              <a:rPr lang="ru-RU" b="1" i="1" dirty="0">
                <a:solidFill>
                  <a:srgbClr val="111111"/>
                </a:solidFill>
                <a:latin typeface="Times New Roman"/>
                <a:ea typeface="Times New Roman"/>
              </a:rPr>
              <a:t>Воспитать патриота России…</a:t>
            </a:r>
            <a:r>
              <a:rPr lang="ru-RU" i="1" dirty="0">
                <a:solidFill>
                  <a:srgbClr val="111111"/>
                </a:solidFill>
                <a:latin typeface="Times New Roman"/>
                <a:ea typeface="Times New Roman"/>
              </a:rPr>
              <a:t>»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 - это наполнить повседневную жизнь ребенка благородными чувствами, которые окрашивали бы всё, что человек познает и делает.</a:t>
            </a:r>
            <a:endParaRPr lang="ru-RU" sz="1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8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1EBA0C6-25E0-F3E6-1DB7-A5DCE9D7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974872-1749-9700-93CE-4BD88A2EAF7C}"/>
              </a:ext>
            </a:extLst>
          </p:cNvPr>
          <p:cNvSpPr txBox="1"/>
          <p:nvPr/>
        </p:nvSpPr>
        <p:spPr>
          <a:xfrm>
            <a:off x="762000" y="487025"/>
            <a:ext cx="7162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/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системы </a:t>
            </a:r>
            <a:r>
              <a:rPr lang="ru-RU" sz="2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нравственно -патриотического воспитания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</a:t>
            </a:r>
            <a:r>
              <a:rPr lang="ru-RU" sz="2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у ребенка любви и привязанности к семье, близким людям, своему дому, детскому саду, родной улице и городу;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</a:t>
            </a:r>
            <a:r>
              <a:rPr lang="ru-RU" sz="2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бережного и заботливого отношения к природе и ко всему живому;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</a:t>
            </a:r>
            <a:r>
              <a:rPr lang="ru-RU" sz="2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уважения к людям разных профессий и результатам их труда;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•развитие интереса к русскому народному творчеству, промыслам, традициям и обычаям русских людей;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•расширение представлений о родной стране, ее столице, городах;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•знакомство </a:t>
            </a:r>
            <a:r>
              <a:rPr lang="ru-RU" sz="2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детей </a:t>
            </a:r>
            <a:r>
              <a:rPr lang="ru-RU" sz="2400" u="sng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государственной символикой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гербом, флагом, гимном;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5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382"/>
            <a:ext cx="9144000" cy="68336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3675" rIns="0" bIns="0" rtlCol="0">
            <a:spAutoFit/>
          </a:bodyPr>
          <a:lstStyle/>
          <a:p>
            <a:pPr marL="2804795" marR="5080" indent="-2176780">
              <a:lnSpc>
                <a:spcPct val="100000"/>
              </a:lnSpc>
              <a:spcBef>
                <a:spcPts val="95"/>
              </a:spcBef>
            </a:pPr>
            <a:r>
              <a:rPr sz="2800" spc="-15" dirty="0"/>
              <a:t>Блоки</a:t>
            </a:r>
            <a:r>
              <a:rPr sz="2800" dirty="0"/>
              <a:t> </a:t>
            </a:r>
            <a:r>
              <a:rPr sz="2800" spc="-5" dirty="0"/>
              <a:t>нравственно</a:t>
            </a:r>
            <a:r>
              <a:rPr sz="2800" spc="35" dirty="0"/>
              <a:t> </a:t>
            </a:r>
            <a:r>
              <a:rPr sz="2800" spc="-5" dirty="0"/>
              <a:t>–</a:t>
            </a:r>
            <a:r>
              <a:rPr sz="2800" spc="10" dirty="0"/>
              <a:t> </a:t>
            </a:r>
            <a:r>
              <a:rPr sz="2800" spc="-20" dirty="0"/>
              <a:t>патриотического </a:t>
            </a:r>
            <a:r>
              <a:rPr sz="2800" spc="-685" dirty="0"/>
              <a:t> </a:t>
            </a:r>
            <a:r>
              <a:rPr sz="2800" spc="-5" dirty="0"/>
              <a:t>воспитания</a:t>
            </a:r>
            <a:endParaRPr sz="280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2420" y="1581911"/>
            <a:ext cx="1867662" cy="7322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94715" y="1792350"/>
            <a:ext cx="9613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Моя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семья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1032" y="1569707"/>
            <a:ext cx="1818894" cy="77039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743580" y="1575257"/>
            <a:ext cx="713105" cy="7162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-1270" algn="ctr">
              <a:lnSpc>
                <a:spcPct val="91600"/>
              </a:lnSpc>
              <a:spcBef>
                <a:spcPts val="259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Мой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де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ский  сад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0208" y="1562087"/>
            <a:ext cx="1678686" cy="77039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559300" y="1679574"/>
            <a:ext cx="521334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51435">
              <a:lnSpc>
                <a:spcPts val="1750"/>
              </a:lnSpc>
              <a:spcBef>
                <a:spcPts val="2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Мой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ор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20511" y="1548371"/>
            <a:ext cx="1811274" cy="72315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227826" y="1642059"/>
            <a:ext cx="656590" cy="492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35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Моя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5"/>
              </a:lnSpc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Родина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2420" y="2519159"/>
            <a:ext cx="2202942" cy="91365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62050" y="2708529"/>
            <a:ext cx="960755" cy="491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ts val="1835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Страна,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5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символика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11551" y="2590787"/>
            <a:ext cx="2391918" cy="75210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985642" y="2629280"/>
            <a:ext cx="12484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Будем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Родине </a:t>
            </a:r>
            <a:r>
              <a:rPr sz="1600" spc="-3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служить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01767" y="2627363"/>
            <a:ext cx="1925574" cy="69876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521578" y="2709163"/>
            <a:ext cx="938530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0800" marR="5080" indent="-38100">
              <a:lnSpc>
                <a:spcPts val="1730"/>
              </a:lnSpc>
              <a:spcBef>
                <a:spcPts val="310"/>
              </a:spcBef>
            </a:pP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Культура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традиции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73240" y="2599931"/>
            <a:ext cx="1863090" cy="69876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346060" y="2616835"/>
            <a:ext cx="969644" cy="6235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-635" algn="ctr">
              <a:lnSpc>
                <a:spcPts val="1510"/>
              </a:lnSpc>
              <a:spcBef>
                <a:spcPts val="29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Правила,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по </a:t>
            </a:r>
            <a:r>
              <a:rPr sz="1400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оры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мы  живём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28059" y="5096255"/>
            <a:ext cx="2303526" cy="130225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919473" y="5414264"/>
            <a:ext cx="152209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7305" marR="5080" indent="-15240">
              <a:lnSpc>
                <a:spcPts val="2210"/>
              </a:lnSpc>
              <a:spcBef>
                <a:spcPts val="33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Виды</a:t>
            </a:r>
            <a:r>
              <a:rPr sz="2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детской </a:t>
            </a:r>
            <a:r>
              <a:rPr sz="2000" spc="-4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деятельности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461003" y="3415284"/>
            <a:ext cx="2422398" cy="1203197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242053" y="3832605"/>
            <a:ext cx="86296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Игро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ая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28232" y="5318759"/>
            <a:ext cx="2460498" cy="1248918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6820281" y="5758992"/>
            <a:ext cx="168021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Познавательная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94359" y="5070347"/>
            <a:ext cx="2286762" cy="1355597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003808" y="5563920"/>
            <a:ext cx="147256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Пр</a:t>
            </a:r>
            <a:r>
              <a:rPr sz="1900" spc="-6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900" spc="-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укт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вная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985135" y="4597908"/>
            <a:ext cx="3354070" cy="1412240"/>
            <a:chOff x="2985135" y="4597908"/>
            <a:chExt cx="3354070" cy="1412240"/>
          </a:xfrm>
        </p:grpSpPr>
        <p:sp>
          <p:nvSpPr>
            <p:cNvPr id="29" name="object 29"/>
            <p:cNvSpPr/>
            <p:nvPr/>
          </p:nvSpPr>
          <p:spPr>
            <a:xfrm>
              <a:off x="5887211" y="5605729"/>
              <a:ext cx="438784" cy="304800"/>
            </a:xfrm>
            <a:custGeom>
              <a:avLst/>
              <a:gdLst/>
              <a:ahLst/>
              <a:cxnLst/>
              <a:rect l="l" t="t" r="r" b="b"/>
              <a:pathLst>
                <a:path w="438785" h="304800">
                  <a:moveTo>
                    <a:pt x="49402" y="0"/>
                  </a:moveTo>
                  <a:lnTo>
                    <a:pt x="0" y="135267"/>
                  </a:lnTo>
                  <a:lnTo>
                    <a:pt x="278891" y="237159"/>
                  </a:lnTo>
                  <a:lnTo>
                    <a:pt x="254126" y="304787"/>
                  </a:lnTo>
                  <a:lnTo>
                    <a:pt x="438785" y="218947"/>
                  </a:lnTo>
                  <a:lnTo>
                    <a:pt x="352933" y="34251"/>
                  </a:lnTo>
                  <a:lnTo>
                    <a:pt x="328295" y="101892"/>
                  </a:lnTo>
                  <a:lnTo>
                    <a:pt x="49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887211" y="5605729"/>
              <a:ext cx="438784" cy="304800"/>
            </a:xfrm>
            <a:custGeom>
              <a:avLst/>
              <a:gdLst/>
              <a:ahLst/>
              <a:cxnLst/>
              <a:rect l="l" t="t" r="r" b="b"/>
              <a:pathLst>
                <a:path w="438785" h="304800">
                  <a:moveTo>
                    <a:pt x="49402" y="0"/>
                  </a:moveTo>
                  <a:lnTo>
                    <a:pt x="328295" y="101892"/>
                  </a:lnTo>
                  <a:lnTo>
                    <a:pt x="352933" y="34251"/>
                  </a:lnTo>
                  <a:lnTo>
                    <a:pt x="438785" y="218947"/>
                  </a:lnTo>
                  <a:lnTo>
                    <a:pt x="254126" y="304787"/>
                  </a:lnTo>
                  <a:lnTo>
                    <a:pt x="278891" y="237159"/>
                  </a:lnTo>
                  <a:lnTo>
                    <a:pt x="0" y="135267"/>
                  </a:lnTo>
                  <a:lnTo>
                    <a:pt x="49402" y="0"/>
                  </a:lnTo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557522" y="4610862"/>
              <a:ext cx="288290" cy="440690"/>
            </a:xfrm>
            <a:custGeom>
              <a:avLst/>
              <a:gdLst/>
              <a:ahLst/>
              <a:cxnLst/>
              <a:rect l="l" t="t" r="r" b="b"/>
              <a:pathLst>
                <a:path w="288289" h="440689">
                  <a:moveTo>
                    <a:pt x="144017" y="0"/>
                  </a:moveTo>
                  <a:lnTo>
                    <a:pt x="0" y="144018"/>
                  </a:lnTo>
                  <a:lnTo>
                    <a:pt x="72008" y="144018"/>
                  </a:lnTo>
                  <a:lnTo>
                    <a:pt x="72008" y="440436"/>
                  </a:lnTo>
                  <a:lnTo>
                    <a:pt x="216026" y="440436"/>
                  </a:lnTo>
                  <a:lnTo>
                    <a:pt x="216026" y="144018"/>
                  </a:lnTo>
                  <a:lnTo>
                    <a:pt x="288036" y="144018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557522" y="4610862"/>
              <a:ext cx="288290" cy="440690"/>
            </a:xfrm>
            <a:custGeom>
              <a:avLst/>
              <a:gdLst/>
              <a:ahLst/>
              <a:cxnLst/>
              <a:rect l="l" t="t" r="r" b="b"/>
              <a:pathLst>
                <a:path w="288289" h="440689">
                  <a:moveTo>
                    <a:pt x="72008" y="440436"/>
                  </a:moveTo>
                  <a:lnTo>
                    <a:pt x="72008" y="144018"/>
                  </a:lnTo>
                  <a:lnTo>
                    <a:pt x="0" y="144018"/>
                  </a:lnTo>
                  <a:lnTo>
                    <a:pt x="144017" y="0"/>
                  </a:lnTo>
                  <a:lnTo>
                    <a:pt x="288036" y="144018"/>
                  </a:lnTo>
                  <a:lnTo>
                    <a:pt x="216026" y="144018"/>
                  </a:lnTo>
                  <a:lnTo>
                    <a:pt x="216026" y="440436"/>
                  </a:lnTo>
                  <a:lnTo>
                    <a:pt x="72008" y="440436"/>
                  </a:lnTo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97835" y="5702236"/>
              <a:ext cx="442595" cy="295275"/>
            </a:xfrm>
            <a:custGeom>
              <a:avLst/>
              <a:gdLst/>
              <a:ahLst/>
              <a:cxnLst/>
              <a:rect l="l" t="t" r="r" b="b"/>
              <a:pathLst>
                <a:path w="442595" h="295275">
                  <a:moveTo>
                    <a:pt x="399288" y="0"/>
                  </a:moveTo>
                  <a:lnTo>
                    <a:pt x="115950" y="88633"/>
                  </a:lnTo>
                  <a:lnTo>
                    <a:pt x="94487" y="19913"/>
                  </a:lnTo>
                  <a:lnTo>
                    <a:pt x="0" y="200355"/>
                  </a:lnTo>
                  <a:lnTo>
                    <a:pt x="180466" y="294805"/>
                  </a:lnTo>
                  <a:lnTo>
                    <a:pt x="159003" y="226085"/>
                  </a:lnTo>
                  <a:lnTo>
                    <a:pt x="442340" y="137452"/>
                  </a:lnTo>
                  <a:lnTo>
                    <a:pt x="399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97835" y="5702236"/>
              <a:ext cx="442595" cy="295275"/>
            </a:xfrm>
            <a:custGeom>
              <a:avLst/>
              <a:gdLst/>
              <a:ahLst/>
              <a:cxnLst/>
              <a:rect l="l" t="t" r="r" b="b"/>
              <a:pathLst>
                <a:path w="442595" h="295275">
                  <a:moveTo>
                    <a:pt x="442340" y="137452"/>
                  </a:moveTo>
                  <a:lnTo>
                    <a:pt x="159003" y="226085"/>
                  </a:lnTo>
                  <a:lnTo>
                    <a:pt x="180466" y="294805"/>
                  </a:lnTo>
                  <a:lnTo>
                    <a:pt x="0" y="200355"/>
                  </a:lnTo>
                  <a:lnTo>
                    <a:pt x="94487" y="19913"/>
                  </a:lnTo>
                  <a:lnTo>
                    <a:pt x="115950" y="88633"/>
                  </a:lnTo>
                  <a:lnTo>
                    <a:pt x="399288" y="0"/>
                  </a:lnTo>
                  <a:lnTo>
                    <a:pt x="442340" y="137452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8075777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6" marR="5080" algn="ctr">
              <a:lnSpc>
                <a:spcPct val="100000"/>
              </a:lnSpc>
              <a:spcBef>
                <a:spcPts val="95"/>
              </a:spcBef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Направления: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40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оспитательно-образовательное </a:t>
            </a:r>
            <a:br>
              <a:rPr lang="ru-RU" sz="40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4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ультурно-познавательное </a:t>
            </a:r>
            <a:br>
              <a:rPr lang="ru-RU" sz="4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Нравственно-трудовое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Духовно-образовательное</a:t>
            </a:r>
            <a:endParaRPr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54902" y="6401206"/>
            <a:ext cx="1544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2460" y="6426200"/>
            <a:ext cx="1988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954"/>
            <a:ext cx="9144000" cy="682904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2094" y="490220"/>
            <a:ext cx="45929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5" dirty="0" err="1" smtClean="0"/>
              <a:t>Родная</a:t>
            </a:r>
            <a:r>
              <a:rPr sz="4400" spc="-80" dirty="0" smtClean="0"/>
              <a:t> </a:t>
            </a:r>
            <a:r>
              <a:rPr sz="4400" spc="-20" dirty="0" err="1" smtClean="0"/>
              <a:t>природа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2654935" y="1715516"/>
            <a:ext cx="498665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54735" marR="5080" indent="-1042669">
              <a:spcBef>
                <a:spcPts val="105"/>
              </a:spcBef>
            </a:pP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Как</a:t>
            </a:r>
            <a:r>
              <a:rPr sz="2000" b="1" spc="-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приятно</a:t>
            </a:r>
            <a:r>
              <a:rPr sz="20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25" dirty="0">
                <a:solidFill>
                  <a:srgbClr val="000066"/>
                </a:solidFill>
                <a:latin typeface="Times New Roman"/>
                <a:cs typeface="Times New Roman"/>
              </a:rPr>
              <a:t>подготовить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корм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для </a:t>
            </a:r>
            <a:r>
              <a:rPr sz="20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птиц </a:t>
            </a:r>
            <a:r>
              <a:rPr sz="2000" b="1" spc="-48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000" b="1" spc="-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кормушке</a:t>
            </a:r>
            <a:r>
              <a:rPr sz="2000" b="1" spc="-5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участке!»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 descr="C:\Users\Andrew\Desktop\патриотизм\видео и фото патр\изображение_viber_2023-02-02_13-16-14-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57" y="2514600"/>
            <a:ext cx="596053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3DB258-B5C7-069F-D748-C09821A2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62" y="533400"/>
            <a:ext cx="8075777" cy="615553"/>
          </a:xfrm>
        </p:spPr>
        <p:txBody>
          <a:bodyPr/>
          <a:lstStyle/>
          <a:p>
            <a:r>
              <a:rPr lang="ru-RU" dirty="0"/>
              <a:t>Праздники и развлечения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C2E85FD-E03C-D7A0-C43C-A600094A0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5F9D5B-CCDB-FB59-6D49-7F4046964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38508"/>
            <a:ext cx="3724274" cy="49656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11657E-B6DD-4D5D-8BF9-E2558CB0E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4" y="1727666"/>
            <a:ext cx="3724274" cy="497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1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0C1955-023E-E141-C297-B5BCE6B5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99" y="281021"/>
            <a:ext cx="8075777" cy="1231106"/>
          </a:xfrm>
        </p:spPr>
        <p:txBody>
          <a:bodyPr/>
          <a:lstStyle/>
          <a:p>
            <a:r>
              <a:rPr lang="ru-RU" dirty="0"/>
              <a:t>Продуктивная деятельность по мотивам русско-народных сказок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3156FF2-B5F5-B8C1-AD9E-2C4ECCEE9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7D6B9E-625A-2190-0F74-363EA66B4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1025" y="2239604"/>
            <a:ext cx="4800600" cy="3600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B80D29B-794F-F45B-E42B-DB33267FC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81" y="2239604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158776"/>
            <a:ext cx="7315199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4400" spc="-35" dirty="0"/>
              <a:t>Чтение сказок, беседы, инсценировки</a:t>
            </a:r>
            <a:endParaRPr sz="4400" dirty="0"/>
          </a:p>
        </p:txBody>
      </p:sp>
      <p:sp>
        <p:nvSpPr>
          <p:cNvPr id="10" name="object 10"/>
          <p:cNvSpPr txBox="1"/>
          <p:nvPr/>
        </p:nvSpPr>
        <p:spPr>
          <a:xfrm>
            <a:off x="2432684" y="2514600"/>
            <a:ext cx="427863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000066"/>
                </a:solidFill>
                <a:latin typeface="Times New Roman"/>
                <a:cs typeface="Times New Roman"/>
              </a:rPr>
              <a:t>Культурно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– </a:t>
            </a:r>
            <a:r>
              <a:rPr sz="20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досуговые </a:t>
            </a:r>
            <a:r>
              <a:rPr sz="2000" b="1" spc="-5" dirty="0" err="1">
                <a:solidFill>
                  <a:srgbClr val="000066"/>
                </a:solidFill>
                <a:latin typeface="Times New Roman"/>
                <a:cs typeface="Times New Roman"/>
              </a:rPr>
              <a:t>мероприятия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«День</a:t>
            </a:r>
            <a:r>
              <a:rPr sz="2000" b="1" spc="-3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матери»,</a:t>
            </a:r>
            <a:r>
              <a:rPr sz="2000" b="1" spc="-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sz="2000" b="1" spc="5" dirty="0" err="1">
                <a:solidFill>
                  <a:srgbClr val="000066"/>
                </a:solidFill>
                <a:latin typeface="Times New Roman"/>
                <a:cs typeface="Times New Roman"/>
              </a:rPr>
              <a:t>День</a:t>
            </a:r>
            <a:r>
              <a:rPr sz="2000" b="1" spc="-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 err="1">
                <a:solidFill>
                  <a:srgbClr val="000066"/>
                </a:solidFill>
                <a:latin typeface="Times New Roman"/>
                <a:cs typeface="Times New Roman"/>
              </a:rPr>
              <a:t>папы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1F7CC6-27FB-C802-2C47-ABD388C4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28114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1648</TotalTime>
  <Words>570</Words>
  <Application>Microsoft Office PowerPoint</Application>
  <PresentationFormat>Экран (4:3)</PresentationFormat>
  <Paragraphs>82</Paragraphs>
  <Slides>27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Блоки нравственно – патриотического  воспитания</vt:lpstr>
      <vt:lpstr>Направления:  Воспитательно-образовательное   Культурно-познавательное   Нравственно-трудовое   Духовно-образовательное</vt:lpstr>
      <vt:lpstr>Родная природа</vt:lpstr>
      <vt:lpstr>Праздники и развлечения</vt:lpstr>
      <vt:lpstr>Продуктивная деятельность по мотивам русско-народных сказок</vt:lpstr>
      <vt:lpstr>Чтение сказок, беседы, инсценировки</vt:lpstr>
      <vt:lpstr>Важные условия:</vt:lpstr>
      <vt:lpstr>2. Создание предметной развивающей среды</vt:lpstr>
      <vt:lpstr>3. Взаимодействие с семьями воспитанников</vt:lpstr>
      <vt:lpstr>Мы живем в многонациональном государстве!</vt:lpstr>
      <vt:lpstr>Презентация PowerPoint</vt:lpstr>
      <vt:lpstr>Деловая игра</vt:lpstr>
      <vt:lpstr>Станция 1 «Эрудиты»</vt:lpstr>
      <vt:lpstr>Презентация PowerPoint</vt:lpstr>
      <vt:lpstr>Станция 2 «Экологическая»</vt:lpstr>
      <vt:lpstr>Презентация PowerPoint</vt:lpstr>
      <vt:lpstr>Станция 3 «Игровая»</vt:lpstr>
      <vt:lpstr>«Построй юрту» и  «Хазых атызах».</vt:lpstr>
      <vt:lpstr>Станция 4 «Смекалистых»</vt:lpstr>
      <vt:lpstr>Презентация PowerPoint</vt:lpstr>
      <vt:lpstr>Презентация PowerPoint</vt:lpstr>
      <vt:lpstr>Презентация PowerPoint</vt:lpstr>
      <vt:lpstr>Станция 4 «Душевная»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Нова-ТРЕЙД</dc:creator>
  <cp:lastModifiedBy>Andrew</cp:lastModifiedBy>
  <cp:revision>38</cp:revision>
  <dcterms:created xsi:type="dcterms:W3CDTF">2023-02-01T13:40:05Z</dcterms:created>
  <dcterms:modified xsi:type="dcterms:W3CDTF">2023-08-18T06:16:58Z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2020-03-16T00:00:00Z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2023-02-01T00:00:00Z</vt:filetime>
  </property>
</Properties>
</file>