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55"/>
  </p:notesMasterIdLst>
  <p:sldIdLst>
    <p:sldId id="256" r:id="rId2"/>
    <p:sldId id="283" r:id="rId3"/>
    <p:sldId id="285" r:id="rId4"/>
    <p:sldId id="334" r:id="rId5"/>
    <p:sldId id="277" r:id="rId6"/>
    <p:sldId id="286" r:id="rId7"/>
    <p:sldId id="284" r:id="rId8"/>
    <p:sldId id="299" r:id="rId9"/>
    <p:sldId id="289" r:id="rId10"/>
    <p:sldId id="290" r:id="rId11"/>
    <p:sldId id="291" r:id="rId12"/>
    <p:sldId id="298" r:id="rId13"/>
    <p:sldId id="292" r:id="rId14"/>
    <p:sldId id="293" r:id="rId15"/>
    <p:sldId id="339" r:id="rId16"/>
    <p:sldId id="294" r:id="rId17"/>
    <p:sldId id="322" r:id="rId18"/>
    <p:sldId id="296" r:id="rId19"/>
    <p:sldId id="300" r:id="rId20"/>
    <p:sldId id="332" r:id="rId21"/>
    <p:sldId id="301" r:id="rId22"/>
    <p:sldId id="302" r:id="rId23"/>
    <p:sldId id="303" r:id="rId24"/>
    <p:sldId id="331" r:id="rId25"/>
    <p:sldId id="304" r:id="rId26"/>
    <p:sldId id="305" r:id="rId27"/>
    <p:sldId id="314" r:id="rId28"/>
    <p:sldId id="315" r:id="rId29"/>
    <p:sldId id="338" r:id="rId30"/>
    <p:sldId id="295" r:id="rId31"/>
    <p:sldId id="306" r:id="rId32"/>
    <p:sldId id="309" r:id="rId33"/>
    <p:sldId id="312" r:id="rId34"/>
    <p:sldId id="308" r:id="rId35"/>
    <p:sldId id="307" r:id="rId36"/>
    <p:sldId id="313" r:id="rId37"/>
    <p:sldId id="329" r:id="rId38"/>
    <p:sldId id="310" r:id="rId39"/>
    <p:sldId id="311" r:id="rId40"/>
    <p:sldId id="330" r:id="rId41"/>
    <p:sldId id="324" r:id="rId42"/>
    <p:sldId id="316" r:id="rId43"/>
    <p:sldId id="317" r:id="rId44"/>
    <p:sldId id="318" r:id="rId45"/>
    <p:sldId id="319" r:id="rId46"/>
    <p:sldId id="320" r:id="rId47"/>
    <p:sldId id="335" r:id="rId48"/>
    <p:sldId id="321" r:id="rId49"/>
    <p:sldId id="328" r:id="rId50"/>
    <p:sldId id="336" r:id="rId51"/>
    <p:sldId id="333" r:id="rId52"/>
    <p:sldId id="287" r:id="rId53"/>
    <p:sldId id="337" r:id="rId5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CC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17" autoAdjust="0"/>
    <p:restoredTop sz="94660"/>
  </p:normalViewPr>
  <p:slideViewPr>
    <p:cSldViewPr>
      <p:cViewPr varScale="1">
        <p:scale>
          <a:sx n="88" d="100"/>
          <a:sy n="88" d="100"/>
        </p:scale>
        <p:origin x="-148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4956"/>
    </p:cViewPr>
  </p:sorterViewPr>
  <p:notesViewPr>
    <p:cSldViewPr>
      <p:cViewPr varScale="1">
        <p:scale>
          <a:sx n="14" d="100"/>
          <a:sy n="14" d="100"/>
        </p:scale>
        <p:origin x="-3744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65C040-82CA-40C7-A4F4-19A32831C51D}" type="doc">
      <dgm:prSet loTypeId="urn:microsoft.com/office/officeart/2005/8/layout/radial1" loCatId="relationship" qsTypeId="urn:microsoft.com/office/officeart/2005/8/quickstyle/simple1#1" qsCatId="simple" csTypeId="urn:microsoft.com/office/officeart/2005/8/colors/accent2_2" csCatId="accent2" phldr="1"/>
      <dgm:spPr/>
    </dgm:pt>
    <dgm:pt modelId="{B6C8051F-00D2-4EBA-9189-D6675ACF63B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Экологическая тропа</a:t>
          </a:r>
        </a:p>
      </dgm:t>
    </dgm:pt>
    <dgm:pt modelId="{C6C40CE2-0A42-4C8C-8738-16744028C5C5}" type="parTrans" cxnId="{D815A5BA-1EDC-4486-A411-945839DB3F97}">
      <dgm:prSet/>
      <dgm:spPr/>
      <dgm:t>
        <a:bodyPr/>
        <a:lstStyle/>
        <a:p>
          <a:endParaRPr lang="ru-RU"/>
        </a:p>
      </dgm:t>
    </dgm:pt>
    <dgm:pt modelId="{F9DA3F56-E90E-4AD2-A197-DA93EFC99084}" type="sibTrans" cxnId="{D815A5BA-1EDC-4486-A411-945839DB3F97}">
      <dgm:prSet/>
      <dgm:spPr/>
      <dgm:t>
        <a:bodyPr/>
        <a:lstStyle/>
        <a:p>
          <a:endParaRPr lang="ru-RU"/>
        </a:p>
      </dgm:t>
    </dgm:pt>
    <dgm:pt modelId="{5DBBF8A3-B796-4094-A3F6-D14D1DC04A6A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Пальчиковая гимнастика</a:t>
          </a:r>
        </a:p>
      </dgm:t>
    </dgm:pt>
    <dgm:pt modelId="{F0C088A3-ABBC-4BBF-9B7C-70F63BA56F34}" type="parTrans" cxnId="{C999B7B5-76E3-4B4C-B4E0-D29D3A64A62F}">
      <dgm:prSet/>
      <dgm:spPr/>
      <dgm:t>
        <a:bodyPr/>
        <a:lstStyle/>
        <a:p>
          <a:endParaRPr lang="ru-RU"/>
        </a:p>
      </dgm:t>
    </dgm:pt>
    <dgm:pt modelId="{A3CB0ACC-93D8-4F73-AC94-41CCB6E5656C}" type="sibTrans" cxnId="{C999B7B5-76E3-4B4C-B4E0-D29D3A64A62F}">
      <dgm:prSet/>
      <dgm:spPr/>
      <dgm:t>
        <a:bodyPr/>
        <a:lstStyle/>
        <a:p>
          <a:endParaRPr lang="ru-RU"/>
        </a:p>
      </dgm:t>
    </dgm:pt>
    <dgm:pt modelId="{EDD6375E-A62D-47A5-A2D5-DB891E377297}">
      <dgm:prSet custT="1"/>
      <dgm:spPr/>
      <dgm:t>
        <a:bodyPr/>
        <a:lstStyle/>
        <a:p>
          <a:r>
            <a:rPr lang="ru-RU" sz="133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Дидактические игры</a:t>
          </a:r>
        </a:p>
        <a:p>
          <a:endParaRPr lang="ru-RU" sz="1100" dirty="0"/>
        </a:p>
      </dgm:t>
    </dgm:pt>
    <dgm:pt modelId="{568BA33E-B3D3-4DC8-A551-20CD28018C23}" type="parTrans" cxnId="{36640A01-A2ED-4382-93FA-64B6E733F055}">
      <dgm:prSet/>
      <dgm:spPr/>
      <dgm:t>
        <a:bodyPr/>
        <a:lstStyle/>
        <a:p>
          <a:endParaRPr lang="ru-RU"/>
        </a:p>
      </dgm:t>
    </dgm:pt>
    <dgm:pt modelId="{EDF8653B-1CB2-48A1-BCBB-22656E21F8C8}" type="sibTrans" cxnId="{36640A01-A2ED-4382-93FA-64B6E733F055}">
      <dgm:prSet/>
      <dgm:spPr/>
      <dgm:t>
        <a:bodyPr/>
        <a:lstStyle/>
        <a:p>
          <a:endParaRPr lang="ru-RU"/>
        </a:p>
      </dgm:t>
    </dgm:pt>
    <dgm:pt modelId="{32A5EF7A-BD9A-4259-9B13-DA9168D41BC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Художественное </a:t>
          </a:r>
          <a:r>
            <a:rPr kumimoji="0" lang="ru-RU" sz="1400" b="0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творчество</a:t>
          </a:r>
          <a:endParaRPr kumimoji="0" lang="ru-RU" sz="1400" b="0" i="0" u="none" strike="noStrike" cap="none" normalizeH="0" baseline="0" dirty="0" smtClean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100" b="0" i="0" u="none" strike="noStrike" cap="none" normalizeH="0" baseline="0" dirty="0" smtClean="0">
            <a:ln/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0873AE-5F2F-47E3-96F0-04B2819BFF89}" type="parTrans" cxnId="{D6361164-2A72-4750-84D4-C18D9B88DFB1}">
      <dgm:prSet/>
      <dgm:spPr/>
      <dgm:t>
        <a:bodyPr/>
        <a:lstStyle/>
        <a:p>
          <a:endParaRPr lang="ru-RU"/>
        </a:p>
      </dgm:t>
    </dgm:pt>
    <dgm:pt modelId="{8218C1B8-67C7-4A6A-A2BE-59C305B4BCD8}" type="sibTrans" cxnId="{D6361164-2A72-4750-84D4-C18D9B88DFB1}">
      <dgm:prSet/>
      <dgm:spPr/>
      <dgm:t>
        <a:bodyPr/>
        <a:lstStyle/>
        <a:p>
          <a:endParaRPr lang="ru-RU"/>
        </a:p>
      </dgm:t>
    </dgm:pt>
    <dgm:pt modelId="{1AAAF6C9-2127-497C-842B-2B33E718092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Опытно </a:t>
          </a:r>
          <a:r>
            <a:rPr kumimoji="0" lang="ru-RU" sz="1300" b="0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– экспериментальная деятельность</a:t>
          </a:r>
        </a:p>
      </dgm:t>
    </dgm:pt>
    <dgm:pt modelId="{C74B935A-D6A4-4A83-A8A0-A98220B918A2}" type="parTrans" cxnId="{6A20FC66-4AAA-4669-A23A-5B512F7489DB}">
      <dgm:prSet/>
      <dgm:spPr/>
      <dgm:t>
        <a:bodyPr/>
        <a:lstStyle/>
        <a:p>
          <a:endParaRPr lang="ru-RU"/>
        </a:p>
      </dgm:t>
    </dgm:pt>
    <dgm:pt modelId="{D6B4F07E-73F1-4A07-A4D2-F35E0B62F321}" type="sibTrans" cxnId="{6A20FC66-4AAA-4669-A23A-5B512F7489DB}">
      <dgm:prSet/>
      <dgm:spPr/>
      <dgm:t>
        <a:bodyPr/>
        <a:lstStyle/>
        <a:p>
          <a:endParaRPr lang="ru-RU"/>
        </a:p>
      </dgm:t>
    </dgm:pt>
    <dgm:pt modelId="{03A6300F-03BF-4010-AFB4-0A9D7D536D1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Беседы, рассматривание иллюстраций</a:t>
          </a:r>
        </a:p>
      </dgm:t>
    </dgm:pt>
    <dgm:pt modelId="{8306235A-D4E9-48AC-BDCC-BC0099036E10}" type="parTrans" cxnId="{C66CA826-FAFF-48C5-8721-4C4DC6ADB4E2}">
      <dgm:prSet/>
      <dgm:spPr/>
      <dgm:t>
        <a:bodyPr/>
        <a:lstStyle/>
        <a:p>
          <a:endParaRPr lang="ru-RU"/>
        </a:p>
      </dgm:t>
    </dgm:pt>
    <dgm:pt modelId="{9E2356A9-320F-47DA-8EE7-BB32DB953A6F}" type="sibTrans" cxnId="{C66CA826-FAFF-48C5-8721-4C4DC6ADB4E2}">
      <dgm:prSet/>
      <dgm:spPr/>
      <dgm:t>
        <a:bodyPr/>
        <a:lstStyle/>
        <a:p>
          <a:endParaRPr lang="ru-RU"/>
        </a:p>
      </dgm:t>
    </dgm:pt>
    <dgm:pt modelId="{5543E22C-891F-4299-9194-C99967CBF44E}" type="pres">
      <dgm:prSet presAssocID="{2465C040-82CA-40C7-A4F4-19A32831C51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EB782A2-D32E-41FB-B0D7-6C782E4E5286}" type="pres">
      <dgm:prSet presAssocID="{B6C8051F-00D2-4EBA-9189-D6675ACF63B5}" presName="centerShape" presStyleLbl="node0" presStyleIdx="0" presStyleCnt="1"/>
      <dgm:spPr/>
      <dgm:t>
        <a:bodyPr/>
        <a:lstStyle/>
        <a:p>
          <a:endParaRPr lang="ru-RU"/>
        </a:p>
      </dgm:t>
    </dgm:pt>
    <dgm:pt modelId="{3461F3BE-BDFF-436A-B339-B8FF8852BDDE}" type="pres">
      <dgm:prSet presAssocID="{F0C088A3-ABBC-4BBF-9B7C-70F63BA56F34}" presName="Name9" presStyleLbl="parChTrans1D2" presStyleIdx="0" presStyleCnt="5"/>
      <dgm:spPr/>
      <dgm:t>
        <a:bodyPr/>
        <a:lstStyle/>
        <a:p>
          <a:endParaRPr lang="ru-RU"/>
        </a:p>
      </dgm:t>
    </dgm:pt>
    <dgm:pt modelId="{1006F35B-9C30-4B05-8AD8-D97791704316}" type="pres">
      <dgm:prSet presAssocID="{F0C088A3-ABBC-4BBF-9B7C-70F63BA56F34}" presName="connTx" presStyleLbl="parChTrans1D2" presStyleIdx="0" presStyleCnt="5"/>
      <dgm:spPr/>
      <dgm:t>
        <a:bodyPr/>
        <a:lstStyle/>
        <a:p>
          <a:endParaRPr lang="ru-RU"/>
        </a:p>
      </dgm:t>
    </dgm:pt>
    <dgm:pt modelId="{F65920ED-038A-46C9-A203-A702C17BE751}" type="pres">
      <dgm:prSet presAssocID="{5DBBF8A3-B796-4094-A3F6-D14D1DC04A6A}" presName="node" presStyleLbl="node1" presStyleIdx="0" presStyleCnt="5" custScaleX="86783" custScaleY="84365" custRadScaleRad="100152" custRadScaleInc="-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059007-41C7-4DE4-8051-CC8AEEED1ED8}" type="pres">
      <dgm:prSet presAssocID="{568BA33E-B3D3-4DC8-A551-20CD28018C23}" presName="Name9" presStyleLbl="parChTrans1D2" presStyleIdx="1" presStyleCnt="5"/>
      <dgm:spPr/>
      <dgm:t>
        <a:bodyPr/>
        <a:lstStyle/>
        <a:p>
          <a:endParaRPr lang="ru-RU"/>
        </a:p>
      </dgm:t>
    </dgm:pt>
    <dgm:pt modelId="{864F1321-1BA9-4E51-827E-0735D9B6F997}" type="pres">
      <dgm:prSet presAssocID="{568BA33E-B3D3-4DC8-A551-20CD28018C23}" presName="connTx" presStyleLbl="parChTrans1D2" presStyleIdx="1" presStyleCnt="5"/>
      <dgm:spPr/>
      <dgm:t>
        <a:bodyPr/>
        <a:lstStyle/>
        <a:p>
          <a:endParaRPr lang="ru-RU"/>
        </a:p>
      </dgm:t>
    </dgm:pt>
    <dgm:pt modelId="{4A637270-A64C-4286-B1C4-FA638F728168}" type="pres">
      <dgm:prSet presAssocID="{EDD6375E-A62D-47A5-A2D5-DB891E377297}" presName="node" presStyleLbl="node1" presStyleIdx="1" presStyleCnt="5" custScaleX="99402" custScaleY="98158" custRadScaleRad="101414" custRadScaleInc="-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7B855-0083-4A53-956B-410D457CB2AB}" type="pres">
      <dgm:prSet presAssocID="{2F0873AE-5F2F-47E3-96F0-04B2819BFF89}" presName="Name9" presStyleLbl="parChTrans1D2" presStyleIdx="2" presStyleCnt="5"/>
      <dgm:spPr/>
      <dgm:t>
        <a:bodyPr/>
        <a:lstStyle/>
        <a:p>
          <a:endParaRPr lang="ru-RU"/>
        </a:p>
      </dgm:t>
    </dgm:pt>
    <dgm:pt modelId="{AD4644B2-67B3-492E-9C03-9EBCACEEA819}" type="pres">
      <dgm:prSet presAssocID="{2F0873AE-5F2F-47E3-96F0-04B2819BFF89}" presName="connTx" presStyleLbl="parChTrans1D2" presStyleIdx="2" presStyleCnt="5"/>
      <dgm:spPr/>
      <dgm:t>
        <a:bodyPr/>
        <a:lstStyle/>
        <a:p>
          <a:endParaRPr lang="ru-RU"/>
        </a:p>
      </dgm:t>
    </dgm:pt>
    <dgm:pt modelId="{79663E04-A09F-4484-9D8A-9A3FBA1D75D8}" type="pres">
      <dgm:prSet presAssocID="{32A5EF7A-BD9A-4259-9B13-DA9168D41BC2}" presName="node" presStyleLbl="node1" presStyleIdx="2" presStyleCnt="5" custScaleX="96348" custScaleY="94480" custRadScaleRad="105295" custRadScaleInc="-8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F5F4D-BB52-414A-8039-47BA77E7E69D}" type="pres">
      <dgm:prSet presAssocID="{C74B935A-D6A4-4A83-A8A0-A98220B918A2}" presName="Name9" presStyleLbl="parChTrans1D2" presStyleIdx="3" presStyleCnt="5"/>
      <dgm:spPr/>
      <dgm:t>
        <a:bodyPr/>
        <a:lstStyle/>
        <a:p>
          <a:endParaRPr lang="ru-RU"/>
        </a:p>
      </dgm:t>
    </dgm:pt>
    <dgm:pt modelId="{E302F453-8A03-4E8D-AF8B-D045537D2758}" type="pres">
      <dgm:prSet presAssocID="{C74B935A-D6A4-4A83-A8A0-A98220B918A2}" presName="connTx" presStyleLbl="parChTrans1D2" presStyleIdx="3" presStyleCnt="5"/>
      <dgm:spPr/>
      <dgm:t>
        <a:bodyPr/>
        <a:lstStyle/>
        <a:p>
          <a:endParaRPr lang="ru-RU"/>
        </a:p>
      </dgm:t>
    </dgm:pt>
    <dgm:pt modelId="{B734A751-3E56-42E2-BB27-D79689E4B375}" type="pres">
      <dgm:prSet presAssocID="{1AAAF6C9-2127-497C-842B-2B33E718092C}" presName="node" presStyleLbl="node1" presStyleIdx="3" presStyleCnt="5" custScaleX="92662" custScaleY="95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5A46A-AF10-44C7-9259-42AE3CD8E626}" type="pres">
      <dgm:prSet presAssocID="{8306235A-D4E9-48AC-BDCC-BC0099036E10}" presName="Name9" presStyleLbl="parChTrans1D2" presStyleIdx="4" presStyleCnt="5"/>
      <dgm:spPr/>
      <dgm:t>
        <a:bodyPr/>
        <a:lstStyle/>
        <a:p>
          <a:endParaRPr lang="ru-RU"/>
        </a:p>
      </dgm:t>
    </dgm:pt>
    <dgm:pt modelId="{58E68FFC-A010-4DCA-8BF5-7321D218C9F6}" type="pres">
      <dgm:prSet presAssocID="{8306235A-D4E9-48AC-BDCC-BC0099036E10}" presName="connTx" presStyleLbl="parChTrans1D2" presStyleIdx="4" presStyleCnt="5"/>
      <dgm:spPr/>
      <dgm:t>
        <a:bodyPr/>
        <a:lstStyle/>
        <a:p>
          <a:endParaRPr lang="ru-RU"/>
        </a:p>
      </dgm:t>
    </dgm:pt>
    <dgm:pt modelId="{D296EC5E-946C-433A-A23D-D37090CAF307}" type="pres">
      <dgm:prSet presAssocID="{03A6300F-03BF-4010-AFB4-0A9D7D536D13}" presName="node" presStyleLbl="node1" presStyleIdx="4" presStyleCnt="5" custScaleX="99929" custScaleY="96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31059A-703A-4162-8689-E128A95E4FB7}" type="presOf" srcId="{8306235A-D4E9-48AC-BDCC-BC0099036E10}" destId="{58E68FFC-A010-4DCA-8BF5-7321D218C9F6}" srcOrd="1" destOrd="0" presId="urn:microsoft.com/office/officeart/2005/8/layout/radial1"/>
    <dgm:cxn modelId="{D6361164-2A72-4750-84D4-C18D9B88DFB1}" srcId="{B6C8051F-00D2-4EBA-9189-D6675ACF63B5}" destId="{32A5EF7A-BD9A-4259-9B13-DA9168D41BC2}" srcOrd="2" destOrd="0" parTransId="{2F0873AE-5F2F-47E3-96F0-04B2819BFF89}" sibTransId="{8218C1B8-67C7-4A6A-A2BE-59C305B4BCD8}"/>
    <dgm:cxn modelId="{6A20FC66-4AAA-4669-A23A-5B512F7489DB}" srcId="{B6C8051F-00D2-4EBA-9189-D6675ACF63B5}" destId="{1AAAF6C9-2127-497C-842B-2B33E718092C}" srcOrd="3" destOrd="0" parTransId="{C74B935A-D6A4-4A83-A8A0-A98220B918A2}" sibTransId="{D6B4F07E-73F1-4A07-A4D2-F35E0B62F321}"/>
    <dgm:cxn modelId="{EF530371-2F2B-45DD-88A3-8588D91FAE29}" type="presOf" srcId="{568BA33E-B3D3-4DC8-A551-20CD28018C23}" destId="{864F1321-1BA9-4E51-827E-0735D9B6F997}" srcOrd="1" destOrd="0" presId="urn:microsoft.com/office/officeart/2005/8/layout/radial1"/>
    <dgm:cxn modelId="{368C578D-357F-4D1D-8F55-3479728665A0}" type="presOf" srcId="{C74B935A-D6A4-4A83-A8A0-A98220B918A2}" destId="{E302F453-8A03-4E8D-AF8B-D045537D2758}" srcOrd="1" destOrd="0" presId="urn:microsoft.com/office/officeart/2005/8/layout/radial1"/>
    <dgm:cxn modelId="{D0DC75FF-F8BD-45DE-B464-4E5E326D9E9B}" type="presOf" srcId="{2465C040-82CA-40C7-A4F4-19A32831C51D}" destId="{5543E22C-891F-4299-9194-C99967CBF44E}" srcOrd="0" destOrd="0" presId="urn:microsoft.com/office/officeart/2005/8/layout/radial1"/>
    <dgm:cxn modelId="{1897D1D6-BD01-4C21-876F-C27114E7F15E}" type="presOf" srcId="{8306235A-D4E9-48AC-BDCC-BC0099036E10}" destId="{BA35A46A-AF10-44C7-9259-42AE3CD8E626}" srcOrd="0" destOrd="0" presId="urn:microsoft.com/office/officeart/2005/8/layout/radial1"/>
    <dgm:cxn modelId="{36640A01-A2ED-4382-93FA-64B6E733F055}" srcId="{B6C8051F-00D2-4EBA-9189-D6675ACF63B5}" destId="{EDD6375E-A62D-47A5-A2D5-DB891E377297}" srcOrd="1" destOrd="0" parTransId="{568BA33E-B3D3-4DC8-A551-20CD28018C23}" sibTransId="{EDF8653B-1CB2-48A1-BCBB-22656E21F8C8}"/>
    <dgm:cxn modelId="{427AC3D0-3DAC-4950-8BCF-B990DD6653A0}" type="presOf" srcId="{32A5EF7A-BD9A-4259-9B13-DA9168D41BC2}" destId="{79663E04-A09F-4484-9D8A-9A3FBA1D75D8}" srcOrd="0" destOrd="0" presId="urn:microsoft.com/office/officeart/2005/8/layout/radial1"/>
    <dgm:cxn modelId="{C999B7B5-76E3-4B4C-B4E0-D29D3A64A62F}" srcId="{B6C8051F-00D2-4EBA-9189-D6675ACF63B5}" destId="{5DBBF8A3-B796-4094-A3F6-D14D1DC04A6A}" srcOrd="0" destOrd="0" parTransId="{F0C088A3-ABBC-4BBF-9B7C-70F63BA56F34}" sibTransId="{A3CB0ACC-93D8-4F73-AC94-41CCB6E5656C}"/>
    <dgm:cxn modelId="{F2101619-2F71-417E-A500-696CBFEBE544}" type="presOf" srcId="{EDD6375E-A62D-47A5-A2D5-DB891E377297}" destId="{4A637270-A64C-4286-B1C4-FA638F728168}" srcOrd="0" destOrd="0" presId="urn:microsoft.com/office/officeart/2005/8/layout/radial1"/>
    <dgm:cxn modelId="{89D551A8-E460-4224-9F42-D47076DCF1B0}" type="presOf" srcId="{1AAAF6C9-2127-497C-842B-2B33E718092C}" destId="{B734A751-3E56-42E2-BB27-D79689E4B375}" srcOrd="0" destOrd="0" presId="urn:microsoft.com/office/officeart/2005/8/layout/radial1"/>
    <dgm:cxn modelId="{D815A5BA-1EDC-4486-A411-945839DB3F97}" srcId="{2465C040-82CA-40C7-A4F4-19A32831C51D}" destId="{B6C8051F-00D2-4EBA-9189-D6675ACF63B5}" srcOrd="0" destOrd="0" parTransId="{C6C40CE2-0A42-4C8C-8738-16744028C5C5}" sibTransId="{F9DA3F56-E90E-4AD2-A197-DA93EFC99084}"/>
    <dgm:cxn modelId="{0E4A7D43-65EC-45FB-A3B9-5FB139161CA8}" type="presOf" srcId="{568BA33E-B3D3-4DC8-A551-20CD28018C23}" destId="{42059007-41C7-4DE4-8051-CC8AEEED1ED8}" srcOrd="0" destOrd="0" presId="urn:microsoft.com/office/officeart/2005/8/layout/radial1"/>
    <dgm:cxn modelId="{D354E18E-290B-4638-8D67-34F5C8DD5F80}" type="presOf" srcId="{F0C088A3-ABBC-4BBF-9B7C-70F63BA56F34}" destId="{1006F35B-9C30-4B05-8AD8-D97791704316}" srcOrd="1" destOrd="0" presId="urn:microsoft.com/office/officeart/2005/8/layout/radial1"/>
    <dgm:cxn modelId="{4BC3DA0C-C683-41B2-AE6E-12D1E60A3631}" type="presOf" srcId="{F0C088A3-ABBC-4BBF-9B7C-70F63BA56F34}" destId="{3461F3BE-BDFF-436A-B339-B8FF8852BDDE}" srcOrd="0" destOrd="0" presId="urn:microsoft.com/office/officeart/2005/8/layout/radial1"/>
    <dgm:cxn modelId="{E7288906-A297-4022-A6E9-E92B47B848C7}" type="presOf" srcId="{C74B935A-D6A4-4A83-A8A0-A98220B918A2}" destId="{566F5F4D-BB52-414A-8039-47BA77E7E69D}" srcOrd="0" destOrd="0" presId="urn:microsoft.com/office/officeart/2005/8/layout/radial1"/>
    <dgm:cxn modelId="{0D98FB5F-E62C-45CB-8ED3-BFC683E0F0A0}" type="presOf" srcId="{B6C8051F-00D2-4EBA-9189-D6675ACF63B5}" destId="{8EB782A2-D32E-41FB-B0D7-6C782E4E5286}" srcOrd="0" destOrd="0" presId="urn:microsoft.com/office/officeart/2005/8/layout/radial1"/>
    <dgm:cxn modelId="{2E9A8A88-7DF6-42D6-85DC-E81F2372E327}" type="presOf" srcId="{2F0873AE-5F2F-47E3-96F0-04B2819BFF89}" destId="{AD4644B2-67B3-492E-9C03-9EBCACEEA819}" srcOrd="1" destOrd="0" presId="urn:microsoft.com/office/officeart/2005/8/layout/radial1"/>
    <dgm:cxn modelId="{7F89EB73-DA06-4892-80EB-295E361FE88F}" type="presOf" srcId="{2F0873AE-5F2F-47E3-96F0-04B2819BFF89}" destId="{EDC7B855-0083-4A53-956B-410D457CB2AB}" srcOrd="0" destOrd="0" presId="urn:microsoft.com/office/officeart/2005/8/layout/radial1"/>
    <dgm:cxn modelId="{C66CA826-FAFF-48C5-8721-4C4DC6ADB4E2}" srcId="{B6C8051F-00D2-4EBA-9189-D6675ACF63B5}" destId="{03A6300F-03BF-4010-AFB4-0A9D7D536D13}" srcOrd="4" destOrd="0" parTransId="{8306235A-D4E9-48AC-BDCC-BC0099036E10}" sibTransId="{9E2356A9-320F-47DA-8EE7-BB32DB953A6F}"/>
    <dgm:cxn modelId="{7C882CA2-C110-4F11-BC20-E5BABE8EDCD8}" type="presOf" srcId="{5DBBF8A3-B796-4094-A3F6-D14D1DC04A6A}" destId="{F65920ED-038A-46C9-A203-A702C17BE751}" srcOrd="0" destOrd="0" presId="urn:microsoft.com/office/officeart/2005/8/layout/radial1"/>
    <dgm:cxn modelId="{378311A5-8B9B-44EC-84AE-F8722AF866D0}" type="presOf" srcId="{03A6300F-03BF-4010-AFB4-0A9D7D536D13}" destId="{D296EC5E-946C-433A-A23D-D37090CAF307}" srcOrd="0" destOrd="0" presId="urn:microsoft.com/office/officeart/2005/8/layout/radial1"/>
    <dgm:cxn modelId="{6C4E70D4-3E6B-45B3-B4E0-69F4F749FA76}" type="presParOf" srcId="{5543E22C-891F-4299-9194-C99967CBF44E}" destId="{8EB782A2-D32E-41FB-B0D7-6C782E4E5286}" srcOrd="0" destOrd="0" presId="urn:microsoft.com/office/officeart/2005/8/layout/radial1"/>
    <dgm:cxn modelId="{4D85A08B-513E-4635-A168-FD8BB8024102}" type="presParOf" srcId="{5543E22C-891F-4299-9194-C99967CBF44E}" destId="{3461F3BE-BDFF-436A-B339-B8FF8852BDDE}" srcOrd="1" destOrd="0" presId="urn:microsoft.com/office/officeart/2005/8/layout/radial1"/>
    <dgm:cxn modelId="{0641149A-A8DF-494D-8A9C-805F84A36B37}" type="presParOf" srcId="{3461F3BE-BDFF-436A-B339-B8FF8852BDDE}" destId="{1006F35B-9C30-4B05-8AD8-D97791704316}" srcOrd="0" destOrd="0" presId="urn:microsoft.com/office/officeart/2005/8/layout/radial1"/>
    <dgm:cxn modelId="{83B9EDBB-0C79-4799-8D34-ECEC254CB54A}" type="presParOf" srcId="{5543E22C-891F-4299-9194-C99967CBF44E}" destId="{F65920ED-038A-46C9-A203-A702C17BE751}" srcOrd="2" destOrd="0" presId="urn:microsoft.com/office/officeart/2005/8/layout/radial1"/>
    <dgm:cxn modelId="{9AEE11B5-58D5-4F45-B91E-342BD9B32B8A}" type="presParOf" srcId="{5543E22C-891F-4299-9194-C99967CBF44E}" destId="{42059007-41C7-4DE4-8051-CC8AEEED1ED8}" srcOrd="3" destOrd="0" presId="urn:microsoft.com/office/officeart/2005/8/layout/radial1"/>
    <dgm:cxn modelId="{494469C6-1DC4-46C8-AFB4-959C2D254B1C}" type="presParOf" srcId="{42059007-41C7-4DE4-8051-CC8AEEED1ED8}" destId="{864F1321-1BA9-4E51-827E-0735D9B6F997}" srcOrd="0" destOrd="0" presId="urn:microsoft.com/office/officeart/2005/8/layout/radial1"/>
    <dgm:cxn modelId="{E5DBDD9A-E233-4710-99F1-3BEF16FA19D3}" type="presParOf" srcId="{5543E22C-891F-4299-9194-C99967CBF44E}" destId="{4A637270-A64C-4286-B1C4-FA638F728168}" srcOrd="4" destOrd="0" presId="urn:microsoft.com/office/officeart/2005/8/layout/radial1"/>
    <dgm:cxn modelId="{A0066B92-A465-414E-916C-50501232F1D1}" type="presParOf" srcId="{5543E22C-891F-4299-9194-C99967CBF44E}" destId="{EDC7B855-0083-4A53-956B-410D457CB2AB}" srcOrd="5" destOrd="0" presId="urn:microsoft.com/office/officeart/2005/8/layout/radial1"/>
    <dgm:cxn modelId="{61F3947B-9D4C-4536-9272-9AD2C3662345}" type="presParOf" srcId="{EDC7B855-0083-4A53-956B-410D457CB2AB}" destId="{AD4644B2-67B3-492E-9C03-9EBCACEEA819}" srcOrd="0" destOrd="0" presId="urn:microsoft.com/office/officeart/2005/8/layout/radial1"/>
    <dgm:cxn modelId="{0F4537F1-D996-484A-81FC-A755053C81D3}" type="presParOf" srcId="{5543E22C-891F-4299-9194-C99967CBF44E}" destId="{79663E04-A09F-4484-9D8A-9A3FBA1D75D8}" srcOrd="6" destOrd="0" presId="urn:microsoft.com/office/officeart/2005/8/layout/radial1"/>
    <dgm:cxn modelId="{3FFA905A-7632-4043-82EC-52920739AFDF}" type="presParOf" srcId="{5543E22C-891F-4299-9194-C99967CBF44E}" destId="{566F5F4D-BB52-414A-8039-47BA77E7E69D}" srcOrd="7" destOrd="0" presId="urn:microsoft.com/office/officeart/2005/8/layout/radial1"/>
    <dgm:cxn modelId="{7C9ACBEB-7CC7-4D77-A9AD-8B87EC6A6806}" type="presParOf" srcId="{566F5F4D-BB52-414A-8039-47BA77E7E69D}" destId="{E302F453-8A03-4E8D-AF8B-D045537D2758}" srcOrd="0" destOrd="0" presId="urn:microsoft.com/office/officeart/2005/8/layout/radial1"/>
    <dgm:cxn modelId="{04627463-DA46-4E20-AB10-5DDA670D74E3}" type="presParOf" srcId="{5543E22C-891F-4299-9194-C99967CBF44E}" destId="{B734A751-3E56-42E2-BB27-D79689E4B375}" srcOrd="8" destOrd="0" presId="urn:microsoft.com/office/officeart/2005/8/layout/radial1"/>
    <dgm:cxn modelId="{E5D0BE11-92C4-4515-A9E7-EE255769C21D}" type="presParOf" srcId="{5543E22C-891F-4299-9194-C99967CBF44E}" destId="{BA35A46A-AF10-44C7-9259-42AE3CD8E626}" srcOrd="9" destOrd="0" presId="urn:microsoft.com/office/officeart/2005/8/layout/radial1"/>
    <dgm:cxn modelId="{7707152E-FAE0-4783-838D-B0FE7D4D7BC5}" type="presParOf" srcId="{BA35A46A-AF10-44C7-9259-42AE3CD8E626}" destId="{58E68FFC-A010-4DCA-8BF5-7321D218C9F6}" srcOrd="0" destOrd="0" presId="urn:microsoft.com/office/officeart/2005/8/layout/radial1"/>
    <dgm:cxn modelId="{A6D1FF3E-93CF-49DA-90B9-856D5690B610}" type="presParOf" srcId="{5543E22C-891F-4299-9194-C99967CBF44E}" destId="{D296EC5E-946C-433A-A23D-D37090CAF307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782A2-D32E-41FB-B0D7-6C782E4E5286}">
      <dsp:nvSpPr>
        <dsp:cNvPr id="0" name=""/>
        <dsp:cNvSpPr/>
      </dsp:nvSpPr>
      <dsp:spPr>
        <a:xfrm>
          <a:off x="3702205" y="2153307"/>
          <a:ext cx="1675096" cy="16750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Экологическая тропа</a:t>
          </a:r>
        </a:p>
      </dsp:txBody>
      <dsp:txXfrm>
        <a:off x="3947517" y="2398619"/>
        <a:ext cx="1184472" cy="1184472"/>
      </dsp:txXfrm>
    </dsp:sp>
    <dsp:sp modelId="{3461F3BE-BDFF-436A-B339-B8FF8852BDDE}">
      <dsp:nvSpPr>
        <dsp:cNvPr id="0" name=""/>
        <dsp:cNvSpPr/>
      </dsp:nvSpPr>
      <dsp:spPr>
        <a:xfrm rot="16185312">
          <a:off x="4215225" y="1817121"/>
          <a:ext cx="639167" cy="33224"/>
        </a:xfrm>
        <a:custGeom>
          <a:avLst/>
          <a:gdLst/>
          <a:ahLst/>
          <a:cxnLst/>
          <a:rect l="0" t="0" r="0" b="0"/>
          <a:pathLst>
            <a:path>
              <a:moveTo>
                <a:pt x="0" y="16612"/>
              </a:moveTo>
              <a:lnTo>
                <a:pt x="639167" y="16612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518830" y="1817755"/>
        <a:ext cx="31958" cy="31958"/>
      </dsp:txXfrm>
    </dsp:sp>
    <dsp:sp modelId="{F65920ED-038A-46C9-A203-A702C17BE751}">
      <dsp:nvSpPr>
        <dsp:cNvPr id="0" name=""/>
        <dsp:cNvSpPr/>
      </dsp:nvSpPr>
      <dsp:spPr>
        <a:xfrm>
          <a:off x="3803575" y="100964"/>
          <a:ext cx="1453699" cy="14131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Пальчиковая гимнастика</a:t>
          </a:r>
        </a:p>
      </dsp:txBody>
      <dsp:txXfrm>
        <a:off x="4016464" y="307922"/>
        <a:ext cx="1027921" cy="999279"/>
      </dsp:txXfrm>
    </dsp:sp>
    <dsp:sp modelId="{42059007-41C7-4DE4-8051-CC8AEEED1ED8}">
      <dsp:nvSpPr>
        <dsp:cNvPr id="0" name=""/>
        <dsp:cNvSpPr/>
      </dsp:nvSpPr>
      <dsp:spPr>
        <a:xfrm rot="20515766">
          <a:off x="5322628" y="2630422"/>
          <a:ext cx="541757" cy="33224"/>
        </a:xfrm>
        <a:custGeom>
          <a:avLst/>
          <a:gdLst/>
          <a:ahLst/>
          <a:cxnLst/>
          <a:rect l="0" t="0" r="0" b="0"/>
          <a:pathLst>
            <a:path>
              <a:moveTo>
                <a:pt x="0" y="16612"/>
              </a:moveTo>
              <a:lnTo>
                <a:pt x="541757" y="16612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79963" y="2633491"/>
        <a:ext cx="27087" cy="27087"/>
      </dsp:txXfrm>
    </dsp:sp>
    <dsp:sp modelId="{4A637270-A64C-4286-B1C4-FA638F728168}">
      <dsp:nvSpPr>
        <dsp:cNvPr id="0" name=""/>
        <dsp:cNvSpPr/>
      </dsp:nvSpPr>
      <dsp:spPr>
        <a:xfrm>
          <a:off x="5808990" y="1482963"/>
          <a:ext cx="1665079" cy="16442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9118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3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Дидактические игры</a:t>
          </a:r>
        </a:p>
        <a:p>
          <a:pPr lvl="0" algn="ctr" defTabSz="59118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6052835" y="1723757"/>
        <a:ext cx="1177389" cy="1162653"/>
      </dsp:txXfrm>
    </dsp:sp>
    <dsp:sp modelId="{EDC7B855-0083-4A53-956B-410D457CB2AB}">
      <dsp:nvSpPr>
        <dsp:cNvPr id="0" name=""/>
        <dsp:cNvSpPr/>
      </dsp:nvSpPr>
      <dsp:spPr>
        <a:xfrm rot="3046896">
          <a:off x="4947891" y="3878955"/>
          <a:ext cx="660422" cy="33224"/>
        </a:xfrm>
        <a:custGeom>
          <a:avLst/>
          <a:gdLst/>
          <a:ahLst/>
          <a:cxnLst/>
          <a:rect l="0" t="0" r="0" b="0"/>
          <a:pathLst>
            <a:path>
              <a:moveTo>
                <a:pt x="0" y="16612"/>
              </a:moveTo>
              <a:lnTo>
                <a:pt x="660422" y="16612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61591" y="3879057"/>
        <a:ext cx="33021" cy="33021"/>
      </dsp:txXfrm>
    </dsp:sp>
    <dsp:sp modelId="{79663E04-A09F-4484-9D8A-9A3FBA1D75D8}">
      <dsp:nvSpPr>
        <dsp:cNvPr id="0" name=""/>
        <dsp:cNvSpPr/>
      </dsp:nvSpPr>
      <dsp:spPr>
        <a:xfrm>
          <a:off x="5184143" y="3977906"/>
          <a:ext cx="1613922" cy="15826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Художественное </a:t>
          </a:r>
          <a:r>
            <a:rPr kumimoji="0" lang="ru-RU" sz="1400" b="0" i="0" u="none" strike="noStrike" kern="1200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творчество</a:t>
          </a:r>
          <a:endParaRPr kumimoji="0" lang="ru-RU" sz="1400" b="0" i="0" u="none" strike="noStrike" kern="1200" cap="none" normalizeH="0" baseline="0" dirty="0" smtClean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100" b="0" i="0" u="none" strike="noStrike" kern="1200" cap="none" normalizeH="0" baseline="0" dirty="0" smtClean="0">
            <a:ln/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20496" y="4209677"/>
        <a:ext cx="1141216" cy="1119089"/>
      </dsp:txXfrm>
    </dsp:sp>
    <dsp:sp modelId="{566F5F4D-BB52-414A-8039-47BA77E7E69D}">
      <dsp:nvSpPr>
        <dsp:cNvPr id="0" name=""/>
        <dsp:cNvSpPr/>
      </dsp:nvSpPr>
      <dsp:spPr>
        <a:xfrm rot="7560000">
          <a:off x="3611183" y="3874125"/>
          <a:ext cx="549534" cy="33224"/>
        </a:xfrm>
        <a:custGeom>
          <a:avLst/>
          <a:gdLst/>
          <a:ahLst/>
          <a:cxnLst/>
          <a:rect l="0" t="0" r="0" b="0"/>
          <a:pathLst>
            <a:path>
              <a:moveTo>
                <a:pt x="0" y="16612"/>
              </a:moveTo>
              <a:lnTo>
                <a:pt x="549534" y="16612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872212" y="3876999"/>
        <a:ext cx="27476" cy="27476"/>
      </dsp:txXfrm>
    </dsp:sp>
    <dsp:sp modelId="{B734A751-3E56-42E2-BB27-D79689E4B375}">
      <dsp:nvSpPr>
        <dsp:cNvPr id="0" name=""/>
        <dsp:cNvSpPr/>
      </dsp:nvSpPr>
      <dsp:spPr>
        <a:xfrm>
          <a:off x="2482292" y="3952259"/>
          <a:ext cx="1552178" cy="160450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Опытно </a:t>
          </a:r>
          <a:r>
            <a:rPr kumimoji="0" lang="ru-RU" sz="1300" b="0" i="0" u="none" strike="noStrike" kern="1200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– экспериментальная деятельность</a:t>
          </a:r>
        </a:p>
      </dsp:txBody>
      <dsp:txXfrm>
        <a:off x="2709603" y="4187234"/>
        <a:ext cx="1097556" cy="1134558"/>
      </dsp:txXfrm>
    </dsp:sp>
    <dsp:sp modelId="{BA35A46A-AF10-44C7-9259-42AE3CD8E626}">
      <dsp:nvSpPr>
        <dsp:cNvPr id="0" name=""/>
        <dsp:cNvSpPr/>
      </dsp:nvSpPr>
      <dsp:spPr>
        <a:xfrm rot="11880000">
          <a:off x="3247339" y="2636890"/>
          <a:ext cx="508297" cy="33224"/>
        </a:xfrm>
        <a:custGeom>
          <a:avLst/>
          <a:gdLst/>
          <a:ahLst/>
          <a:cxnLst/>
          <a:rect l="0" t="0" r="0" b="0"/>
          <a:pathLst>
            <a:path>
              <a:moveTo>
                <a:pt x="0" y="16612"/>
              </a:moveTo>
              <a:lnTo>
                <a:pt x="508297" y="16612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488780" y="2640795"/>
        <a:ext cx="25414" cy="25414"/>
      </dsp:txXfrm>
    </dsp:sp>
    <dsp:sp modelId="{D296EC5E-946C-433A-A23D-D37090CAF307}">
      <dsp:nvSpPr>
        <dsp:cNvPr id="0" name=""/>
        <dsp:cNvSpPr/>
      </dsp:nvSpPr>
      <dsp:spPr>
        <a:xfrm>
          <a:off x="1629496" y="1508235"/>
          <a:ext cx="1673907" cy="16179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Беседы, рассматривание иллюстраций</a:t>
          </a:r>
        </a:p>
      </dsp:txBody>
      <dsp:txXfrm>
        <a:off x="1874634" y="1745175"/>
        <a:ext cx="1183631" cy="1144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u="none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u="none"/>
            </a:lvl1pPr>
          </a:lstStyle>
          <a:p>
            <a:pPr>
              <a:defRPr/>
            </a:pPr>
            <a:fld id="{A29CB00F-2F9E-4988-8EBD-AB9A38E9E1D3}" type="datetimeFigureOut">
              <a:rPr lang="ru-RU"/>
              <a:pPr>
                <a:defRPr/>
              </a:pPr>
              <a:t>31.03.2024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u="none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u="none"/>
            </a:lvl1pPr>
          </a:lstStyle>
          <a:p>
            <a:pPr>
              <a:defRPr/>
            </a:pPr>
            <a:fld id="{E23664CB-B73E-490E-B343-66BBF29CA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8353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6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DF6426-D191-461C-BC12-CFD08BA6BFFC}" type="slidenum">
              <a:rPr lang="ru-RU" smtClean="0"/>
              <a:pPr/>
              <a:t>45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B18C-33F9-4541-8604-CDFDBAC28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E4F40-F6F8-48A0-9381-4B318ED01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6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7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6" name="TextBox 23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u="none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17" name="TextBox 24"/>
          <p:cNvSpPr txBox="1"/>
          <p:nvPr/>
        </p:nvSpPr>
        <p:spPr>
          <a:xfrm>
            <a:off x="6748463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u="none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40DC8-CD87-4FC6-8168-600525DB2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utoUpdateAnimBg="0"/>
      <p:bldP spid="3" grpId="0" build="p" autoUpdateAnimBg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2BABE-7B04-45C1-8535-383D5B4C2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6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7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6" name="TextBox 23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u="none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17" name="TextBox 24"/>
          <p:cNvSpPr txBox="1"/>
          <p:nvPr/>
        </p:nvSpPr>
        <p:spPr>
          <a:xfrm>
            <a:off x="6748463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u="none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A4BA0-6C78-4CCD-85CF-BAA8A278D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utoUpdateAnimBg="0"/>
      <p:bldP spid="3" grpId="0" build="p" autoUpdateAnimBg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9AD60-DBEA-45D7-8CDD-10721D22C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1FA8-A765-410B-8C65-A23D36C3E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D571B-915A-4EE7-927B-7B48F0790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6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7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9224E-7F47-4B3B-A627-E0EE76898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BA093-EC17-485F-B46C-C03360B11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  <p:bldP spid="5" grpId="0" build="p" autoUpdateAnimBg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3208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2160588"/>
            <a:ext cx="3097213" cy="18637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09600" y="4176713"/>
            <a:ext cx="3097213" cy="1865312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3859213" y="2160588"/>
            <a:ext cx="3098800" cy="3881437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E923E-05FB-407D-AA35-A68FAABD2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EC39A-CE7F-4247-B83C-ACB7425A4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609600"/>
            <a:ext cx="6348413" cy="13208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2160588"/>
            <a:ext cx="3097213" cy="18637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859213" y="2160588"/>
            <a:ext cx="3098800" cy="18637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4176713"/>
            <a:ext cx="3097213" cy="1865312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59213" y="4176713"/>
            <a:ext cx="3098800" cy="1865312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9A4C8-29C7-4D58-B55E-C8C2518B5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609600"/>
            <a:ext cx="6348413" cy="54324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907C4-C811-4475-A524-4EE2118B9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3208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160588"/>
            <a:ext cx="3097213" cy="3881437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859213" y="2160588"/>
            <a:ext cx="3098800" cy="18637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859213" y="4176713"/>
            <a:ext cx="3098800" cy="1865312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F1448-F028-4016-8FA9-A74F3C602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155C7-7B62-4694-8342-4B6C386ED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295E8-7549-494F-9231-EFE5056FF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0FFFC-9D1D-4737-8D08-19B98A5580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AF449-BAC6-4A93-98AC-594F4CA4E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A5F23-4537-4D60-967A-FBC612B5C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FBFCB-111D-45EA-AF86-A3B6F1D27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78DEA-D949-4F4E-B3B5-CECBA839C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u="none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u="none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u="none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1D9015B-B81C-43F2-9A1F-90AC31738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85" r:id="rId3"/>
    <p:sldLayoutId id="2147483684" r:id="rId4"/>
    <p:sldLayoutId id="2147483683" r:id="rId5"/>
    <p:sldLayoutId id="2147483682" r:id="rId6"/>
    <p:sldLayoutId id="2147483681" r:id="rId7"/>
    <p:sldLayoutId id="2147483680" r:id="rId8"/>
    <p:sldLayoutId id="2147483679" r:id="rId9"/>
    <p:sldLayoutId id="2147483678" r:id="rId10"/>
    <p:sldLayoutId id="2147483688" r:id="rId11"/>
    <p:sldLayoutId id="2147483677" r:id="rId12"/>
    <p:sldLayoutId id="2147483689" r:id="rId13"/>
    <p:sldLayoutId id="2147483676" r:id="rId14"/>
    <p:sldLayoutId id="2147483675" r:id="rId15"/>
    <p:sldLayoutId id="2147483674" r:id="rId16"/>
    <p:sldLayoutId id="2147483690" r:id="rId17"/>
    <p:sldLayoutId id="2147483691" r:id="rId18"/>
    <p:sldLayoutId id="2147483673" r:id="rId19"/>
    <p:sldLayoutId id="2147483672" r:id="rId20"/>
    <p:sldLayoutId id="2147483671" r:id="rId21"/>
    <p:sldLayoutId id="2147483670" r:id="rId2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gi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7"/>
          <p:cNvSpPr>
            <a:spLocks noChangeArrowheads="1"/>
          </p:cNvSpPr>
          <p:nvPr/>
        </p:nvSpPr>
        <p:spPr bwMode="auto">
          <a:xfrm>
            <a:off x="684213" y="188913"/>
            <a:ext cx="79200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u="none"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учреждение детский сад № 83  Красносельского района</a:t>
            </a:r>
          </a:p>
          <a:p>
            <a:pPr algn="ctr"/>
            <a:r>
              <a:rPr lang="ru-RU" sz="2400" u="none">
                <a:latin typeface="Times New Roman" pitchFamily="18" charset="0"/>
                <a:cs typeface="Times New Roman" pitchFamily="18" charset="0"/>
              </a:rPr>
              <a:t> Санкт-Петербурга </a:t>
            </a:r>
            <a:endParaRPr lang="ru-RU" sz="2400" u="none">
              <a:latin typeface="Calibri" pitchFamily="34" charset="0"/>
            </a:endParaRPr>
          </a:p>
        </p:txBody>
      </p:sp>
      <p:sp>
        <p:nvSpPr>
          <p:cNvPr id="25602" name="Заголовок 1"/>
          <p:cNvSpPr txBox="1">
            <a:spLocks/>
          </p:cNvSpPr>
          <p:nvPr/>
        </p:nvSpPr>
        <p:spPr bwMode="auto">
          <a:xfrm>
            <a:off x="212725" y="4518025"/>
            <a:ext cx="860742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r"/>
            <a:r>
              <a:rPr lang="ru-RU" sz="2400" b="1" i="1" u="none" dirty="0" smtClean="0"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ru-RU" sz="2400" b="1" i="1" u="none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b="1" i="1" u="none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i="1" u="none" dirty="0" smtClean="0">
                <a:latin typeface="Times New Roman" pitchFamily="18" charset="0"/>
                <a:cs typeface="Times New Roman" pitchFamily="18" charset="0"/>
              </a:rPr>
              <a:t>Татаренко Т. М. </a:t>
            </a:r>
            <a:endParaRPr lang="ru-RU" sz="2400" i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Прямоугольник 7"/>
          <p:cNvSpPr>
            <a:spLocks noChangeArrowheads="1"/>
          </p:cNvSpPr>
          <p:nvPr/>
        </p:nvSpPr>
        <p:spPr bwMode="auto">
          <a:xfrm>
            <a:off x="611188" y="5919788"/>
            <a:ext cx="79200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u="none" dirty="0" smtClean="0">
                <a:latin typeface="Times New Roman" pitchFamily="18" charset="0"/>
                <a:cs typeface="Times New Roman" pitchFamily="18" charset="0"/>
              </a:rPr>
              <a:t>Санкт- </a:t>
            </a:r>
            <a:r>
              <a:rPr lang="ru-RU" sz="2400" b="1" u="none" dirty="0">
                <a:latin typeface="Times New Roman" pitchFamily="18" charset="0"/>
                <a:cs typeface="Times New Roman" pitchFamily="18" charset="0"/>
              </a:rPr>
              <a:t>Петербург </a:t>
            </a:r>
          </a:p>
        </p:txBody>
      </p:sp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0" y="1557338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b="1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«Уроки в лесной школе:</a:t>
            </a:r>
            <a:endParaRPr lang="ru-RU" sz="4000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экологическая тропа» </a:t>
            </a:r>
          </a:p>
          <a:p>
            <a:pPr algn="ctr"/>
            <a:endParaRPr lang="ru-RU" sz="4000" b="1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u="none" dirty="0"/>
          </a:p>
        </p:txBody>
      </p:sp>
    </p:spTree>
  </p:cSld>
  <p:clrMapOvr>
    <a:masterClrMapping/>
  </p:clrMapOvr>
  <p:transition spd="med" advTm="15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Текст 2"/>
          <p:cNvSpPr>
            <a:spLocks noGrp="1"/>
          </p:cNvSpPr>
          <p:nvPr>
            <p:ph type="body" sz="half" idx="1"/>
          </p:nvPr>
        </p:nvSpPr>
        <p:spPr>
          <a:xfrm>
            <a:off x="4956175" y="620713"/>
            <a:ext cx="4038600" cy="4525962"/>
          </a:xfrm>
        </p:spPr>
        <p:txBody>
          <a:bodyPr/>
          <a:lstStyle/>
          <a:p>
            <a:pPr marL="0" indent="0" algn="ctr" eaLnBrk="1" hangingPunct="1">
              <a:buFont typeface="Wingdings 3" pitchFamily="18" charset="2"/>
              <a:buNone/>
            </a:pPr>
            <a:r>
              <a:rPr lang="ru-RU" sz="2800" b="1" u="sng" smtClean="0">
                <a:latin typeface="Times New Roman" pitchFamily="18" charset="0"/>
                <a:cs typeface="Times New Roman" pitchFamily="18" charset="0"/>
              </a:rPr>
              <a:t>Жук.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Жук летит, жужжит,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                      жужжит.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И усами шевелит.</a:t>
            </a:r>
          </a:p>
          <a:p>
            <a:pPr marL="0" indent="0" eaLnBrk="1" hangingPunct="1">
              <a:buFont typeface="Wingdings 3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sz="1600" i="1" smtClean="0">
                <a:latin typeface="Times New Roman" pitchFamily="18" charset="0"/>
                <a:cs typeface="Times New Roman" pitchFamily="18" charset="0"/>
              </a:rPr>
              <a:t>Пальчики в кулачек. Указательный и мизинец разведены в стороны, ребенок шевелит ими и жужжит.</a:t>
            </a:r>
          </a:p>
        </p:txBody>
      </p:sp>
      <p:pic>
        <p:nvPicPr>
          <p:cNvPr id="34818" name="Объект 8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476250"/>
            <a:ext cx="4100513" cy="3074988"/>
          </a:xfrm>
        </p:spPr>
      </p:pic>
      <p:pic>
        <p:nvPicPr>
          <p:cNvPr id="34819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4365625"/>
            <a:ext cx="3044825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51275" y="620713"/>
            <a:ext cx="4497388" cy="3373437"/>
          </a:xfrm>
        </p:spPr>
      </p:pic>
      <p:sp>
        <p:nvSpPr>
          <p:cNvPr id="35842" name="Текст 3"/>
          <p:cNvSpPr>
            <a:spLocks noGrp="1"/>
          </p:cNvSpPr>
          <p:nvPr>
            <p:ph type="body" sz="half" idx="2"/>
          </p:nvPr>
        </p:nvSpPr>
        <p:spPr>
          <a:xfrm>
            <a:off x="323850" y="2492375"/>
            <a:ext cx="3455988" cy="4092575"/>
          </a:xfrm>
        </p:spPr>
        <p:txBody>
          <a:bodyPr/>
          <a:lstStyle/>
          <a:p>
            <a:pPr algn="ctr" eaLnBrk="1" hangingPunct="1"/>
            <a:r>
              <a:rPr lang="ru-RU" sz="2400" b="1" u="sng" smtClean="0">
                <a:latin typeface="Times New Roman" pitchFamily="18" charset="0"/>
                <a:cs typeface="Times New Roman" pitchFamily="18" charset="0"/>
              </a:rPr>
              <a:t>Оса.</a:t>
            </a:r>
          </a:p>
          <a:p>
            <a:pPr algn="ctr"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Осы любят сладкое,</a:t>
            </a:r>
          </a:p>
          <a:p>
            <a:pPr algn="ctr"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 сладкому летят.</a:t>
            </a:r>
          </a:p>
          <a:p>
            <a:pPr algn="ctr"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И укусят осы.</a:t>
            </a:r>
          </a:p>
          <a:p>
            <a:pPr algn="ctr"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Если захотят.</a:t>
            </a:r>
          </a:p>
          <a:p>
            <a:pPr eaLnBrk="1" hangingPunct="1"/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Выставить средний палец, зажать его между указательным и безымянным, вращать им в разные стороны.</a:t>
            </a:r>
          </a:p>
          <a:p>
            <a:pPr eaLnBrk="1" hangingPunct="1"/>
            <a:endParaRPr lang="ru-RU" smtClean="0"/>
          </a:p>
        </p:txBody>
      </p:sp>
      <p:pic>
        <p:nvPicPr>
          <p:cNvPr id="35843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9638" y="363538"/>
            <a:ext cx="228441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ъект 2"/>
          <p:cNvSpPr>
            <a:spLocks noGrp="1"/>
          </p:cNvSpPr>
          <p:nvPr>
            <p:ph idx="1"/>
          </p:nvPr>
        </p:nvSpPr>
        <p:spPr>
          <a:xfrm>
            <a:off x="609600" y="4868863"/>
            <a:ext cx="7418388" cy="1173162"/>
          </a:xfrm>
        </p:spPr>
        <p:txBody>
          <a:bodyPr/>
          <a:lstStyle/>
          <a:p>
            <a:pPr eaLnBrk="1" hangingPunct="1"/>
            <a:r>
              <a:rPr lang="ru-RU" smtClean="0"/>
              <a:t>Развитие внимания, памяти, логического мышления.</a:t>
            </a:r>
          </a:p>
        </p:txBody>
      </p:sp>
      <p:pic>
        <p:nvPicPr>
          <p:cNvPr id="36866" name="Прямоугольник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288" y="1731963"/>
            <a:ext cx="8302625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2" descr="http://im3-tub-ru.yandex.net/i?id=115182220-62-72&amp;n=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1725" y="3081338"/>
            <a:ext cx="1598613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349500"/>
            <a:ext cx="3179763" cy="4240213"/>
          </a:xfrm>
        </p:spPr>
      </p:pic>
      <p:pic>
        <p:nvPicPr>
          <p:cNvPr id="37890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42888"/>
            <a:ext cx="4262437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563536">
            <a:off x="5114925" y="3729038"/>
            <a:ext cx="32131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Рисунок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333375"/>
            <a:ext cx="3024188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41878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1675" y="3328988"/>
            <a:ext cx="4452938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115888"/>
            <a:ext cx="3049588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0" descr="DSC0113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404813"/>
            <a:ext cx="3060700" cy="2439987"/>
          </a:xfrm>
        </p:spPr>
      </p:pic>
      <p:pic>
        <p:nvPicPr>
          <p:cNvPr id="39938" name="Picture 11" descr="DSC0113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211638" y="3429000"/>
            <a:ext cx="3240087" cy="2657475"/>
          </a:xfrm>
        </p:spPr>
      </p:pic>
      <p:pic>
        <p:nvPicPr>
          <p:cNvPr id="39939" name="Picture 17" descr="Рисунок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997200"/>
            <a:ext cx="3021012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573463"/>
            <a:ext cx="42259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60350"/>
            <a:ext cx="4211637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55563"/>
            <a:ext cx="3313112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3648075"/>
            <a:ext cx="2574925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4464050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51225"/>
            <a:ext cx="4541838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3883025"/>
            <a:ext cx="2433637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892594">
            <a:off x="5545138" y="615950"/>
            <a:ext cx="2947987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446463"/>
            <a:ext cx="4249738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8913"/>
            <a:ext cx="44164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1913" y="3676650"/>
            <a:ext cx="327660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Текст 2"/>
          <p:cNvSpPr>
            <a:spLocks noGrp="1"/>
          </p:cNvSpPr>
          <p:nvPr>
            <p:ph type="body" idx="1"/>
          </p:nvPr>
        </p:nvSpPr>
        <p:spPr>
          <a:xfrm>
            <a:off x="1258888" y="5229225"/>
            <a:ext cx="6348412" cy="792163"/>
          </a:xfrm>
        </p:spPr>
        <p:txBody>
          <a:bodyPr/>
          <a:lstStyle/>
          <a:p>
            <a:pPr eaLnBrk="1" hangingPunct="1"/>
            <a:endParaRPr lang="ru-RU" smtClean="0">
              <a:solidFill>
                <a:srgbClr val="404040"/>
              </a:solidFill>
            </a:endParaRPr>
          </a:p>
          <a:p>
            <a:pPr eaLnBrk="1" hangingPunct="1"/>
            <a:endParaRPr lang="ru-RU" smtClean="0">
              <a:solidFill>
                <a:srgbClr val="404040"/>
              </a:solidFill>
            </a:endParaRPr>
          </a:p>
        </p:txBody>
      </p:sp>
      <p:pic>
        <p:nvPicPr>
          <p:cNvPr id="44034" name="Прямоугольник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63" y="1152525"/>
            <a:ext cx="8740775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4" descr="книг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783138"/>
            <a:ext cx="2513013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2" descr="http://im3-tub-ru.yandex.net/i?id=115182220-62-72&amp;n=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69850"/>
            <a:ext cx="18954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im3-tub-ru.yandex.net/i?id=115182220-62-72&amp;n=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4548188"/>
            <a:ext cx="201612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755650" y="549275"/>
            <a:ext cx="777716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738"/>
              </a:lnSpc>
            </a:pPr>
            <a:r>
              <a:rPr lang="ru-RU" sz="2400" u="non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«Чем глубже мы заглядываем в природу, тем больше мы понимаем, что она исполнена жизни, и тем основательнее узнаем, что вся жизнь – это великая тайна и что мы тесно связаны со всеми явлениями жизни в природе.»</a:t>
            </a:r>
            <a:endParaRPr lang="ru-RU" sz="2400" u="none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400" u="none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</a:t>
            </a:r>
            <a:r>
              <a:rPr lang="ru-RU" sz="2400" i="1" u="none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Альберт Швейцер</a:t>
            </a:r>
            <a:endParaRPr lang="ru-RU" sz="2400" i="1" u="none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627" name="Прямоугольник 6"/>
          <p:cNvSpPr>
            <a:spLocks noChangeArrowheads="1"/>
          </p:cNvSpPr>
          <p:nvPr/>
        </p:nvSpPr>
        <p:spPr bwMode="auto">
          <a:xfrm>
            <a:off x="900113" y="3068638"/>
            <a:ext cx="7632700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u="none">
                <a:solidFill>
                  <a:srgbClr val="1230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«Природа — дом, в котором живет человек.»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i="1" u="none">
                <a:solidFill>
                  <a:srgbClr val="1230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</a:t>
            </a:r>
            <a:r>
              <a:rPr lang="ru-RU" sz="2400" i="1" u="none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Дмитрий Лихачев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4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chemeClr val="tx1"/>
                </a:solidFill>
                <a:latin typeface="Arial" charset="0"/>
              </a:rPr>
              <a:t>Клевер</a:t>
            </a:r>
          </a:p>
        </p:txBody>
      </p:sp>
      <p:pic>
        <p:nvPicPr>
          <p:cNvPr id="45058" name="Picture 9" descr="DSC0098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849438"/>
            <a:ext cx="3529012" cy="3308350"/>
          </a:xfrm>
        </p:spPr>
      </p:pic>
      <p:sp>
        <p:nvSpPr>
          <p:cNvPr id="45059" name="Rectangle 7"/>
          <p:cNvSpPr>
            <a:spLocks/>
          </p:cNvSpPr>
          <p:nvPr/>
        </p:nvSpPr>
        <p:spPr bwMode="auto">
          <a:xfrm>
            <a:off x="4716463" y="2160588"/>
            <a:ext cx="2241550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</a:pPr>
            <a:endParaRPr lang="ru-RU" u="none">
              <a:solidFill>
                <a:srgbClr val="404040"/>
              </a:solidFill>
              <a:latin typeface="Trebuchet MS" pitchFamily="34" charset="0"/>
            </a:endParaRPr>
          </a:p>
        </p:txBody>
      </p:sp>
      <p:pic>
        <p:nvPicPr>
          <p:cNvPr id="45060" name="Picture 9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4433888"/>
            <a:ext cx="2305050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 Box 10"/>
          <p:cNvSpPr txBox="1">
            <a:spLocks noChangeArrowheads="1"/>
          </p:cNvSpPr>
          <p:nvPr/>
        </p:nvSpPr>
        <p:spPr bwMode="auto">
          <a:xfrm>
            <a:off x="4624388" y="1647825"/>
            <a:ext cx="32496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none"/>
              <a:t>Раз, два, три, четыре, пять –</a:t>
            </a:r>
          </a:p>
          <a:p>
            <a:r>
              <a:rPr lang="ru-RU" u="none"/>
              <a:t>Игры будем начинать.</a:t>
            </a:r>
          </a:p>
          <a:p>
            <a:r>
              <a:rPr lang="ru-RU" u="none"/>
              <a:t>Пчелы в поле полетели,</a:t>
            </a:r>
          </a:p>
          <a:p>
            <a:r>
              <a:rPr lang="ru-RU" u="none"/>
              <a:t>Зажужжали, загудели.</a:t>
            </a:r>
          </a:p>
          <a:p>
            <a:r>
              <a:rPr lang="ru-RU" u="none"/>
              <a:t>Сели пчелы на цветы,</a:t>
            </a:r>
          </a:p>
          <a:p>
            <a:r>
              <a:rPr lang="ru-RU" u="none"/>
              <a:t>Мы играем – водишь ты!</a:t>
            </a:r>
          </a:p>
        </p:txBody>
      </p:sp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141663"/>
            <a:ext cx="4716463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TextBox 2"/>
          <p:cNvSpPr txBox="1">
            <a:spLocks noChangeArrowheads="1"/>
          </p:cNvSpPr>
          <p:nvPr/>
        </p:nvSpPr>
        <p:spPr bwMode="auto">
          <a:xfrm>
            <a:off x="1116013" y="404813"/>
            <a:ext cx="46799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u="none">
                <a:latin typeface="Times New Roman" pitchFamily="18" charset="0"/>
                <a:cs typeface="Times New Roman" pitchFamily="18" charset="0"/>
              </a:rPr>
              <a:t>Одуванчик.</a:t>
            </a:r>
          </a:p>
          <a:p>
            <a:endParaRPr lang="ru-RU" sz="2000" u="none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none">
                <a:latin typeface="Times New Roman" pitchFamily="18" charset="0"/>
                <a:cs typeface="Times New Roman" pitchFamily="18" charset="0"/>
              </a:rPr>
              <a:t>Уронило солнце Лучик золотой.</a:t>
            </a:r>
          </a:p>
          <a:p>
            <a:r>
              <a:rPr lang="ru-RU" sz="2000" u="none">
                <a:latin typeface="Times New Roman" pitchFamily="18" charset="0"/>
                <a:cs typeface="Times New Roman" pitchFamily="18" charset="0"/>
              </a:rPr>
              <a:t>Вырос одуванчик, Первый, молодой.</a:t>
            </a:r>
          </a:p>
          <a:p>
            <a:r>
              <a:rPr lang="ru-RU" sz="2000" u="none">
                <a:latin typeface="Times New Roman" pitchFamily="18" charset="0"/>
                <a:cs typeface="Times New Roman" pitchFamily="18" charset="0"/>
              </a:rPr>
              <a:t>У него чудесный Золотистый цвет.</a:t>
            </a:r>
          </a:p>
          <a:p>
            <a:r>
              <a:rPr lang="ru-RU" sz="2000" u="none">
                <a:latin typeface="Times New Roman" pitchFamily="18" charset="0"/>
                <a:cs typeface="Times New Roman" pitchFamily="18" charset="0"/>
              </a:rPr>
              <a:t>Он большого солнца Маленький портрет.</a:t>
            </a:r>
          </a:p>
          <a:p>
            <a:r>
              <a:rPr lang="ru-RU" sz="2000" u="none">
                <a:latin typeface="Times New Roman" pitchFamily="18" charset="0"/>
                <a:cs typeface="Times New Roman" pitchFamily="18" charset="0"/>
              </a:rPr>
              <a:t>           О.Высотская</a:t>
            </a:r>
          </a:p>
          <a:p>
            <a:r>
              <a:rPr lang="ru-RU" sz="2000" u="none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46083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2349500"/>
            <a:ext cx="31210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188913"/>
            <a:ext cx="5053013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Прямоугольник 2"/>
          <p:cNvSpPr>
            <a:spLocks noChangeArrowheads="1"/>
          </p:cNvSpPr>
          <p:nvPr/>
        </p:nvSpPr>
        <p:spPr bwMode="auto">
          <a:xfrm>
            <a:off x="539750" y="2082800"/>
            <a:ext cx="33115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u="none">
                <a:latin typeface="Times New Roman" pitchFamily="18" charset="0"/>
                <a:cs typeface="Times New Roman" pitchFamily="18" charset="0"/>
              </a:rPr>
              <a:t>- Эй, ромашки,</a:t>
            </a:r>
            <a:br>
              <a:rPr lang="ru-RU" sz="2400" u="none">
                <a:latin typeface="Times New Roman" pitchFamily="18" charset="0"/>
                <a:cs typeface="Times New Roman" pitchFamily="18" charset="0"/>
              </a:rPr>
            </a:br>
            <a:r>
              <a:rPr lang="ru-RU" sz="2400" u="none">
                <a:latin typeface="Times New Roman" pitchFamily="18" charset="0"/>
                <a:cs typeface="Times New Roman" pitchFamily="18" charset="0"/>
              </a:rPr>
              <a:t>Дайте мне ответ:</a:t>
            </a:r>
            <a:br>
              <a:rPr lang="ru-RU" sz="2400" u="none">
                <a:latin typeface="Times New Roman" pitchFamily="18" charset="0"/>
                <a:cs typeface="Times New Roman" pitchFamily="18" charset="0"/>
              </a:rPr>
            </a:br>
            <a:r>
              <a:rPr lang="ru-RU" sz="2400" u="none">
                <a:latin typeface="Times New Roman" pitchFamily="18" charset="0"/>
                <a:cs typeface="Times New Roman" pitchFamily="18" charset="0"/>
              </a:rPr>
              <a:t>Вы откуда,</a:t>
            </a:r>
            <a:br>
              <a:rPr lang="ru-RU" sz="2400" u="none">
                <a:latin typeface="Times New Roman" pitchFamily="18" charset="0"/>
                <a:cs typeface="Times New Roman" pitchFamily="18" charset="0"/>
              </a:rPr>
            </a:br>
            <a:r>
              <a:rPr lang="ru-RU" sz="2400" u="none">
                <a:latin typeface="Times New Roman" pitchFamily="18" charset="0"/>
                <a:cs typeface="Times New Roman" pitchFamily="18" charset="0"/>
              </a:rPr>
              <a:t>Если не секрет?</a:t>
            </a:r>
            <a:br>
              <a:rPr lang="ru-RU" sz="2400" u="none">
                <a:latin typeface="Times New Roman" pitchFamily="18" charset="0"/>
                <a:cs typeface="Times New Roman" pitchFamily="18" charset="0"/>
              </a:rPr>
            </a:br>
            <a:r>
              <a:rPr lang="ru-RU" sz="2400" u="none">
                <a:latin typeface="Times New Roman" pitchFamily="18" charset="0"/>
                <a:cs typeface="Times New Roman" pitchFamily="18" charset="0"/>
              </a:rPr>
              <a:t>- Не секрет, -</a:t>
            </a:r>
            <a:br>
              <a:rPr lang="ru-RU" sz="2400" u="none">
                <a:latin typeface="Times New Roman" pitchFamily="18" charset="0"/>
                <a:cs typeface="Times New Roman" pitchFamily="18" charset="0"/>
              </a:rPr>
            </a:br>
            <a:r>
              <a:rPr lang="ru-RU" sz="2400" u="none">
                <a:latin typeface="Times New Roman" pitchFamily="18" charset="0"/>
                <a:cs typeface="Times New Roman" pitchFamily="18" charset="0"/>
              </a:rPr>
              <a:t>ответили ромашки, -</a:t>
            </a:r>
            <a:br>
              <a:rPr lang="ru-RU" sz="2400" u="none">
                <a:latin typeface="Times New Roman" pitchFamily="18" charset="0"/>
                <a:cs typeface="Times New Roman" pitchFamily="18" charset="0"/>
              </a:rPr>
            </a:br>
            <a:r>
              <a:rPr lang="ru-RU" sz="2400" u="none">
                <a:latin typeface="Times New Roman" pitchFamily="18" charset="0"/>
                <a:cs typeface="Times New Roman" pitchFamily="18" charset="0"/>
              </a:rPr>
              <a:t>Нас носило солнышко</a:t>
            </a:r>
            <a:br>
              <a:rPr lang="ru-RU" sz="2400" u="none">
                <a:latin typeface="Times New Roman" pitchFamily="18" charset="0"/>
                <a:cs typeface="Times New Roman" pitchFamily="18" charset="0"/>
              </a:rPr>
            </a:br>
            <a:r>
              <a:rPr lang="ru-RU" sz="2400" u="none">
                <a:latin typeface="Times New Roman" pitchFamily="18" charset="0"/>
                <a:cs typeface="Times New Roman" pitchFamily="18" charset="0"/>
              </a:rPr>
              <a:t>В кармашке!</a:t>
            </a:r>
            <a:br>
              <a:rPr lang="ru-RU" sz="2400" u="none">
                <a:latin typeface="Times New Roman" pitchFamily="18" charset="0"/>
                <a:cs typeface="Times New Roman" pitchFamily="18" charset="0"/>
              </a:rPr>
            </a:br>
            <a:r>
              <a:rPr lang="ru-RU" sz="2400" i="1" u="none">
                <a:latin typeface="Times New Roman" pitchFamily="18" charset="0"/>
                <a:cs typeface="Times New Roman" pitchFamily="18" charset="0"/>
              </a:rPr>
              <a:t>В. Орлов</a:t>
            </a:r>
            <a:endParaRPr lang="ru-RU" sz="2400" u="none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4149725"/>
            <a:ext cx="2443163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Рисунок 2"/>
          <p:cNvPicPr>
            <a:picLocks noChangeAspect="1"/>
          </p:cNvPicPr>
          <p:nvPr/>
        </p:nvPicPr>
        <p:blipFill>
          <a:blip r:embed="rId2"/>
          <a:srcRect r="46844"/>
          <a:stretch>
            <a:fillRect/>
          </a:stretch>
        </p:blipFill>
        <p:spPr bwMode="auto">
          <a:xfrm rot="3483484">
            <a:off x="1907382" y="3745706"/>
            <a:ext cx="2220912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Прямоугольник 4"/>
          <p:cNvSpPr>
            <a:spLocks noChangeArrowheads="1"/>
          </p:cNvSpPr>
          <p:nvPr/>
        </p:nvSpPr>
        <p:spPr bwMode="auto">
          <a:xfrm>
            <a:off x="5435600" y="1412875"/>
            <a:ext cx="3281363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u="none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Паук.</a:t>
            </a:r>
          </a:p>
          <a:p>
            <a:r>
              <a:rPr lang="ru-RU" sz="2000" u="none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Восемь лапок, восемь глаз -</a:t>
            </a:r>
            <a:r>
              <a:rPr lang="ru-RU" sz="2000" u="none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none">
                <a:latin typeface="Times New Roman" pitchFamily="18" charset="0"/>
                <a:cs typeface="Times New Roman" pitchFamily="18" charset="0"/>
              </a:rPr>
            </a:br>
            <a:r>
              <a:rPr lang="ru-RU" sz="2000" u="none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из угла гляжу на вас.</a:t>
            </a:r>
            <a:r>
              <a:rPr lang="ru-RU" sz="2000" u="none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none">
                <a:latin typeface="Times New Roman" pitchFamily="18" charset="0"/>
                <a:cs typeface="Times New Roman" pitchFamily="18" charset="0"/>
              </a:rPr>
            </a:br>
            <a:r>
              <a:rPr lang="ru-RU" sz="2000" u="none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Для жужжащих на лету</a:t>
            </a:r>
            <a:r>
              <a:rPr lang="ru-RU" sz="2000" u="none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none">
                <a:latin typeface="Times New Roman" pitchFamily="18" charset="0"/>
                <a:cs typeface="Times New Roman" pitchFamily="18" charset="0"/>
              </a:rPr>
            </a:br>
            <a:r>
              <a:rPr lang="ru-RU" sz="2000" u="none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сеть надежную плету.</a:t>
            </a:r>
            <a:r>
              <a:rPr lang="ru-RU" sz="2000" u="none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none">
                <a:latin typeface="Times New Roman" pitchFamily="18" charset="0"/>
                <a:cs typeface="Times New Roman" pitchFamily="18" charset="0"/>
              </a:rPr>
            </a:br>
            <a:r>
              <a:rPr lang="ru-RU" sz="2000" u="none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Паутина легче пуха,</a:t>
            </a:r>
            <a:r>
              <a:rPr lang="ru-RU" sz="2000" u="none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none">
                <a:latin typeface="Times New Roman" pitchFamily="18" charset="0"/>
                <a:cs typeface="Times New Roman" pitchFamily="18" charset="0"/>
              </a:rPr>
            </a:br>
            <a:r>
              <a:rPr lang="ru-RU" sz="2000" u="none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но крепка - спасенья нет.</a:t>
            </a:r>
            <a:r>
              <a:rPr lang="ru-RU" sz="2000" u="none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none">
                <a:latin typeface="Times New Roman" pitchFamily="18" charset="0"/>
                <a:cs typeface="Times New Roman" pitchFamily="18" charset="0"/>
              </a:rPr>
            </a:br>
            <a:r>
              <a:rPr lang="ru-RU" sz="2000" u="none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Попадись комар иль муха -</a:t>
            </a:r>
            <a:r>
              <a:rPr lang="ru-RU" sz="2000" u="none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none">
                <a:latin typeface="Times New Roman" pitchFamily="18" charset="0"/>
                <a:cs typeface="Times New Roman" pitchFamily="18" charset="0"/>
              </a:rPr>
            </a:br>
            <a:r>
              <a:rPr lang="ru-RU" sz="2000" u="none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угодите на обед.</a:t>
            </a:r>
            <a:r>
              <a:rPr lang="ru-RU" sz="2000" u="none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none">
                <a:latin typeface="Times New Roman" pitchFamily="18" charset="0"/>
                <a:cs typeface="Times New Roman" pitchFamily="18" charset="0"/>
              </a:rPr>
            </a:br>
            <a:r>
              <a:rPr lang="ru-RU" sz="2000" u="none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none">
                <a:latin typeface="Times New Roman" pitchFamily="18" charset="0"/>
                <a:cs typeface="Times New Roman" pitchFamily="18" charset="0"/>
              </a:rPr>
            </a:br>
            <a:r>
              <a:rPr lang="ru-RU" sz="2000" b="1" u="none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М. Гаврилова</a:t>
            </a:r>
            <a:r>
              <a:rPr lang="ru-RU" sz="2000" u="none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none">
                <a:latin typeface="Times New Roman" pitchFamily="18" charset="0"/>
                <a:cs typeface="Times New Roman" pitchFamily="18" charset="0"/>
              </a:rPr>
            </a:br>
            <a:endParaRPr lang="ru-RU" sz="2000" u="none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1" name="Picture 5" descr="DSC009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692150"/>
            <a:ext cx="45370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4"/>
          <p:cNvSpPr>
            <a:spLocks noGrp="1"/>
          </p:cNvSpPr>
          <p:nvPr>
            <p:ph type="title" sz="quarter"/>
          </p:nvPr>
        </p:nvSpPr>
        <p:spPr>
          <a:xfrm>
            <a:off x="611188" y="620713"/>
            <a:ext cx="6348412" cy="1320800"/>
          </a:xfrm>
        </p:spPr>
        <p:txBody>
          <a:bodyPr/>
          <a:lstStyle/>
          <a:p>
            <a:pPr algn="ctr"/>
            <a:r>
              <a:rPr lang="ru-RU" smtClean="0">
                <a:solidFill>
                  <a:schemeClr val="tx1"/>
                </a:solidFill>
                <a:latin typeface="Arial" charset="0"/>
              </a:rPr>
              <a:t>ЖУК</a:t>
            </a:r>
          </a:p>
        </p:txBody>
      </p:sp>
      <p:pic>
        <p:nvPicPr>
          <p:cNvPr id="49154" name="Picture 9" descr="DSC0098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773238"/>
            <a:ext cx="3492500" cy="3671887"/>
          </a:xfrm>
        </p:spPr>
      </p:pic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4572000" y="2708275"/>
            <a:ext cx="30448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none"/>
              <a:t>Жук качался на травинке,</a:t>
            </a:r>
          </a:p>
          <a:p>
            <a:r>
              <a:rPr lang="ru-RU" u="none"/>
              <a:t>Крылья гладкие на спинке.</a:t>
            </a:r>
          </a:p>
          <a:p>
            <a:pPr>
              <a:buFontTx/>
              <a:buChar char="-"/>
            </a:pPr>
            <a:r>
              <a:rPr lang="ru-RU" u="none"/>
              <a:t>Всех я знаю на лугу,</a:t>
            </a:r>
          </a:p>
          <a:p>
            <a:r>
              <a:rPr lang="ru-RU" u="none"/>
              <a:t>Познакомить вас могу! </a:t>
            </a:r>
          </a:p>
          <a:p>
            <a:endParaRPr lang="ru-RU" u="none"/>
          </a:p>
        </p:txBody>
      </p:sp>
    </p:spTree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Прямоугольник 1"/>
          <p:cNvSpPr>
            <a:spLocks noChangeArrowheads="1"/>
          </p:cNvSpPr>
          <p:nvPr/>
        </p:nvSpPr>
        <p:spPr bwMode="auto">
          <a:xfrm>
            <a:off x="468313" y="1268413"/>
            <a:ext cx="2789237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none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Л. Терещенко</a:t>
            </a:r>
            <a:r>
              <a:rPr lang="ru-RU" sz="2000" u="none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none">
                <a:latin typeface="Times New Roman" pitchFamily="18" charset="0"/>
                <a:cs typeface="Times New Roman" pitchFamily="18" charset="0"/>
              </a:rPr>
            </a:br>
            <a:r>
              <a:rPr lang="ru-RU" sz="2000" u="none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none">
                <a:latin typeface="Times New Roman" pitchFamily="18" charset="0"/>
                <a:cs typeface="Times New Roman" pitchFamily="18" charset="0"/>
              </a:rPr>
            </a:br>
            <a:r>
              <a:rPr lang="ru-RU" sz="2000" u="none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У </a:t>
            </a:r>
            <a:r>
              <a:rPr lang="ru-RU" sz="2000" b="1" u="none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божьей коровки</a:t>
            </a:r>
            <a:r>
              <a:rPr lang="ru-RU" sz="2000" u="none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не видно головки.</a:t>
            </a:r>
            <a:r>
              <a:rPr lang="ru-RU" sz="2000" u="none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none">
                <a:latin typeface="Times New Roman" pitchFamily="18" charset="0"/>
                <a:cs typeface="Times New Roman" pitchFamily="18" charset="0"/>
              </a:rPr>
            </a:br>
            <a:r>
              <a:rPr lang="ru-RU" sz="2000" u="none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оранжевом, в чёрную точку, платочке.</a:t>
            </a:r>
            <a:r>
              <a:rPr lang="ru-RU" sz="2000" u="none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none">
                <a:latin typeface="Times New Roman" pitchFamily="18" charset="0"/>
                <a:cs typeface="Times New Roman" pitchFamily="18" charset="0"/>
              </a:rPr>
            </a:br>
            <a:r>
              <a:rPr lang="ru-RU" sz="2000" u="none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Её не ловите, пожалуйста, дети!</a:t>
            </a:r>
            <a:r>
              <a:rPr lang="ru-RU" sz="2000" u="none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none">
                <a:latin typeface="Times New Roman" pitchFamily="18" charset="0"/>
                <a:cs typeface="Times New Roman" pitchFamily="18" charset="0"/>
              </a:rPr>
            </a:br>
            <a:r>
              <a:rPr lang="ru-RU" sz="2000" u="none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Милее она всех букашек на свете.</a:t>
            </a:r>
            <a:r>
              <a:rPr lang="ru-RU" sz="2000" u="none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none">
                <a:latin typeface="Times New Roman" pitchFamily="18" charset="0"/>
                <a:cs typeface="Times New Roman" pitchFamily="18" charset="0"/>
              </a:rPr>
            </a:br>
            <a:r>
              <a:rPr lang="ru-RU" sz="2000" u="none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Пусть радует нас на зелёном листочке,</a:t>
            </a:r>
            <a:r>
              <a:rPr lang="ru-RU" sz="2000" u="none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none">
                <a:latin typeface="Times New Roman" pitchFamily="18" charset="0"/>
                <a:cs typeface="Times New Roman" pitchFamily="18" charset="0"/>
              </a:rPr>
            </a:br>
            <a:r>
              <a:rPr lang="ru-RU" sz="2000" u="none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оранжевом, в чёрную точку, платочке.</a:t>
            </a:r>
            <a:r>
              <a:rPr lang="ru-RU" sz="2000" u="none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none">
                <a:latin typeface="Times New Roman" pitchFamily="18" charset="0"/>
                <a:cs typeface="Times New Roman" pitchFamily="18" charset="0"/>
              </a:rPr>
            </a:br>
            <a:endParaRPr lang="ru-RU" sz="2000" u="none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2924175"/>
            <a:ext cx="4979988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7550" y="261938"/>
            <a:ext cx="2417763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5763" y="815975"/>
            <a:ext cx="2408237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1800" y="1366838"/>
            <a:ext cx="3752850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3550" y="227013"/>
            <a:ext cx="4668838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Прямоугольник 3"/>
          <p:cNvSpPr>
            <a:spLocks noChangeArrowheads="1"/>
          </p:cNvSpPr>
          <p:nvPr/>
        </p:nvSpPr>
        <p:spPr bwMode="auto">
          <a:xfrm>
            <a:off x="468313" y="4149725"/>
            <a:ext cx="359886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none">
                <a:solidFill>
                  <a:srgbClr val="291D13"/>
                </a:solidFill>
                <a:latin typeface="Times New Roman" pitchFamily="18" charset="0"/>
                <a:cs typeface="Times New Roman" pitchFamily="18" charset="0"/>
              </a:rPr>
              <a:t>Ежик и елочка.</a:t>
            </a:r>
            <a:r>
              <a:rPr lang="ru-RU" sz="2000" u="none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none">
                <a:latin typeface="Times New Roman" pitchFamily="18" charset="0"/>
                <a:cs typeface="Times New Roman" pitchFamily="18" charset="0"/>
              </a:rPr>
            </a:br>
            <a:r>
              <a:rPr lang="ru-RU" sz="2000" u="none">
                <a:solidFill>
                  <a:srgbClr val="291D13"/>
                </a:solidFill>
                <a:latin typeface="Times New Roman" pitchFamily="18" charset="0"/>
                <a:cs typeface="Times New Roman" pitchFamily="18" charset="0"/>
              </a:rPr>
              <a:t>Жил ежик колючий</a:t>
            </a:r>
            <a:r>
              <a:rPr lang="ru-RU" sz="2000" u="none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none">
                <a:latin typeface="Times New Roman" pitchFamily="18" charset="0"/>
                <a:cs typeface="Times New Roman" pitchFamily="18" charset="0"/>
              </a:rPr>
            </a:br>
            <a:r>
              <a:rPr lang="ru-RU" sz="2000" u="none">
                <a:solidFill>
                  <a:srgbClr val="291D13"/>
                </a:solidFill>
                <a:latin typeface="Times New Roman" pitchFamily="18" charset="0"/>
                <a:cs typeface="Times New Roman" pitchFamily="18" charset="0"/>
              </a:rPr>
              <a:t>В лесу дремучем.</a:t>
            </a:r>
            <a:r>
              <a:rPr lang="ru-RU" sz="2000" u="none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none">
                <a:latin typeface="Times New Roman" pitchFamily="18" charset="0"/>
                <a:cs typeface="Times New Roman" pitchFamily="18" charset="0"/>
              </a:rPr>
            </a:br>
            <a:r>
              <a:rPr lang="ru-RU" sz="2000" u="none">
                <a:solidFill>
                  <a:srgbClr val="291D13"/>
                </a:solidFill>
                <a:latin typeface="Times New Roman" pitchFamily="18" charset="0"/>
                <a:cs typeface="Times New Roman" pitchFamily="18" charset="0"/>
              </a:rPr>
              <a:t>Елочку встретив,</a:t>
            </a:r>
            <a:r>
              <a:rPr lang="ru-RU" sz="2000" u="none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none">
                <a:latin typeface="Times New Roman" pitchFamily="18" charset="0"/>
                <a:cs typeface="Times New Roman" pitchFamily="18" charset="0"/>
              </a:rPr>
            </a:br>
            <a:r>
              <a:rPr lang="ru-RU" sz="2000" u="none">
                <a:solidFill>
                  <a:srgbClr val="291D13"/>
                </a:solidFill>
                <a:latin typeface="Times New Roman" pitchFamily="18" charset="0"/>
                <a:cs typeface="Times New Roman" pitchFamily="18" charset="0"/>
              </a:rPr>
              <a:t>Колючий заметил:</a:t>
            </a:r>
            <a:r>
              <a:rPr lang="ru-RU" sz="2000" u="none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none">
                <a:latin typeface="Times New Roman" pitchFamily="18" charset="0"/>
                <a:cs typeface="Times New Roman" pitchFamily="18" charset="0"/>
              </a:rPr>
            </a:br>
            <a:r>
              <a:rPr lang="ru-RU" sz="2000" u="none">
                <a:solidFill>
                  <a:srgbClr val="291D13"/>
                </a:solidFill>
                <a:latin typeface="Times New Roman" pitchFamily="18" charset="0"/>
                <a:cs typeface="Times New Roman" pitchFamily="18" charset="0"/>
              </a:rPr>
              <a:t>"На мне палочки-иголочки</a:t>
            </a:r>
            <a:r>
              <a:rPr lang="ru-RU" sz="2000" u="none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none">
                <a:latin typeface="Times New Roman" pitchFamily="18" charset="0"/>
                <a:cs typeface="Times New Roman" pitchFamily="18" charset="0"/>
              </a:rPr>
            </a:br>
            <a:r>
              <a:rPr lang="ru-RU" sz="2000" u="none">
                <a:solidFill>
                  <a:srgbClr val="291D13"/>
                </a:solidFill>
                <a:latin typeface="Times New Roman" pitchFamily="18" charset="0"/>
                <a:cs typeface="Times New Roman" pitchFamily="18" charset="0"/>
              </a:rPr>
              <a:t>И на зеленой елочке!"</a:t>
            </a:r>
            <a:endParaRPr lang="ru-RU" sz="2000" u="none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4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7775" y="3924300"/>
            <a:ext cx="22891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052513"/>
            <a:ext cx="7488237" cy="5616575"/>
          </a:xfrm>
        </p:spPr>
      </p:pic>
      <p:pic>
        <p:nvPicPr>
          <p:cNvPr id="52226" name="Прямоугольни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60325"/>
            <a:ext cx="74310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620713"/>
            <a:ext cx="8064500" cy="590391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9" descr="DSC0112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404813"/>
            <a:ext cx="2951162" cy="2413000"/>
          </a:xfrm>
        </p:spPr>
      </p:pic>
      <p:pic>
        <p:nvPicPr>
          <p:cNvPr id="54274" name="Picture 10" descr="DSC0112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580063" y="333375"/>
            <a:ext cx="2952750" cy="2484438"/>
          </a:xfrm>
        </p:spPr>
      </p:pic>
      <p:pic>
        <p:nvPicPr>
          <p:cNvPr id="54275" name="Picture 11" descr="DSC0112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724525" y="4005263"/>
            <a:ext cx="2879725" cy="2447925"/>
          </a:xfrm>
        </p:spPr>
      </p:pic>
      <p:pic>
        <p:nvPicPr>
          <p:cNvPr id="54276" name="Picture 12" descr="DSC0113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755650" y="3933825"/>
            <a:ext cx="2881313" cy="2519363"/>
          </a:xfrm>
        </p:spPr>
      </p:pic>
      <p:sp>
        <p:nvSpPr>
          <p:cNvPr id="54277" name="AutoShape 14"/>
          <p:cNvSpPr>
            <a:spLocks noChangeArrowheads="1"/>
          </p:cNvSpPr>
          <p:nvPr/>
        </p:nvSpPr>
        <p:spPr bwMode="auto">
          <a:xfrm>
            <a:off x="4140200" y="1700213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78" name="AutoShape 15"/>
          <p:cNvSpPr>
            <a:spLocks noChangeArrowheads="1"/>
          </p:cNvSpPr>
          <p:nvPr/>
        </p:nvSpPr>
        <p:spPr bwMode="auto">
          <a:xfrm>
            <a:off x="7019925" y="2924175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79" name="AutoShape 16"/>
          <p:cNvSpPr>
            <a:spLocks noChangeArrowheads="1"/>
          </p:cNvSpPr>
          <p:nvPr/>
        </p:nvSpPr>
        <p:spPr bwMode="auto">
          <a:xfrm>
            <a:off x="4284663" y="5013325"/>
            <a:ext cx="976312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81988" cy="6477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 обоснование выбранной темы 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3238"/>
            <a:ext cx="8229600" cy="5229225"/>
          </a:xfrm>
        </p:spPr>
        <p:txBody>
          <a:bodyPr/>
          <a:lstStyle/>
          <a:p>
            <a:pPr algn="just" eaLnBrk="1" hangingPunct="1"/>
            <a:endParaRPr lang="ru-RU" sz="2400" smtClean="0"/>
          </a:p>
          <a:p>
            <a:pPr eaLnBrk="1" hangingPunct="1"/>
            <a:endParaRPr lang="ru-RU" smtClean="0"/>
          </a:p>
        </p:txBody>
      </p:sp>
      <p:sp>
        <p:nvSpPr>
          <p:cNvPr id="4" name="Стрелка вниз 3"/>
          <p:cNvSpPr/>
          <p:nvPr/>
        </p:nvSpPr>
        <p:spPr>
          <a:xfrm>
            <a:off x="3851275" y="5849938"/>
            <a:ext cx="1368425" cy="100806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u="none"/>
          </a:p>
        </p:txBody>
      </p:sp>
      <p:sp>
        <p:nvSpPr>
          <p:cNvPr id="27652" name="Прямоугольник 1"/>
          <p:cNvSpPr>
            <a:spLocks noChangeArrowheads="1"/>
          </p:cNvSpPr>
          <p:nvPr/>
        </p:nvSpPr>
        <p:spPr bwMode="auto">
          <a:xfrm>
            <a:off x="261938" y="1138238"/>
            <a:ext cx="8424862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lang="ru-RU" sz="2000" u="none">
                <a:latin typeface="Times New Roman" pitchFamily="18" charset="0"/>
                <a:cs typeface="Times New Roman" pitchFamily="18" charset="0"/>
              </a:rPr>
              <a:t> Формирование экологической культуры следует начинать с дошкольного возраста. Это ответственный период в жизни человека, в нем закладываются основы отношения к окружающему миру</a:t>
            </a:r>
            <a:r>
              <a:rPr lang="en-US" sz="2000" u="none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none">
                <a:latin typeface="Times New Roman" pitchFamily="18" charset="0"/>
                <a:cs typeface="Times New Roman" pitchFamily="18" charset="0"/>
              </a:rPr>
              <a:t>что позволяет говорить о зачатках экологического сознания;</a:t>
            </a:r>
          </a:p>
          <a:p>
            <a:pPr algn="just">
              <a:buFontTx/>
              <a:buChar char="•"/>
            </a:pPr>
            <a:r>
              <a:rPr lang="ru-RU" sz="2000" u="none">
                <a:latin typeface="Times New Roman" pitchFamily="18" charset="0"/>
                <a:cs typeface="Times New Roman" pitchFamily="18" charset="0"/>
              </a:rPr>
              <a:t> Одним из таких путей достижения экологического сознания, может выступить воспитание эмоционального отношения к миру природы. Желательно, чтобы дети радовались, огорчались, удивлялись природным объектам, чтобы мир природы сделался неотъемлемой частью мира  для каждого ребенка.</a:t>
            </a:r>
          </a:p>
          <a:p>
            <a:pPr algn="just">
              <a:buFontTx/>
              <a:buChar char="•"/>
            </a:pPr>
            <a:r>
              <a:rPr lang="ru-RU" sz="2000" u="none">
                <a:latin typeface="Times New Roman" pitchFamily="18" charset="0"/>
                <a:cs typeface="Times New Roman" pitchFamily="18" charset="0"/>
              </a:rPr>
              <a:t>Работа по экологическому образованию детей обладает большими возможностями и перспективами. Ее цель – формирование начал экологической культуры, становление осознанно-правильного отношения к природе во всем ее многообразии. И, кроме того, отношение к себе как к части природы. Понимание ценности жизни и здоровья и их зависимости от окружающей среды.</a:t>
            </a:r>
          </a:p>
          <a:p>
            <a:pPr algn="just"/>
            <a:endParaRPr lang="ru-RU" sz="1600" u="none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44164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0" y="3500438"/>
            <a:ext cx="432117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3789363"/>
            <a:ext cx="236855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Box 2"/>
          <p:cNvSpPr txBox="1">
            <a:spLocks noChangeArrowheads="1"/>
          </p:cNvSpPr>
          <p:nvPr/>
        </p:nvSpPr>
        <p:spPr bwMode="auto">
          <a:xfrm>
            <a:off x="1116013" y="5445125"/>
            <a:ext cx="6757987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u="none"/>
          </a:p>
        </p:txBody>
      </p:sp>
      <p:pic>
        <p:nvPicPr>
          <p:cNvPr id="56322" name="Прямоугольник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700" y="549275"/>
            <a:ext cx="7115175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4" descr="рису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4425" y="3614738"/>
            <a:ext cx="2827338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2" descr="http://im3-tub-ru.yandex.net/i?id=115182220-62-72&amp;n=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7875" y="4781550"/>
            <a:ext cx="201612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88913"/>
            <a:ext cx="4476750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38" y="3357563"/>
            <a:ext cx="45132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5580063" y="4508500"/>
            <a:ext cx="30829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none"/>
              <a:t>На большой цветной ковер</a:t>
            </a:r>
          </a:p>
          <a:p>
            <a:r>
              <a:rPr lang="ru-RU" u="none"/>
              <a:t>Села эскадрилья.</a:t>
            </a:r>
          </a:p>
          <a:p>
            <a:r>
              <a:rPr lang="ru-RU" u="none"/>
              <a:t>То раскроет, то закроет </a:t>
            </a:r>
          </a:p>
          <a:p>
            <a:r>
              <a:rPr lang="ru-RU" u="none"/>
              <a:t>Расписные крылья.</a:t>
            </a:r>
          </a:p>
          <a:p>
            <a:r>
              <a:rPr lang="ru-RU" u="none"/>
              <a:t>                       (Бабочки) </a:t>
            </a:r>
          </a:p>
        </p:txBody>
      </p:sp>
      <p:sp>
        <p:nvSpPr>
          <p:cNvPr id="57348" name="Text Box 5"/>
          <p:cNvSpPr txBox="1">
            <a:spLocks noChangeArrowheads="1"/>
          </p:cNvSpPr>
          <p:nvPr/>
        </p:nvSpPr>
        <p:spPr bwMode="auto">
          <a:xfrm>
            <a:off x="7793038" y="4313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u="none"/>
          </a:p>
        </p:txBody>
      </p:sp>
      <p:sp>
        <p:nvSpPr>
          <p:cNvPr id="57349" name="Text Box 6"/>
          <p:cNvSpPr txBox="1">
            <a:spLocks noChangeArrowheads="1"/>
          </p:cNvSpPr>
          <p:nvPr/>
        </p:nvSpPr>
        <p:spPr bwMode="auto">
          <a:xfrm>
            <a:off x="447675" y="712788"/>
            <a:ext cx="289718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none"/>
              <a:t>Зазвенели ручьи,</a:t>
            </a:r>
          </a:p>
          <a:p>
            <a:r>
              <a:rPr lang="ru-RU" u="none"/>
              <a:t>Прилетели грачи.</a:t>
            </a:r>
          </a:p>
          <a:p>
            <a:r>
              <a:rPr lang="ru-RU" u="none"/>
              <a:t>В дом свой – улей- пчела</a:t>
            </a:r>
          </a:p>
          <a:p>
            <a:r>
              <a:rPr lang="ru-RU" u="none"/>
              <a:t>Первый мед принесла.</a:t>
            </a:r>
          </a:p>
          <a:p>
            <a:r>
              <a:rPr lang="ru-RU" u="none"/>
              <a:t>Кто скажет, кто знает,</a:t>
            </a:r>
          </a:p>
          <a:p>
            <a:r>
              <a:rPr lang="ru-RU" u="none"/>
              <a:t>Когда это бывает?</a:t>
            </a:r>
          </a:p>
          <a:p>
            <a:r>
              <a:rPr lang="ru-RU" u="none"/>
              <a:t>                (Весной)</a:t>
            </a:r>
          </a:p>
          <a:p>
            <a:endParaRPr lang="ru-RU" u="none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121150"/>
            <a:ext cx="34559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115888"/>
            <a:ext cx="5340350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extBox 3"/>
          <p:cNvSpPr txBox="1">
            <a:spLocks noChangeArrowheads="1"/>
          </p:cNvSpPr>
          <p:nvPr/>
        </p:nvSpPr>
        <p:spPr bwMode="auto">
          <a:xfrm>
            <a:off x="4211638" y="4508500"/>
            <a:ext cx="417671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u="none">
                <a:latin typeface="Times New Roman" pitchFamily="18" charset="0"/>
                <a:cs typeface="Times New Roman" pitchFamily="18" charset="0"/>
              </a:rPr>
              <a:t>Молодой я как цыпленок,</a:t>
            </a:r>
          </a:p>
          <a:p>
            <a:r>
              <a:rPr lang="ru-RU" sz="2400" u="none">
                <a:latin typeface="Times New Roman" pitchFamily="18" charset="0"/>
                <a:cs typeface="Times New Roman" pitchFamily="18" charset="0"/>
              </a:rPr>
              <a:t>Тот, что вышел из пеленок.</a:t>
            </a:r>
          </a:p>
          <a:p>
            <a:r>
              <a:rPr lang="ru-RU" sz="2400" u="none">
                <a:latin typeface="Times New Roman" pitchFamily="18" charset="0"/>
                <a:cs typeface="Times New Roman" pitchFamily="18" charset="0"/>
              </a:rPr>
              <a:t>Если я отцвёл, дружок.</a:t>
            </a:r>
          </a:p>
          <a:p>
            <a:r>
              <a:rPr lang="ru-RU" sz="2400" u="none">
                <a:latin typeface="Times New Roman" pitchFamily="18" charset="0"/>
                <a:cs typeface="Times New Roman" pitchFamily="18" charset="0"/>
              </a:rPr>
              <a:t>Стал я беленький пушок.</a:t>
            </a:r>
          </a:p>
          <a:p>
            <a:r>
              <a:rPr lang="ru-RU" sz="2400" u="none">
                <a:latin typeface="Times New Roman" pitchFamily="18" charset="0"/>
                <a:cs typeface="Times New Roman" pitchFamily="18" charset="0"/>
              </a:rPr>
              <a:t>                     (одуванчик)</a:t>
            </a:r>
          </a:p>
        </p:txBody>
      </p:sp>
      <p:pic>
        <p:nvPicPr>
          <p:cNvPr id="58372" name="Picture 5" descr="Рисунок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69900"/>
            <a:ext cx="3021012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716338"/>
            <a:ext cx="396081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470376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TextBox 5"/>
          <p:cNvSpPr txBox="1">
            <a:spLocks noChangeArrowheads="1"/>
          </p:cNvSpPr>
          <p:nvPr/>
        </p:nvSpPr>
        <p:spPr bwMode="auto">
          <a:xfrm>
            <a:off x="395288" y="4149725"/>
            <a:ext cx="38893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u="none">
                <a:latin typeface="Times New Roman" pitchFamily="18" charset="0"/>
                <a:cs typeface="Times New Roman" pitchFamily="18" charset="0"/>
              </a:rPr>
              <a:t>В детстве с желтой головой,</a:t>
            </a:r>
          </a:p>
          <a:p>
            <a:r>
              <a:rPr lang="ru-RU" sz="2400" u="none">
                <a:latin typeface="Times New Roman" pitchFamily="18" charset="0"/>
                <a:cs typeface="Times New Roman" pitchFamily="18" charset="0"/>
              </a:rPr>
              <a:t>В юности - совсем седой,</a:t>
            </a:r>
          </a:p>
          <a:p>
            <a:r>
              <a:rPr lang="ru-RU" sz="2400" u="none">
                <a:latin typeface="Times New Roman" pitchFamily="18" charset="0"/>
                <a:cs typeface="Times New Roman" pitchFamily="18" charset="0"/>
              </a:rPr>
              <a:t>А вот старым не бывает,</a:t>
            </a:r>
          </a:p>
          <a:p>
            <a:r>
              <a:rPr lang="ru-RU" sz="2400" u="none">
                <a:latin typeface="Times New Roman" pitchFamily="18" charset="0"/>
                <a:cs typeface="Times New Roman" pitchFamily="18" charset="0"/>
              </a:rPr>
              <a:t>Пухом белым улетает.</a:t>
            </a:r>
          </a:p>
          <a:p>
            <a:r>
              <a:rPr lang="ru-RU" sz="2400" u="none">
                <a:latin typeface="Times New Roman" pitchFamily="18" charset="0"/>
                <a:cs typeface="Times New Roman" pitchFamily="18" charset="0"/>
              </a:rPr>
              <a:t>                            (одуванчик)</a:t>
            </a:r>
          </a:p>
        </p:txBody>
      </p:sp>
      <p:pic>
        <p:nvPicPr>
          <p:cNvPr id="59396" name="Picture 6" descr="бабочка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0"/>
            <a:ext cx="2679700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428307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1025" y="3194050"/>
            <a:ext cx="4681538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Box 4"/>
          <p:cNvSpPr txBox="1">
            <a:spLocks noChangeArrowheads="1"/>
          </p:cNvSpPr>
          <p:nvPr/>
        </p:nvSpPr>
        <p:spPr bwMode="auto">
          <a:xfrm>
            <a:off x="4643438" y="476250"/>
            <a:ext cx="43211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u="none">
                <a:latin typeface="Times New Roman" pitchFamily="18" charset="0"/>
                <a:cs typeface="Times New Roman" pitchFamily="18" charset="0"/>
              </a:rPr>
              <a:t>Загадка.</a:t>
            </a:r>
          </a:p>
          <a:p>
            <a:r>
              <a:rPr lang="ru-RU" sz="2400" u="none">
                <a:latin typeface="Times New Roman" pitchFamily="18" charset="0"/>
                <a:cs typeface="Times New Roman" pitchFamily="18" charset="0"/>
              </a:rPr>
              <a:t>Дерево в лесу растет,</a:t>
            </a:r>
          </a:p>
          <a:p>
            <a:r>
              <a:rPr lang="ru-RU" sz="2400" u="none">
                <a:latin typeface="Times New Roman" pitchFamily="18" charset="0"/>
                <a:cs typeface="Times New Roman" pitchFamily="18" charset="0"/>
              </a:rPr>
              <a:t>Цвет зеленый круглый год.</a:t>
            </a:r>
          </a:p>
          <a:p>
            <a:r>
              <a:rPr lang="ru-RU" sz="2400" u="none">
                <a:latin typeface="Times New Roman" pitchFamily="18" charset="0"/>
                <a:cs typeface="Times New Roman" pitchFamily="18" charset="0"/>
              </a:rPr>
              <a:t>Вместо листика иголка</a:t>
            </a:r>
          </a:p>
          <a:p>
            <a:r>
              <a:rPr lang="ru-RU" sz="2400" u="none">
                <a:latin typeface="Times New Roman" pitchFamily="18" charset="0"/>
                <a:cs typeface="Times New Roman" pitchFamily="18" charset="0"/>
              </a:rPr>
              <a:t>Распустила ветки…..</a:t>
            </a:r>
          </a:p>
          <a:p>
            <a:r>
              <a:rPr lang="ru-RU" sz="2400" u="none">
                <a:latin typeface="Times New Roman" pitchFamily="18" charset="0"/>
                <a:cs typeface="Times New Roman" pitchFamily="18" charset="0"/>
              </a:rPr>
              <a:t>                               (Ёлка)</a:t>
            </a:r>
          </a:p>
        </p:txBody>
      </p:sp>
      <p:sp>
        <p:nvSpPr>
          <p:cNvPr id="60420" name="TextBox 5"/>
          <p:cNvSpPr txBox="1">
            <a:spLocks noChangeArrowheads="1"/>
          </p:cNvSpPr>
          <p:nvPr/>
        </p:nvSpPr>
        <p:spPr bwMode="auto">
          <a:xfrm>
            <a:off x="250825" y="4292600"/>
            <a:ext cx="37449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u="none">
                <a:latin typeface="Times New Roman" pitchFamily="18" charset="0"/>
                <a:cs typeface="Times New Roman" pitchFamily="18" charset="0"/>
              </a:rPr>
              <a:t>Весной веселит,</a:t>
            </a:r>
          </a:p>
          <a:p>
            <a:r>
              <a:rPr lang="ru-RU" sz="2400" u="none">
                <a:latin typeface="Times New Roman" pitchFamily="18" charset="0"/>
                <a:cs typeface="Times New Roman" pitchFamily="18" charset="0"/>
              </a:rPr>
              <a:t>Летом холодит,</a:t>
            </a:r>
          </a:p>
          <a:p>
            <a:r>
              <a:rPr lang="ru-RU" sz="2400" u="none">
                <a:latin typeface="Times New Roman" pitchFamily="18" charset="0"/>
                <a:cs typeface="Times New Roman" pitchFamily="18" charset="0"/>
              </a:rPr>
              <a:t>Осенью питает,</a:t>
            </a:r>
          </a:p>
          <a:p>
            <a:r>
              <a:rPr lang="ru-RU" sz="2400" u="none">
                <a:latin typeface="Times New Roman" pitchFamily="18" charset="0"/>
                <a:cs typeface="Times New Roman" pitchFamily="18" charset="0"/>
              </a:rPr>
              <a:t>Зимой согревает.</a:t>
            </a:r>
          </a:p>
          <a:p>
            <a:r>
              <a:rPr lang="ru-RU" sz="2400" u="none">
                <a:latin typeface="Times New Roman" pitchFamily="18" charset="0"/>
                <a:cs typeface="Times New Roman" pitchFamily="18" charset="0"/>
              </a:rPr>
              <a:t>                         (дерево)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00213"/>
            <a:ext cx="4319588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TextBox 3"/>
          <p:cNvSpPr txBox="1">
            <a:spLocks noChangeArrowheads="1"/>
          </p:cNvSpPr>
          <p:nvPr/>
        </p:nvSpPr>
        <p:spPr bwMode="auto">
          <a:xfrm>
            <a:off x="5148263" y="3789363"/>
            <a:ext cx="33845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u="none">
                <a:latin typeface="Times New Roman" pitchFamily="18" charset="0"/>
                <a:cs typeface="Times New Roman" pitchFamily="18" charset="0"/>
              </a:rPr>
              <a:t>В поле у овражка</a:t>
            </a:r>
          </a:p>
          <a:p>
            <a:r>
              <a:rPr lang="ru-RU" sz="2400" u="none">
                <a:latin typeface="Times New Roman" pitchFamily="18" charset="0"/>
                <a:cs typeface="Times New Roman" pitchFamily="18" charset="0"/>
              </a:rPr>
              <a:t>Красная кашка,</a:t>
            </a:r>
          </a:p>
          <a:p>
            <a:r>
              <a:rPr lang="ru-RU" sz="2400" u="none">
                <a:latin typeface="Times New Roman" pitchFamily="18" charset="0"/>
                <a:cs typeface="Times New Roman" pitchFamily="18" charset="0"/>
              </a:rPr>
              <a:t>Эта кашка.</a:t>
            </a:r>
          </a:p>
          <a:p>
            <a:r>
              <a:rPr lang="ru-RU" sz="2400" u="none">
                <a:latin typeface="Times New Roman" pitchFamily="18" charset="0"/>
                <a:cs typeface="Times New Roman" pitchFamily="18" charset="0"/>
              </a:rPr>
              <a:t>Только для барашка.</a:t>
            </a:r>
          </a:p>
          <a:p>
            <a:r>
              <a:rPr lang="ru-RU" sz="2400" u="none">
                <a:latin typeface="Times New Roman" pitchFamily="18" charset="0"/>
                <a:cs typeface="Times New Roman" pitchFamily="18" charset="0"/>
              </a:rPr>
              <a:t>                   (клевер)</a:t>
            </a:r>
          </a:p>
        </p:txBody>
      </p:sp>
      <p:pic>
        <p:nvPicPr>
          <p:cNvPr id="61443" name="Picture 4" descr="Рисунок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0"/>
            <a:ext cx="305435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8" descr="DSC0108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24300" y="765175"/>
            <a:ext cx="3671888" cy="2800350"/>
          </a:xfrm>
        </p:spPr>
      </p:pic>
      <p:pic>
        <p:nvPicPr>
          <p:cNvPr id="62466" name="Picture 9" descr="DSC0108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900113" y="4149725"/>
            <a:ext cx="3600450" cy="2303463"/>
          </a:xfrm>
        </p:spPr>
      </p:pic>
      <p:sp>
        <p:nvSpPr>
          <p:cNvPr id="62467" name="Text Box 10"/>
          <p:cNvSpPr txBox="1">
            <a:spLocks noChangeArrowheads="1"/>
          </p:cNvSpPr>
          <p:nvPr/>
        </p:nvSpPr>
        <p:spPr bwMode="auto">
          <a:xfrm>
            <a:off x="5292725" y="4797425"/>
            <a:ext cx="302418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u="none"/>
              <a:t>Сидит в саду кудряшка-</a:t>
            </a:r>
          </a:p>
          <a:p>
            <a:r>
              <a:rPr lang="ru-RU" u="none"/>
              <a:t>Белая рубашка,</a:t>
            </a:r>
          </a:p>
          <a:p>
            <a:r>
              <a:rPr lang="ru-RU" u="none"/>
              <a:t>Сердечко золотое.</a:t>
            </a:r>
          </a:p>
          <a:p>
            <a:r>
              <a:rPr lang="ru-RU" u="none"/>
              <a:t>Что это такое?</a:t>
            </a:r>
          </a:p>
          <a:p>
            <a:r>
              <a:rPr lang="ru-RU" u="none"/>
              <a:t>          (Ромашка)</a:t>
            </a:r>
          </a:p>
        </p:txBody>
      </p:sp>
      <p:pic>
        <p:nvPicPr>
          <p:cNvPr id="62468" name="Picture 5" descr="Рисунок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88913"/>
            <a:ext cx="3314700" cy="344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3840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3068638"/>
            <a:ext cx="4908550" cy="368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TextBox 3"/>
          <p:cNvSpPr txBox="1">
            <a:spLocks noChangeArrowheads="1"/>
          </p:cNvSpPr>
          <p:nvPr/>
        </p:nvSpPr>
        <p:spPr bwMode="auto">
          <a:xfrm>
            <a:off x="4787900" y="692150"/>
            <a:ext cx="345598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u="none">
                <a:latin typeface="Times New Roman" pitchFamily="18" charset="0"/>
                <a:cs typeface="Times New Roman" pitchFamily="18" charset="0"/>
              </a:rPr>
              <a:t>Ткач умелый, альпинист,</a:t>
            </a:r>
          </a:p>
          <a:p>
            <a:r>
              <a:rPr lang="ru-RU" sz="2400" u="none">
                <a:latin typeface="Times New Roman" pitchFamily="18" charset="0"/>
                <a:cs typeface="Times New Roman" pitchFamily="18" charset="0"/>
              </a:rPr>
              <a:t>А еще эквилибрист,</a:t>
            </a:r>
          </a:p>
          <a:p>
            <a:r>
              <a:rPr lang="ru-RU" sz="2400" u="none">
                <a:latin typeface="Times New Roman" pitchFamily="18" charset="0"/>
                <a:cs typeface="Times New Roman" pitchFamily="18" charset="0"/>
              </a:rPr>
              <a:t>Мух назойливых ловец</a:t>
            </a:r>
          </a:p>
          <a:p>
            <a:r>
              <a:rPr lang="ru-RU" sz="2400" u="none">
                <a:latin typeface="Times New Roman" pitchFamily="18" charset="0"/>
                <a:cs typeface="Times New Roman" pitchFamily="18" charset="0"/>
              </a:rPr>
              <a:t>Сеть готовит им хитрец.</a:t>
            </a:r>
          </a:p>
          <a:p>
            <a:r>
              <a:rPr lang="ru-RU" sz="2400" u="none">
                <a:latin typeface="Times New Roman" pitchFamily="18" charset="0"/>
                <a:cs typeface="Times New Roman" pitchFamily="18" charset="0"/>
              </a:rPr>
              <a:t>                             (паук)</a:t>
            </a:r>
          </a:p>
        </p:txBody>
      </p:sp>
      <p:pic>
        <p:nvPicPr>
          <p:cNvPr id="63492" name="Picture 5" descr="mult38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3500438"/>
            <a:ext cx="29083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765175"/>
            <a:ext cx="46799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Text Box 3"/>
          <p:cNvSpPr txBox="1">
            <a:spLocks noChangeArrowheads="1"/>
          </p:cNvSpPr>
          <p:nvPr/>
        </p:nvSpPr>
        <p:spPr bwMode="auto">
          <a:xfrm>
            <a:off x="5795963" y="2060575"/>
            <a:ext cx="23590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none"/>
              <a:t>Сидит старушка,</a:t>
            </a:r>
          </a:p>
          <a:p>
            <a:r>
              <a:rPr lang="ru-RU" u="none"/>
              <a:t>Платок на макушке, </a:t>
            </a:r>
          </a:p>
          <a:p>
            <a:r>
              <a:rPr lang="ru-RU" u="none"/>
              <a:t>Красный платочек,</a:t>
            </a:r>
          </a:p>
          <a:p>
            <a:r>
              <a:rPr lang="ru-RU" u="none"/>
              <a:t>Черные точки.</a:t>
            </a:r>
          </a:p>
          <a:p>
            <a:r>
              <a:rPr lang="ru-RU" u="none"/>
              <a:t>    (Божья коровка)</a:t>
            </a:r>
          </a:p>
        </p:txBody>
      </p:sp>
      <p:pic>
        <p:nvPicPr>
          <p:cNvPr id="64515" name="Picture 2" descr="http://im3-tub-ru.yandex.net/i?id=115182220-62-72&amp;n=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3475" y="5157788"/>
            <a:ext cx="1508125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4"/>
          <p:cNvSpPr txBox="1">
            <a:spLocks noChangeArrowheads="1"/>
          </p:cNvSpPr>
          <p:nvPr/>
        </p:nvSpPr>
        <p:spPr bwMode="auto">
          <a:xfrm>
            <a:off x="684213" y="490538"/>
            <a:ext cx="74168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u="none">
                <a:solidFill>
                  <a:srgbClr val="FF0000"/>
                </a:solidFill>
              </a:rPr>
              <a:t>Дерево, трава, цветок и птица</a:t>
            </a:r>
          </a:p>
          <a:p>
            <a:r>
              <a:rPr lang="ru-RU" sz="3600" u="none">
                <a:solidFill>
                  <a:srgbClr val="FF0000"/>
                </a:solidFill>
              </a:rPr>
              <a:t> </a:t>
            </a:r>
          </a:p>
          <a:p>
            <a:r>
              <a:rPr lang="ru-RU" sz="3600" u="none">
                <a:solidFill>
                  <a:srgbClr val="FF0000"/>
                </a:solidFill>
              </a:rPr>
              <a:t>Не всегда умеют защититься.</a:t>
            </a:r>
          </a:p>
          <a:p>
            <a:endParaRPr lang="ru-RU" sz="3600" u="none">
              <a:solidFill>
                <a:srgbClr val="FF0000"/>
              </a:solidFill>
            </a:endParaRPr>
          </a:p>
          <a:p>
            <a:r>
              <a:rPr lang="ru-RU" sz="3600" u="none">
                <a:solidFill>
                  <a:srgbClr val="FF0000"/>
                </a:solidFill>
              </a:rPr>
              <a:t>Если будут уничтожены они,</a:t>
            </a:r>
          </a:p>
          <a:p>
            <a:endParaRPr lang="ru-RU" sz="3600" u="none">
              <a:solidFill>
                <a:srgbClr val="FF0000"/>
              </a:solidFill>
            </a:endParaRPr>
          </a:p>
          <a:p>
            <a:r>
              <a:rPr lang="ru-RU" sz="3600" u="none">
                <a:solidFill>
                  <a:srgbClr val="FF0000"/>
                </a:solidFill>
              </a:rPr>
              <a:t>На планете мы останемся одни!!!</a:t>
            </a:r>
          </a:p>
          <a:p>
            <a:endParaRPr lang="ru-RU" sz="3600" u="none">
              <a:solidFill>
                <a:srgbClr val="FF0000"/>
              </a:solidFill>
            </a:endParaRPr>
          </a:p>
          <a:p>
            <a:endParaRPr lang="ru-RU" sz="3600" u="none">
              <a:solidFill>
                <a:srgbClr val="FF0000"/>
              </a:solidFill>
            </a:endParaRPr>
          </a:p>
        </p:txBody>
      </p:sp>
      <p:pic>
        <p:nvPicPr>
          <p:cNvPr id="28674" name="Picture 2" descr="http://im3-tub-ru.yandex.net/i?id=115182220-62-72&amp;n=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4548188"/>
            <a:ext cx="201612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9" descr="DSC0109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981075"/>
            <a:ext cx="3455987" cy="2447925"/>
          </a:xfrm>
        </p:spPr>
      </p:pic>
      <p:pic>
        <p:nvPicPr>
          <p:cNvPr id="65538" name="Picture 10" descr="DSC0109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900113" y="3716338"/>
            <a:ext cx="3671887" cy="2520950"/>
          </a:xfrm>
        </p:spPr>
      </p:pic>
      <p:sp>
        <p:nvSpPr>
          <p:cNvPr id="65539" name="Text Box 11"/>
          <p:cNvSpPr txBox="1">
            <a:spLocks noChangeArrowheads="1"/>
          </p:cNvSpPr>
          <p:nvPr/>
        </p:nvSpPr>
        <p:spPr bwMode="auto">
          <a:xfrm>
            <a:off x="5364163" y="2152650"/>
            <a:ext cx="29527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u="none"/>
              <a:t>Два рога, а не бык,</a:t>
            </a:r>
          </a:p>
          <a:p>
            <a:r>
              <a:rPr lang="ru-RU" u="none"/>
              <a:t>Шесть ног без копыт,</a:t>
            </a:r>
          </a:p>
          <a:p>
            <a:r>
              <a:rPr lang="ru-RU" u="none"/>
              <a:t>Летит – так воет,</a:t>
            </a:r>
          </a:p>
          <a:p>
            <a:r>
              <a:rPr lang="ru-RU" u="none"/>
              <a:t>Сядет – землю роет.</a:t>
            </a:r>
          </a:p>
          <a:p>
            <a:r>
              <a:rPr lang="ru-RU" u="none"/>
              <a:t>               (Жук)</a:t>
            </a:r>
          </a:p>
        </p:txBody>
      </p:sp>
      <p:pic>
        <p:nvPicPr>
          <p:cNvPr id="65540" name="Picture 2" descr="http://im3-tub-ru.yandex.net/i?id=115182220-62-72&amp;n=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3475" y="5157788"/>
            <a:ext cx="1508125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325" y="1414463"/>
            <a:ext cx="9412288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3" descr="7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967163"/>
            <a:ext cx="4176712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773238"/>
            <a:ext cx="6911975" cy="4813300"/>
          </a:xfrm>
        </p:spPr>
      </p:pic>
      <p:pic>
        <p:nvPicPr>
          <p:cNvPr id="67586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238" y="0"/>
            <a:ext cx="8431212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Заголовок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272337" cy="682625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Непосредственная работа с картой. </a:t>
            </a:r>
          </a:p>
        </p:txBody>
      </p:sp>
      <p:pic>
        <p:nvPicPr>
          <p:cNvPr id="6861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052513"/>
            <a:ext cx="7215187" cy="5411787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333375"/>
            <a:ext cx="8137525" cy="610235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Заголовок 1"/>
          <p:cNvSpPr>
            <a:spLocks noGrp="1"/>
          </p:cNvSpPr>
          <p:nvPr>
            <p:ph type="title"/>
          </p:nvPr>
        </p:nvSpPr>
        <p:spPr>
          <a:xfrm>
            <a:off x="1619250" y="115888"/>
            <a:ext cx="5184775" cy="865187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Объект  Ёлка.</a:t>
            </a:r>
          </a:p>
        </p:txBody>
      </p:sp>
      <p:pic>
        <p:nvPicPr>
          <p:cNvPr id="70658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1163638"/>
            <a:ext cx="4176712" cy="5568950"/>
          </a:xfrm>
        </p:spPr>
      </p:pic>
      <p:sp>
        <p:nvSpPr>
          <p:cNvPr id="70659" name="Прямоугольник 4"/>
          <p:cNvSpPr>
            <a:spLocks noChangeArrowheads="1"/>
          </p:cNvSpPr>
          <p:nvPr/>
        </p:nvSpPr>
        <p:spPr bwMode="auto">
          <a:xfrm>
            <a:off x="4716463" y="1484313"/>
            <a:ext cx="4572000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u="none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</a:t>
            </a:r>
            <a:r>
              <a:rPr lang="ru-RU" u="none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1400" u="none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u="none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Закреплять умения детей отыскивать знакомые деревья по одному-двум признакам;</a:t>
            </a:r>
            <a:endParaRPr lang="ru-RU" sz="1400" u="none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u="none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Знакомить с особенностями ели, по которым ее легко выделить среди других деревьев. </a:t>
            </a:r>
            <a:endParaRPr lang="ru-RU" sz="1400" u="none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u="none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Пополнить словарный запас детей (хвойное растение ,хвоя, лапник);</a:t>
            </a:r>
            <a:br>
              <a:rPr lang="ru-RU" u="none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u="none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Закреплять строение дерева (корень, ствол, ветки , хвоя - иголки),</a:t>
            </a:r>
            <a:endParaRPr lang="ru-RU" sz="1400" u="none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u="none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5.Воспитывать бережное отношение к природе.</a:t>
            </a:r>
            <a:endParaRPr lang="ru-RU" sz="1400" u="none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0660" name="Picture 2" descr="http://im3-tub-ru.yandex.net/i?id=115182220-62-72&amp;n=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1725" y="115888"/>
            <a:ext cx="1508125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Заголовок 1"/>
          <p:cNvSpPr>
            <a:spLocks noGrp="1"/>
          </p:cNvSpPr>
          <p:nvPr>
            <p:ph type="title"/>
          </p:nvPr>
        </p:nvSpPr>
        <p:spPr>
          <a:xfrm>
            <a:off x="1733550" y="188913"/>
            <a:ext cx="5256213" cy="719137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Объект  Одуванчик.</a:t>
            </a:r>
          </a:p>
        </p:txBody>
      </p:sp>
      <p:pic>
        <p:nvPicPr>
          <p:cNvPr id="7270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412875"/>
            <a:ext cx="5175250" cy="3881438"/>
          </a:xfrm>
        </p:spPr>
      </p:pic>
      <p:sp>
        <p:nvSpPr>
          <p:cNvPr id="72707" name="Прямоугольник 4"/>
          <p:cNvSpPr>
            <a:spLocks noChangeArrowheads="1"/>
          </p:cNvSpPr>
          <p:nvPr/>
        </p:nvSpPr>
        <p:spPr bwMode="auto">
          <a:xfrm>
            <a:off x="5767388" y="1897063"/>
            <a:ext cx="3205162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u="none"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u="none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15000"/>
              </a:lnSpc>
              <a:buFont typeface="Trebuchet MS" pitchFamily="34" charset="0"/>
              <a:buAutoNum type="arabicPeriod"/>
            </a:pPr>
            <a:r>
              <a:rPr lang="ru-RU" u="none">
                <a:latin typeface="Times New Roman" pitchFamily="18" charset="0"/>
                <a:cs typeface="Times New Roman" pitchFamily="18" charset="0"/>
              </a:rPr>
              <a:t>Продолжать знакомство с растением нашего края — одуванчиком;</a:t>
            </a:r>
          </a:p>
          <a:p>
            <a:pPr>
              <a:lnSpc>
                <a:spcPct val="115000"/>
              </a:lnSpc>
              <a:buFont typeface="Trebuchet MS" pitchFamily="34" charset="0"/>
              <a:buAutoNum type="arabicPeriod"/>
            </a:pPr>
            <a:r>
              <a:rPr lang="ru-RU" u="none">
                <a:latin typeface="Times New Roman" pitchFamily="18" charset="0"/>
                <a:cs typeface="Times New Roman" pitchFamily="18" charset="0"/>
              </a:rPr>
              <a:t>Закреплять строение растения (корень, листья, стебель, цветок);</a:t>
            </a:r>
          </a:p>
          <a:p>
            <a:pPr>
              <a:lnSpc>
                <a:spcPct val="115000"/>
              </a:lnSpc>
              <a:buFont typeface="Trebuchet MS" pitchFamily="34" charset="0"/>
              <a:buAutoNum type="arabicPeriod"/>
            </a:pPr>
            <a:r>
              <a:rPr lang="ru-RU" u="none">
                <a:latin typeface="Times New Roman" pitchFamily="18" charset="0"/>
                <a:cs typeface="Times New Roman" pitchFamily="18" charset="0"/>
              </a:rPr>
              <a:t>Формировать умение и желание активно беречь и защи­щать природу;</a:t>
            </a:r>
          </a:p>
        </p:txBody>
      </p:sp>
      <p:pic>
        <p:nvPicPr>
          <p:cNvPr id="72708" name="Picture 2" descr="http://im3-tub-ru.yandex.net/i?id=115182220-62-72&amp;n=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35875" y="188913"/>
            <a:ext cx="1508125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9"/>
          <p:cNvSpPr>
            <a:spLocks noGrp="1"/>
          </p:cNvSpPr>
          <p:nvPr>
            <p:ph type="title"/>
          </p:nvPr>
        </p:nvSpPr>
        <p:spPr>
          <a:xfrm>
            <a:off x="2484438" y="476250"/>
            <a:ext cx="3743325" cy="803275"/>
          </a:xfrm>
        </p:spPr>
        <p:txBody>
          <a:bodyPr/>
          <a:lstStyle/>
          <a:p>
            <a:r>
              <a:rPr lang="ru-RU" sz="3200" b="1" smtClean="0">
                <a:solidFill>
                  <a:srgbClr val="0000CC"/>
                </a:solidFill>
                <a:latin typeface="Times New Roman" pitchFamily="18" charset="0"/>
              </a:rPr>
              <a:t>Объект   Клевер</a:t>
            </a:r>
            <a:r>
              <a:rPr lang="ru-RU" sz="3200" smtClean="0">
                <a:solidFill>
                  <a:srgbClr val="0000CC"/>
                </a:solidFill>
                <a:latin typeface="Times New Roman" pitchFamily="18" charset="0"/>
              </a:rPr>
              <a:t/>
            </a:r>
            <a:br>
              <a:rPr lang="ru-RU" sz="3200" smtClean="0">
                <a:solidFill>
                  <a:srgbClr val="0000CC"/>
                </a:solidFill>
                <a:latin typeface="Times New Roman" pitchFamily="18" charset="0"/>
              </a:rPr>
            </a:br>
            <a:endParaRPr lang="ru-RU" sz="320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73730" name="Picture 13" descr="DSC0112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773238"/>
            <a:ext cx="3313112" cy="4032250"/>
          </a:xfrm>
        </p:spPr>
      </p:pic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4356100" y="1784350"/>
            <a:ext cx="4103688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u="none">
                <a:latin typeface="Times New Roman" pitchFamily="18" charset="0"/>
              </a:rPr>
              <a:t>Цели:</a:t>
            </a:r>
          </a:p>
          <a:p>
            <a:r>
              <a:rPr lang="ru-RU" sz="1600" u="none">
                <a:latin typeface="Times New Roman" pitchFamily="18" charset="0"/>
              </a:rPr>
              <a:t>1.Познакомить детей с растением, его особенностями.</a:t>
            </a:r>
            <a:br>
              <a:rPr lang="ru-RU" sz="1600" u="none">
                <a:latin typeface="Times New Roman" pitchFamily="18" charset="0"/>
              </a:rPr>
            </a:br>
            <a:r>
              <a:rPr lang="ru-RU" sz="1600" u="none">
                <a:latin typeface="Times New Roman" pitchFamily="18" charset="0"/>
              </a:rPr>
              <a:t>2.Познакомить с научным и народными названиями, поговорками о клевере.</a:t>
            </a:r>
            <a:br>
              <a:rPr lang="ru-RU" sz="1600" u="none">
                <a:latin typeface="Times New Roman" pitchFamily="18" charset="0"/>
              </a:rPr>
            </a:br>
            <a:r>
              <a:rPr lang="ru-RU" sz="1600" u="none">
                <a:latin typeface="Times New Roman" pitchFamily="18" charset="0"/>
              </a:rPr>
              <a:t>3.Закрепить знания о понятиях «медонос», «кормовое растение».</a:t>
            </a:r>
            <a:br>
              <a:rPr lang="ru-RU" sz="1600" u="none">
                <a:latin typeface="Times New Roman" pitchFamily="18" charset="0"/>
              </a:rPr>
            </a:br>
            <a:r>
              <a:rPr lang="ru-RU" sz="1600" u="none">
                <a:latin typeface="Times New Roman" pitchFamily="18" charset="0"/>
              </a:rPr>
              <a:t>4.Развивать мышление, вникая в смысл названий растений.</a:t>
            </a:r>
            <a:br>
              <a:rPr lang="ru-RU" sz="1600" u="none">
                <a:latin typeface="Times New Roman" pitchFamily="18" charset="0"/>
              </a:rPr>
            </a:br>
            <a:r>
              <a:rPr lang="ru-RU" sz="1600" u="none">
                <a:latin typeface="Times New Roman" pitchFamily="18" charset="0"/>
              </a:rPr>
              <a:t>5.Развивать экологическое мировоззрение.</a:t>
            </a:r>
            <a:br>
              <a:rPr lang="ru-RU" sz="1600" u="none">
                <a:latin typeface="Times New Roman" pitchFamily="18" charset="0"/>
              </a:rPr>
            </a:br>
            <a:r>
              <a:rPr lang="ru-RU" sz="1600" u="none">
                <a:latin typeface="Times New Roman" pitchFamily="18" charset="0"/>
              </a:rPr>
              <a:t>6.Воспитывать любознательность, интерес к родной природе </a:t>
            </a:r>
          </a:p>
        </p:txBody>
      </p:sp>
      <p:pic>
        <p:nvPicPr>
          <p:cNvPr id="73732" name="Picture 2" descr="http://im3-tub-ru.yandex.net/i?id=115182220-62-72&amp;n=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295275"/>
            <a:ext cx="1508125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Заголовок 1"/>
          <p:cNvSpPr>
            <a:spLocks noGrp="1"/>
          </p:cNvSpPr>
          <p:nvPr>
            <p:ph type="title"/>
          </p:nvPr>
        </p:nvSpPr>
        <p:spPr>
          <a:xfrm>
            <a:off x="2627313" y="404813"/>
            <a:ext cx="3960812" cy="73025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Объект  Паук</a:t>
            </a:r>
          </a:p>
        </p:txBody>
      </p:sp>
      <p:pic>
        <p:nvPicPr>
          <p:cNvPr id="7475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103313"/>
            <a:ext cx="4159250" cy="5546725"/>
          </a:xfrm>
        </p:spPr>
      </p:pic>
      <p:sp>
        <p:nvSpPr>
          <p:cNvPr id="5" name="TextBox 4"/>
          <p:cNvSpPr txBox="1"/>
          <p:nvPr/>
        </p:nvSpPr>
        <p:spPr>
          <a:xfrm>
            <a:off x="4716463" y="1412875"/>
            <a:ext cx="4103687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представление детей о паукообразных (строение тела, особенности образа жизни, способ питания).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обобщать насекомых по существенным признакам;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Дать энциклопедические знания о пауках;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гуманные чувства к нелюбимым и незаслуженно преследуемым людьми животным; воспитать интерес, желание узнать о них что-то новое.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уважение к природе путем сопереживания ситуации.</a:t>
            </a:r>
          </a:p>
        </p:txBody>
      </p:sp>
      <p:pic>
        <p:nvPicPr>
          <p:cNvPr id="74756" name="Picture 2" descr="http://im3-tub-ru.yandex.net/i?id=115182220-62-72&amp;n=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26313" y="115888"/>
            <a:ext cx="1508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4"/>
          <p:cNvSpPr>
            <a:spLocks noGrp="1"/>
          </p:cNvSpPr>
          <p:nvPr>
            <p:ph type="title"/>
          </p:nvPr>
        </p:nvSpPr>
        <p:spPr>
          <a:xfrm>
            <a:off x="609600" y="609600"/>
            <a:ext cx="7346950" cy="13208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7030A0"/>
                </a:solidFill>
              </a:rPr>
              <a:t>«Жизнь прекрасна, жизнь вокруг,</a:t>
            </a:r>
            <a:br>
              <a:rPr lang="ru-RU" sz="3200" smtClean="0">
                <a:solidFill>
                  <a:srgbClr val="7030A0"/>
                </a:solidFill>
              </a:rPr>
            </a:br>
            <a:r>
              <a:rPr lang="ru-RU" sz="3200" smtClean="0">
                <a:solidFill>
                  <a:srgbClr val="7030A0"/>
                </a:solidFill>
              </a:rPr>
              <a:t>Человек природе друг».</a:t>
            </a:r>
          </a:p>
        </p:txBody>
      </p:sp>
      <p:pic>
        <p:nvPicPr>
          <p:cNvPr id="75778" name="Picture 7" descr="DSC010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>
          <a:xfrm>
            <a:off x="323850" y="3211513"/>
            <a:ext cx="2322513" cy="3097212"/>
          </a:xfrm>
        </p:spPr>
      </p:pic>
      <p:pic>
        <p:nvPicPr>
          <p:cNvPr id="75779" name="Picture 8" descr="DSC0106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10000" contrast="40000"/>
          </a:blip>
          <a:srcRect/>
          <a:stretch>
            <a:fillRect/>
          </a:stretch>
        </p:blipFill>
        <p:spPr>
          <a:xfrm>
            <a:off x="3203575" y="2276475"/>
            <a:ext cx="5545138" cy="410527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09550"/>
            <a:ext cx="8229600" cy="1039813"/>
          </a:xfrm>
        </p:spPr>
        <p:txBody>
          <a:bodyPr/>
          <a:lstStyle/>
          <a:p>
            <a:pPr algn="r" eaLnBrk="1" hangingPunct="1"/>
            <a:r>
              <a:rPr lang="ru-RU" sz="3200" b="1" smtClean="0">
                <a:solidFill>
                  <a:srgbClr val="002060"/>
                </a:solidFill>
              </a:rPr>
              <a:t>Цель и задачи представленного опыта:</a:t>
            </a:r>
          </a:p>
        </p:txBody>
      </p:sp>
      <p:pic>
        <p:nvPicPr>
          <p:cNvPr id="29698" name="Picture 2" descr="http://im3-tub-ru.yandex.net/i?id=115182220-62-72&amp;n=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7988" y="1739900"/>
            <a:ext cx="11160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9725" y="1412875"/>
            <a:ext cx="8362950" cy="51847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endParaRPr lang="ru-RU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начал экологической культуры, становление осознанно-правильного отношения к природе во всем ее многообразии.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системы элементарных научных экологических знаний, доступных пониманию ребенка-дошкольника (прежде всего, как средства становления осознанно-правильного отношения к природе);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познавательный интерес к миру природы;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первоначальные умения и навыки экологически грамотного и безопасного для природы и для самого ребенка поведения;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гуманного, эмоционально-положительного, бережного, заботливого отношения к миру природы и окружающему миру в целом;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умения и желания сохранять природу и при необходимости оказывать ей помощь (уход за живыми объектами), а также навыков элементарной природоохранной деятельности в ближайшем окружении;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умения и навыки наблюдений за природными объектами и явлениями;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Заголовок 1"/>
          <p:cNvSpPr>
            <a:spLocks noGrp="1"/>
          </p:cNvSpPr>
          <p:nvPr>
            <p:ph type="title"/>
          </p:nvPr>
        </p:nvSpPr>
        <p:spPr>
          <a:xfrm>
            <a:off x="1187450" y="333375"/>
            <a:ext cx="6348413" cy="1320800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Предполагаемые риски реализации  проекта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160588"/>
            <a:ext cx="6265863" cy="388143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еверо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–западного климата (специфика фауны и флоры данного региона);</a:t>
            </a:r>
          </a:p>
          <a:p>
            <a:pPr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особенности детей связанные со здоровьем;</a:t>
            </a:r>
          </a:p>
          <a:p>
            <a:pPr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познавательная активность детей;</a:t>
            </a: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заинтересованность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воспитатель может организовать и руководить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детскими исследованиями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высоком методическом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 (отсутствие соответствующей методической литературы и доступа к интернет ресурсам) 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itchFamily="18" charset="2"/>
              <a:buNone/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6803" name="Picture 2" descr="http://im3-tub-ru.yandex.net/i?id=115182220-62-72&amp;n=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3475" y="5157788"/>
            <a:ext cx="1508125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4"/>
          <p:cNvSpPr txBox="1">
            <a:spLocks noChangeArrowheads="1"/>
          </p:cNvSpPr>
          <p:nvPr/>
        </p:nvSpPr>
        <p:spPr bwMode="auto">
          <a:xfrm>
            <a:off x="900113" y="549275"/>
            <a:ext cx="40322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u="none">
                <a:solidFill>
                  <a:srgbClr val="FF0000"/>
                </a:solidFill>
                <a:latin typeface="Times New Roman" pitchFamily="18" charset="0"/>
              </a:rPr>
              <a:t>Про Всех На Свете</a:t>
            </a:r>
          </a:p>
          <a:p>
            <a:endParaRPr lang="ru-RU" b="1" u="none">
              <a:solidFill>
                <a:srgbClr val="FF0000"/>
              </a:solidFill>
            </a:endParaRPr>
          </a:p>
        </p:txBody>
      </p:sp>
      <p:sp>
        <p:nvSpPr>
          <p:cNvPr id="77826" name="Text Box 34"/>
          <p:cNvSpPr txBox="1">
            <a:spLocks noChangeArrowheads="1"/>
          </p:cNvSpPr>
          <p:nvPr/>
        </p:nvSpPr>
        <p:spPr bwMode="auto">
          <a:xfrm>
            <a:off x="1384300" y="1144588"/>
            <a:ext cx="31877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u="none"/>
              <a:t>Все-все, все                                            </a:t>
            </a:r>
          </a:p>
          <a:p>
            <a:r>
              <a:rPr lang="ru-RU" u="none"/>
              <a:t>На свете</a:t>
            </a:r>
          </a:p>
          <a:p>
            <a:r>
              <a:rPr lang="ru-RU" u="none"/>
              <a:t>На свете нужны,</a:t>
            </a:r>
          </a:p>
          <a:p>
            <a:r>
              <a:rPr lang="ru-RU" u="none"/>
              <a:t>И мошки</a:t>
            </a:r>
          </a:p>
          <a:p>
            <a:r>
              <a:rPr lang="ru-RU" u="none"/>
              <a:t>Не меньше нужны,</a:t>
            </a:r>
          </a:p>
          <a:p>
            <a:r>
              <a:rPr lang="ru-RU" u="none"/>
              <a:t>Чем слоны.</a:t>
            </a:r>
          </a:p>
          <a:p>
            <a:r>
              <a:rPr lang="ru-RU" u="none"/>
              <a:t>Нужны все на свете!</a:t>
            </a:r>
          </a:p>
          <a:p>
            <a:r>
              <a:rPr lang="ru-RU" u="none"/>
              <a:t>Нужны все подряд – </a:t>
            </a:r>
          </a:p>
          <a:p>
            <a:r>
              <a:rPr lang="ru-RU" u="none"/>
              <a:t>Кто делает мед</a:t>
            </a:r>
          </a:p>
          <a:p>
            <a:r>
              <a:rPr lang="ru-RU" u="none"/>
              <a:t>И кто делает яд.</a:t>
            </a:r>
          </a:p>
          <a:p>
            <a:endParaRPr lang="ru-RU" u="none"/>
          </a:p>
          <a:p>
            <a:r>
              <a:rPr lang="ru-RU" u="none"/>
              <a:t>Нельзя обойтись</a:t>
            </a:r>
          </a:p>
          <a:p>
            <a:r>
              <a:rPr lang="ru-RU" u="none"/>
              <a:t>Без чудищ нелепых</a:t>
            </a:r>
          </a:p>
          <a:p>
            <a:r>
              <a:rPr lang="ru-RU" u="none"/>
              <a:t>И даже без хищников – </a:t>
            </a:r>
          </a:p>
          <a:p>
            <a:r>
              <a:rPr lang="ru-RU" u="none"/>
              <a:t>Злых и свирепых.</a:t>
            </a:r>
          </a:p>
          <a:p>
            <a:r>
              <a:rPr lang="ru-RU" u="none"/>
              <a:t>Плохие дела</a:t>
            </a:r>
          </a:p>
          <a:p>
            <a:r>
              <a:rPr lang="ru-RU" u="none"/>
              <a:t>У кошки без мышки,</a:t>
            </a:r>
          </a:p>
          <a:p>
            <a:r>
              <a:rPr lang="ru-RU" u="none"/>
              <a:t>У мышки без кошки</a:t>
            </a:r>
          </a:p>
          <a:p>
            <a:r>
              <a:rPr lang="ru-RU" u="none"/>
              <a:t>Не лучше делишки.</a:t>
            </a:r>
          </a:p>
          <a:p>
            <a:endParaRPr lang="ru-RU" u="none"/>
          </a:p>
        </p:txBody>
      </p:sp>
      <p:sp>
        <p:nvSpPr>
          <p:cNvPr id="77827" name="Text Box 35"/>
          <p:cNvSpPr txBox="1">
            <a:spLocks noChangeArrowheads="1"/>
          </p:cNvSpPr>
          <p:nvPr/>
        </p:nvSpPr>
        <p:spPr bwMode="auto">
          <a:xfrm>
            <a:off x="5292725" y="476250"/>
            <a:ext cx="2598738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none"/>
              <a:t>Да если мы с кем-то</a:t>
            </a:r>
          </a:p>
          <a:p>
            <a:r>
              <a:rPr lang="ru-RU" u="none"/>
              <a:t>Не очень дружны, </a:t>
            </a:r>
          </a:p>
          <a:p>
            <a:r>
              <a:rPr lang="ru-RU" u="none"/>
              <a:t>Мы все-таки ОЧЕНЬ</a:t>
            </a:r>
          </a:p>
          <a:p>
            <a:r>
              <a:rPr lang="ru-RU" u="none"/>
              <a:t>Друг другу нужны.</a:t>
            </a:r>
          </a:p>
          <a:p>
            <a:r>
              <a:rPr lang="ru-RU" u="none"/>
              <a:t>А если нам кто-нибудь</a:t>
            </a:r>
          </a:p>
          <a:p>
            <a:r>
              <a:rPr lang="ru-RU" u="none"/>
              <a:t>Лишним покажется,</a:t>
            </a:r>
          </a:p>
          <a:p>
            <a:r>
              <a:rPr lang="ru-RU" u="none"/>
              <a:t>То это, конечно,</a:t>
            </a:r>
          </a:p>
          <a:p>
            <a:r>
              <a:rPr lang="ru-RU" u="none"/>
              <a:t>Ошибкой окажется…</a:t>
            </a:r>
          </a:p>
          <a:p>
            <a:endParaRPr lang="ru-RU" u="none"/>
          </a:p>
          <a:p>
            <a:r>
              <a:rPr lang="ru-RU" u="none"/>
              <a:t>Все-все, все</a:t>
            </a:r>
          </a:p>
          <a:p>
            <a:r>
              <a:rPr lang="ru-RU" u="none"/>
              <a:t>На Свете</a:t>
            </a:r>
          </a:p>
          <a:p>
            <a:r>
              <a:rPr lang="ru-RU" u="none"/>
              <a:t>На Свете нужны,</a:t>
            </a:r>
          </a:p>
          <a:p>
            <a:r>
              <a:rPr lang="ru-RU" u="none"/>
              <a:t>И это все дети </a:t>
            </a:r>
          </a:p>
          <a:p>
            <a:r>
              <a:rPr lang="ru-RU" u="none"/>
              <a:t>Запомнить должны!!!</a:t>
            </a:r>
          </a:p>
          <a:p>
            <a:endParaRPr lang="ru-RU" u="none"/>
          </a:p>
        </p:txBody>
      </p:sp>
      <p:pic>
        <p:nvPicPr>
          <p:cNvPr id="77828" name="Picture 39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4010025"/>
            <a:ext cx="29908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</a:rPr>
              <a:t>Список используемой литературы</a:t>
            </a:r>
          </a:p>
        </p:txBody>
      </p:sp>
      <p:sp>
        <p:nvSpPr>
          <p:cNvPr id="78850" name="Текст 4"/>
          <p:cNvSpPr>
            <a:spLocks noGrp="1"/>
          </p:cNvSpPr>
          <p:nvPr>
            <p:ph type="body" sz="half" idx="3"/>
          </p:nvPr>
        </p:nvSpPr>
        <p:spPr>
          <a:xfrm>
            <a:off x="539750" y="1125538"/>
            <a:ext cx="8229600" cy="5327650"/>
          </a:xfrm>
        </p:spPr>
        <p:txBody>
          <a:bodyPr/>
          <a:lstStyle/>
          <a:p>
            <a:pPr eaLnBrk="1" hangingPunct="1">
              <a:buFontTx/>
              <a:buAutoNum type="arabicPeriod"/>
            </a:pPr>
            <a:r>
              <a:rPr lang="ru-RU" sz="1600" smtClean="0"/>
              <a:t> Перспективное планирование по программе «От рождения до школы» под редакцией Н.Е. Вераксы, Т.С. Комаровой, М.А.Васильевой. Волгоград, 2011г.</a:t>
            </a:r>
          </a:p>
          <a:p>
            <a:pPr eaLnBrk="1" hangingPunct="1">
              <a:buFontTx/>
              <a:buAutoNum type="arabicPeriod"/>
            </a:pPr>
            <a:r>
              <a:rPr lang="ru-RU" sz="1600" smtClean="0"/>
              <a:t>В.В. Цвынтарный «Играем пальчиками и развиваем речь» ичп «Хфрдфорд» С-Пб, 1996г.</a:t>
            </a:r>
          </a:p>
          <a:p>
            <a:pPr eaLnBrk="1" hangingPunct="1">
              <a:buFontTx/>
              <a:buAutoNum type="arabicPeriod"/>
            </a:pPr>
            <a:r>
              <a:rPr lang="ru-RU" sz="1600" smtClean="0"/>
              <a:t>М.М. Петрова «Объемная аппликация» , «Детство – Пресс», С-Пб, 2005г.</a:t>
            </a:r>
          </a:p>
          <a:p>
            <a:pPr eaLnBrk="1" hangingPunct="1">
              <a:buFontTx/>
              <a:buAutoNum type="arabicPeriod"/>
            </a:pPr>
            <a:r>
              <a:rPr lang="ru-RU" sz="1600" smtClean="0"/>
              <a:t>О.А. Воронкевич «Добро пожаловать в экологию!» , 2-е изд., «Детство Пресс», С-Пб, 2006г.</a:t>
            </a:r>
          </a:p>
          <a:p>
            <a:pPr eaLnBrk="1" hangingPunct="1">
              <a:buFontTx/>
              <a:buAutoNum type="arabicPeriod"/>
            </a:pPr>
            <a:r>
              <a:rPr lang="ru-RU" sz="1600" smtClean="0"/>
              <a:t>С.Н. Николаева «Воспитание экологической культуры в дошкольном детстве» Москва, 1995г.</a:t>
            </a:r>
          </a:p>
          <a:p>
            <a:pPr eaLnBrk="1" hangingPunct="1">
              <a:buFontTx/>
              <a:buAutoNum type="arabicPeriod"/>
            </a:pPr>
            <a:r>
              <a:rPr lang="ru-RU" sz="1600" smtClean="0"/>
              <a:t>О.В. Дыбина «Неизведанное рядом» Москва, 2001г.</a:t>
            </a:r>
          </a:p>
          <a:p>
            <a:pPr eaLnBrk="1" hangingPunct="1">
              <a:buFontTx/>
              <a:buAutoNum type="arabicPeriod"/>
            </a:pPr>
            <a:r>
              <a:rPr lang="ru-RU" sz="1600" smtClean="0"/>
              <a:t>А.К.Бондаренко «Дидактические игры в детском саду» Москва, 1991г</a:t>
            </a:r>
          </a:p>
          <a:p>
            <a:pPr eaLnBrk="1" hangingPunct="1">
              <a:buFontTx/>
              <a:buAutoNum type="arabicPeriod"/>
            </a:pPr>
            <a:r>
              <a:rPr lang="ru-RU" sz="1600" smtClean="0"/>
              <a:t>Л.Молодова «Игровые экологические занятия с детьми» Минск, 1988г.</a:t>
            </a:r>
          </a:p>
          <a:p>
            <a:pPr eaLnBrk="1" hangingPunct="1">
              <a:buFontTx/>
              <a:buAutoNum type="arabicPeriod"/>
            </a:pPr>
            <a:r>
              <a:rPr lang="ru-RU" sz="1600" smtClean="0"/>
              <a:t>С. Рянжин «Экологический букварь» С-ПБ, 1996г.</a:t>
            </a:r>
          </a:p>
          <a:p>
            <a:pPr eaLnBrk="1" hangingPunct="1">
              <a:buFontTx/>
              <a:buAutoNum type="arabicPeriod"/>
            </a:pPr>
            <a:r>
              <a:rPr lang="ru-RU" sz="1600" smtClean="0"/>
              <a:t>Н.А. Рыжова «Экологическое образование в детском саду». Москва, «Карапуз» 2001г.</a:t>
            </a:r>
          </a:p>
          <a:p>
            <a:pPr eaLnBrk="1" hangingPunct="1">
              <a:buFont typeface="Wingdings 3" pitchFamily="18" charset="2"/>
              <a:buNone/>
            </a:pPr>
            <a:endParaRPr lang="ru-RU" sz="1600" smtClean="0"/>
          </a:p>
        </p:txBody>
      </p:sp>
      <p:sp>
        <p:nvSpPr>
          <p:cNvPr id="4" name="Стрелка вниз 3"/>
          <p:cNvSpPr/>
          <p:nvPr/>
        </p:nvSpPr>
        <p:spPr>
          <a:xfrm>
            <a:off x="3970338" y="5816600"/>
            <a:ext cx="1368425" cy="1008063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u="none"/>
          </a:p>
        </p:txBody>
      </p:sp>
      <p:sp>
        <p:nvSpPr>
          <p:cNvPr id="2" name="Стрелка вниз 3"/>
          <p:cNvSpPr/>
          <p:nvPr/>
        </p:nvSpPr>
        <p:spPr>
          <a:xfrm>
            <a:off x="3995738" y="5849938"/>
            <a:ext cx="1368425" cy="100806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u="none"/>
          </a:p>
        </p:txBody>
      </p:sp>
    </p:spTree>
  </p:cSld>
  <p:clrMapOvr>
    <a:masterClrMapping/>
  </p:clrMapOvr>
  <p:transition advTm="15000">
    <p:wedg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Прямоугольник 1"/>
          <p:cNvSpPr>
            <a:spLocks noChangeArrowheads="1"/>
          </p:cNvSpPr>
          <p:nvPr/>
        </p:nvSpPr>
        <p:spPr bwMode="auto">
          <a:xfrm>
            <a:off x="323850" y="404813"/>
            <a:ext cx="842486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u="none" dirty="0">
                <a:latin typeface="Times New Roman" pitchFamily="18" charset="0"/>
                <a:cs typeface="Times New Roman" pitchFamily="18" charset="0"/>
              </a:rPr>
              <a:t>11. Т.Д. </a:t>
            </a:r>
            <a:r>
              <a:rPr lang="ru-RU" u="none" dirty="0" err="1">
                <a:latin typeface="Times New Roman" pitchFamily="18" charset="0"/>
                <a:cs typeface="Times New Roman" pitchFamily="18" charset="0"/>
              </a:rPr>
              <a:t>Нуждина</a:t>
            </a:r>
            <a:r>
              <a:rPr lang="ru-RU" u="none" dirty="0">
                <a:latin typeface="Times New Roman" pitchFamily="18" charset="0"/>
                <a:cs typeface="Times New Roman" pitchFamily="18" charset="0"/>
              </a:rPr>
              <a:t> Энциклопедия для </a:t>
            </a:r>
            <a:r>
              <a:rPr lang="ru-RU" u="none" dirty="0" err="1">
                <a:latin typeface="Times New Roman" pitchFamily="18" charset="0"/>
                <a:cs typeface="Times New Roman" pitchFamily="18" charset="0"/>
              </a:rPr>
              <a:t>малыщей</a:t>
            </a:r>
            <a:r>
              <a:rPr lang="ru-RU" u="none" dirty="0">
                <a:latin typeface="Times New Roman" pitchFamily="18" charset="0"/>
                <a:cs typeface="Times New Roman" pitchFamily="18" charset="0"/>
              </a:rPr>
              <a:t>  «Чудо всюду», Мир растений и животных. Ярославль, Академия развития 1997г.</a:t>
            </a:r>
          </a:p>
          <a:p>
            <a:r>
              <a:rPr lang="ru-RU" u="none" dirty="0">
                <a:latin typeface="Times New Roman" pitchFamily="18" charset="0"/>
                <a:cs typeface="Times New Roman" pitchFamily="18" charset="0"/>
              </a:rPr>
              <a:t>12. Л.Г. Селихова «Ознакомление с </a:t>
            </a:r>
            <a:r>
              <a:rPr lang="ru-RU" u="none" dirty="0" err="1">
                <a:latin typeface="Times New Roman" pitchFamily="18" charset="0"/>
                <a:cs typeface="Times New Roman" pitchFamily="18" charset="0"/>
              </a:rPr>
              <a:t>природрй</a:t>
            </a:r>
            <a:r>
              <a:rPr lang="ru-RU" u="none" dirty="0">
                <a:latin typeface="Times New Roman" pitchFamily="18" charset="0"/>
                <a:cs typeface="Times New Roman" pitchFamily="18" charset="0"/>
              </a:rPr>
              <a:t> и развитие речи» «</a:t>
            </a:r>
            <a:r>
              <a:rPr lang="ru-RU" u="none" dirty="0" err="1">
                <a:latin typeface="Times New Roman" pitchFamily="18" charset="0"/>
                <a:cs typeface="Times New Roman" pitchFamily="18" charset="0"/>
              </a:rPr>
              <a:t>Мазаика</a:t>
            </a:r>
            <a:r>
              <a:rPr lang="ru-RU" u="none" dirty="0">
                <a:latin typeface="Times New Roman" pitchFamily="18" charset="0"/>
                <a:cs typeface="Times New Roman" pitchFamily="18" charset="0"/>
              </a:rPr>
              <a:t>  - синтез», Москва, 2006г.</a:t>
            </a:r>
          </a:p>
          <a:p>
            <a:r>
              <a:rPr lang="ru-RU" u="none" dirty="0">
                <a:latin typeface="Times New Roman" pitchFamily="18" charset="0"/>
                <a:cs typeface="Times New Roman" pitchFamily="18" charset="0"/>
              </a:rPr>
              <a:t>13. Т.С. Комарова «Детское художественное творчество» Москва, Мозаика – Синтез», 2005г.</a:t>
            </a:r>
            <a:endParaRPr lang="en-US" u="none" dirty="0">
              <a:latin typeface="Times New Roman" pitchFamily="18" charset="0"/>
              <a:cs typeface="Times New Roman" pitchFamily="18" charset="0"/>
            </a:endParaRPr>
          </a:p>
          <a:p>
            <a:endParaRPr lang="ru-RU" u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874" name="Picture 2" descr="http://im3-tub-ru.yandex.net/i?id=115182220-62-72&amp;n=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8" y="4643438"/>
            <a:ext cx="1508125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1"/>
          </p:nvPr>
        </p:nvSpPr>
        <p:spPr>
          <a:xfrm>
            <a:off x="468313" y="549275"/>
            <a:ext cx="8229600" cy="5040313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 проводиться с участием игрового персонажа – Хозяина тропинки дядюшки АУ.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Предполагаемые педагогические эффекты: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Сформированы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экологической культуры у детей.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Сформировано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осознанно правильное отношение к объектам природы, экологическое мышление.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Развиваются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умственные способности детей (умение анализировать, делать выводы).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Появилось желание общаться с природой и отражать свои впечатления через различные виды деятельности (создавать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изопродукцию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речевой деятельности, игре)     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995738" y="5589588"/>
            <a:ext cx="1368425" cy="100806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u="none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44450"/>
            <a:ext cx="8435975" cy="1368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образовательной деятельности</a:t>
            </a:r>
            <a:r>
              <a:rPr lang="ru-RU" sz="2800" b="1" i="1" smtClean="0">
                <a:solidFill>
                  <a:srgbClr val="002060"/>
                </a:solidFill>
              </a:rPr>
              <a:t> по</a:t>
            </a:r>
            <a:r>
              <a:rPr lang="ru-RU" sz="2800" b="1" i="1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2800" b="1" i="1" smtClean="0">
                <a:solidFill>
                  <a:srgbClr val="002060"/>
                </a:solidFill>
              </a:rPr>
              <a:t>реализации  </a:t>
            </a:r>
            <a:r>
              <a:rPr lang="ru-RU" sz="2800" b="1" i="1" smtClean="0">
                <a:solidFill>
                  <a:srgbClr val="002060"/>
                </a:solidFill>
                <a:latin typeface="Arial" charset="0"/>
              </a:rPr>
              <a:t>проекта </a:t>
            </a:r>
            <a:r>
              <a:rPr lang="ru-RU" sz="2800" b="1" i="1" smtClean="0">
                <a:solidFill>
                  <a:srgbClr val="002060"/>
                </a:solidFill>
              </a:rPr>
              <a:t>«экологич</a:t>
            </a:r>
            <a:r>
              <a:rPr lang="ru-RU" sz="2800" b="1" i="1" smtClean="0">
                <a:solidFill>
                  <a:srgbClr val="002060"/>
                </a:solidFill>
                <a:latin typeface="Arial" charset="0"/>
              </a:rPr>
              <a:t>е</a:t>
            </a:r>
            <a:r>
              <a:rPr lang="ru-RU" sz="2800" b="1" i="1" smtClean="0">
                <a:solidFill>
                  <a:srgbClr val="002060"/>
                </a:solidFill>
              </a:rPr>
              <a:t>ск</a:t>
            </a:r>
            <a:r>
              <a:rPr lang="ru-RU" sz="2800" b="1" i="1" smtClean="0">
                <a:solidFill>
                  <a:srgbClr val="002060"/>
                </a:solidFill>
                <a:latin typeface="Arial" charset="0"/>
              </a:rPr>
              <a:t>ая</a:t>
            </a:r>
            <a:r>
              <a:rPr lang="ru-RU" sz="2800" b="1" i="1" smtClean="0">
                <a:solidFill>
                  <a:srgbClr val="002060"/>
                </a:solidFill>
              </a:rPr>
              <a:t> троп</a:t>
            </a:r>
            <a:r>
              <a:rPr lang="ru-RU" sz="2800" b="1" i="1" smtClean="0">
                <a:solidFill>
                  <a:srgbClr val="002060"/>
                </a:solidFill>
                <a:latin typeface="Arial" charset="0"/>
              </a:rPr>
              <a:t>а</a:t>
            </a:r>
            <a:r>
              <a:rPr lang="ru-RU" sz="2800" b="1" i="1" smtClean="0">
                <a:solidFill>
                  <a:srgbClr val="002060"/>
                </a:solidFill>
              </a:rPr>
              <a:t>»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51453162"/>
              </p:ext>
            </p:extLst>
          </p:nvPr>
        </p:nvGraphicFramePr>
        <p:xfrm>
          <a:off x="-892671" y="915070"/>
          <a:ext cx="9075093" cy="5661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5580063" y="5949950"/>
            <a:ext cx="35639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ru-RU" sz="2800" b="1" i="1" u="none" dirty="0">
              <a:solidFill>
                <a:srgbClr val="FF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advTm="15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Текст 2"/>
          <p:cNvSpPr>
            <a:spLocks noGrp="1"/>
          </p:cNvSpPr>
          <p:nvPr>
            <p:ph type="body" idx="1"/>
          </p:nvPr>
        </p:nvSpPr>
        <p:spPr>
          <a:xfrm>
            <a:off x="1187450" y="5013325"/>
            <a:ext cx="6348413" cy="8636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404040"/>
                </a:solidFill>
              </a:rPr>
              <a:t>Развитие общей моторики рук, речевое развитие детей,  координация движения.</a:t>
            </a:r>
          </a:p>
        </p:txBody>
      </p:sp>
      <p:pic>
        <p:nvPicPr>
          <p:cNvPr id="32770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575" y="1657350"/>
            <a:ext cx="7869238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2" descr="http://im3-tub-ru.yandex.net/i?id=115182220-62-72&amp;n=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9300" y="4854575"/>
            <a:ext cx="201612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3738" y="3830638"/>
            <a:ext cx="2633662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Текст 2"/>
          <p:cNvSpPr>
            <a:spLocks noGrp="1"/>
          </p:cNvSpPr>
          <p:nvPr>
            <p:ph type="body" sz="half" idx="1"/>
          </p:nvPr>
        </p:nvSpPr>
        <p:spPr>
          <a:xfrm>
            <a:off x="323850" y="1412875"/>
            <a:ext cx="4038600" cy="4525963"/>
          </a:xfrm>
        </p:spPr>
        <p:txBody>
          <a:bodyPr/>
          <a:lstStyle/>
          <a:p>
            <a:pPr marL="0" indent="0" algn="ctr" eaLnBrk="1" hangingPunct="1">
              <a:buFont typeface="Wingdings 3" pitchFamily="18" charset="2"/>
              <a:buNone/>
            </a:pPr>
            <a:r>
              <a:rPr lang="ru-RU" sz="2400" b="1" u="sng" smtClean="0">
                <a:latin typeface="Times New Roman" pitchFamily="18" charset="0"/>
                <a:cs typeface="Times New Roman" pitchFamily="18" charset="0"/>
              </a:rPr>
              <a:t>Ёлка</a:t>
            </a:r>
          </a:p>
          <a:p>
            <a:pPr marL="0" indent="0" algn="ctr" eaLnBrk="1" hangingPunct="1">
              <a:buFont typeface="Wingdings 3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Ёлка быстро получается,</a:t>
            </a:r>
          </a:p>
          <a:p>
            <a:pPr marL="0" indent="0" algn="ctr" eaLnBrk="1" hangingPunct="1">
              <a:buFont typeface="Wingdings 3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Если пальчики сцепляются.</a:t>
            </a:r>
          </a:p>
          <a:p>
            <a:pPr marL="0" indent="0" algn="ctr" eaLnBrk="1" hangingPunct="1">
              <a:buFont typeface="Wingdings 3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Локотки ты подними,</a:t>
            </a:r>
          </a:p>
          <a:p>
            <a:pPr marL="0" indent="0" algn="ctr" eaLnBrk="1" hangingPunct="1">
              <a:buFont typeface="Wingdings 3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Пальчики ты разведи.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sz="1600" i="1" smtClean="0">
                <a:latin typeface="Times New Roman" pitchFamily="18" charset="0"/>
                <a:cs typeface="Times New Roman" pitchFamily="18" charset="0"/>
              </a:rPr>
              <a:t>Ладони от себя, пальчики пропускаются между собой (ладони под углом друг к другу) пальчики выставляются вперед, локотки к корпусу не прижимаются.</a:t>
            </a:r>
          </a:p>
          <a:p>
            <a:pPr marL="0" indent="0" eaLnBrk="1" hangingPunct="1">
              <a:buFont typeface="Wingdings 3" pitchFamily="18" charset="2"/>
              <a:buNone/>
            </a:pPr>
            <a:endParaRPr lang="ru-RU" smtClean="0"/>
          </a:p>
        </p:txBody>
      </p:sp>
      <p:pic>
        <p:nvPicPr>
          <p:cNvPr id="3379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476250"/>
            <a:ext cx="4038600" cy="3028950"/>
          </a:xfrm>
        </p:spPr>
      </p:pic>
    </p:spTree>
  </p:cSld>
  <p:clrMapOvr>
    <a:masterClrMapping/>
  </p:clrMapOvr>
  <p:transition advTm="15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1642</TotalTime>
  <Words>1418</Words>
  <Application>Microsoft Office PowerPoint</Application>
  <PresentationFormat>Экран (4:3)</PresentationFormat>
  <Paragraphs>228</Paragraphs>
  <Slides>53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Грань</vt:lpstr>
      <vt:lpstr>Презентация PowerPoint</vt:lpstr>
      <vt:lpstr>Презентация PowerPoint</vt:lpstr>
      <vt:lpstr>Актуальность и обоснование выбранной темы </vt:lpstr>
      <vt:lpstr>Презентация PowerPoint</vt:lpstr>
      <vt:lpstr>Цель и задачи представленного опыта: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Клевер</vt:lpstr>
      <vt:lpstr>Презентация PowerPoint</vt:lpstr>
      <vt:lpstr>Презентация PowerPoint</vt:lpstr>
      <vt:lpstr>Презентация PowerPoint</vt:lpstr>
      <vt:lpstr>ЖУК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Непосредственная работа с картой. </vt:lpstr>
      <vt:lpstr>Презентация PowerPoint</vt:lpstr>
      <vt:lpstr>Объект  Ёлка.</vt:lpstr>
      <vt:lpstr>Объект  Одуванчик.</vt:lpstr>
      <vt:lpstr>Объект   Клевер </vt:lpstr>
      <vt:lpstr>Объект  Паук</vt:lpstr>
      <vt:lpstr>«Жизнь прекрасна, жизнь вокруг, Человек природе друг».</vt:lpstr>
      <vt:lpstr>Предполагаемые риски реализации  проекта </vt:lpstr>
      <vt:lpstr>Презентация PowerPoint</vt:lpstr>
      <vt:lpstr>Список используемой литературы</vt:lpstr>
      <vt:lpstr>Презентация PowerPoint</vt:lpstr>
    </vt:vector>
  </TitlesOfParts>
  <Company>2k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дом Россия</dc:title>
  <dc:creator>CompQ</dc:creator>
  <cp:lastModifiedBy>Татьяна</cp:lastModifiedBy>
  <cp:revision>209</cp:revision>
  <dcterms:created xsi:type="dcterms:W3CDTF">2013-04-10T10:09:16Z</dcterms:created>
  <dcterms:modified xsi:type="dcterms:W3CDTF">2024-03-30T21:56:56Z</dcterms:modified>
</cp:coreProperties>
</file>