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3" r:id="rId5"/>
    <p:sldId id="265" r:id="rId6"/>
    <p:sldId id="258" r:id="rId7"/>
    <p:sldId id="259" r:id="rId8"/>
    <p:sldId id="266" r:id="rId9"/>
    <p:sldId id="262" r:id="rId10"/>
    <p:sldId id="25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5" r:id="rId19"/>
    <p:sldId id="274" r:id="rId20"/>
    <p:sldId id="280" r:id="rId21"/>
    <p:sldId id="278" r:id="rId22"/>
    <p:sldId id="279" r:id="rId23"/>
    <p:sldId id="277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6" d="100"/>
          <a:sy n="76" d="100"/>
        </p:scale>
        <p:origin x="7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27015-3DB7-4AF8-B0CC-A1CB87932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9D26C9-1D3C-4119-AB12-072711243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6DC044-2A14-497D-BB7C-3C32C6C8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B21DFA-94F6-4F46-9C8B-27695A20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60983-BEAA-45B1-B6CB-E18AA3A6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22908-6A28-4728-8664-F49C7C31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D3E623-A88B-4FA2-ABC5-F9EE71DED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8B17C5-EBCD-4FF4-9D05-47DD71E8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372A7-B2A3-48DD-B307-3B1FC3A3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8D72B-A1E5-4DD7-B9BA-CDE1CE5B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1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216A96-3154-44E9-8CE0-AC0C8BF8E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DB423B-C805-4DD3-B7DD-037A58F6B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0C373-F83C-4962-AA64-C75FE3E2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1DE50-5FF4-4A5E-BA91-6EC70C27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3411-ED48-4BEA-ACB8-7B506C05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9B112-ADE3-4828-982E-E14761ED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8A02A-E3BC-47D9-AD21-147DD492E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04EBD-3BAC-4235-9283-DBC0C09B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755EC-03D7-4A7B-A6A6-CF8963DE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12677-FD56-464E-BF2E-5B1C316D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0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DDFF3-5C94-4D83-8238-329E6E2D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53468D-4BEC-46CB-A3E4-AF0C704A4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BDD227-08FD-4945-8DF2-544DB1C6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B23F06-8F12-466B-A072-BD73439F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A67949-9F89-4511-A744-72E203F7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9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2DDE1-529D-4D2D-866C-1AEFFE1C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F4814-9523-4364-BA66-56004EE18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BAB80C-8ED7-41D6-A8BB-94E76F9A3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A26AAA-980B-460D-B883-5034E18B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3E6A9B-EF54-46ED-B1C5-F64CD402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5CE1F-AA39-443F-801B-13900130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2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BA450-D8FA-48E8-A710-6C02F0FC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00BA44-9E3F-47D7-A77D-8FE38A1F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3557A4-1CA4-40AF-9494-911B37C71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C6DBD5-9004-4119-AA14-CF850DA45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D2E3EA-3622-4DBA-8927-D6BF8EC3C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BDF5CD-25FD-47CB-BAAD-7E1983FB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0BD805-479A-468F-9984-23D85C4C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E810CB-1FB8-43E4-9DBE-CB6A35DB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8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AB4DA-CFA4-4601-B5A9-70B12255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FB7433-56C2-455E-9AA2-1502F657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ACD05B-EDF2-4FDB-ABD2-CEE79028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450F06-49E4-4450-BA0E-581F74B4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8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DDC9EE-0D99-4469-BFAB-303E8BAF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79D9BA-2550-4296-B3DB-2B2D04D6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B721EA-A48E-43F3-8FFB-D61F6B21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2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C1CB7-9DE5-4B42-BF2E-7976E66A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36413-E4BC-4192-95C5-B576B3D2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04C508-7BB6-4C83-9331-51BF36DC1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3E9638-ABF7-4448-A750-AA72A70C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56E78D-A35F-4755-BE37-3A536345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8F86E-F0AD-4A08-A46D-5276A7F1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3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E489D-F083-4324-8F71-0C59448B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533616-C3E4-4341-B656-CC4DF8111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0AD5F6-0CA3-4731-974C-A049D38EB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D65A2-5509-424E-83C7-0F977D1A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1BC56D-EA7F-4743-BDD0-2965AA04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32F0E5-5452-4529-9000-83DBDEDC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9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9FE46-BD16-45E7-881A-B15A39A3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A98D-1E99-4591-98E7-6B8C47013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FAEEDD-9AB8-41F9-ABA1-6BCF8ADB2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49076-F93E-477C-9D34-3ED7499B210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18276-3D59-427C-8317-C7B934F98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4740C-D27B-4D55-9BC2-97577AC9C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C84D-E29F-4C16-A23F-3E647362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3182F-D32A-4C2D-A256-0C72E5B5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1535AC-FDB3-42C6-9CF2-E3B363815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655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133E01-CE50-409D-B87A-9E20ECB0966E}"/>
              </a:ext>
            </a:extLst>
          </p:cNvPr>
          <p:cNvSpPr txBox="1"/>
          <p:nvPr/>
        </p:nvSpPr>
        <p:spPr>
          <a:xfrm>
            <a:off x="2086252" y="1690688"/>
            <a:ext cx="93748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компонентов речи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русские народные сказки у детей с ТНР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Составили: воспитатель   Виноградова Т.В. </a:t>
            </a:r>
          </a:p>
          <a:p>
            <a:pPr algn="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Березко М.А.</a:t>
            </a:r>
          </a:p>
          <a:p>
            <a:pPr algn="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				.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2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33CD3-65DC-4E79-BDE5-43FDDCD7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F7427-D2A2-4443-B2CF-D20F80F67134}"/>
              </a:ext>
            </a:extLst>
          </p:cNvPr>
          <p:cNvSpPr txBox="1"/>
          <p:nvPr/>
        </p:nvSpPr>
        <p:spPr>
          <a:xfrm>
            <a:off x="1" y="0"/>
            <a:ext cx="12192000" cy="9049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algn="ctr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pPr marL="450850"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связной речи детей, овладение выразительными средствами общения: словесными и невербальными,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ополнение</a:t>
            </a:r>
          </a:p>
          <a:p>
            <a:pPr lvl="0" algn="just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словаря и грамматического строя речи.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2.Проявление познавательного интереса к русским народным сказкам и традициям русского народа.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3.Положительные результаты коррекционной работы по формированию всех компонентов речи.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6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858509-CF1C-49BB-968F-117967818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9" y="3839532"/>
            <a:ext cx="3758807" cy="2931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06E10-FEC8-4A4B-B0A6-FEBB03DCEAEC}"/>
              </a:ext>
            </a:extLst>
          </p:cNvPr>
          <p:cNvSpPr txBox="1"/>
          <p:nvPr/>
        </p:nvSpPr>
        <p:spPr>
          <a:xfrm>
            <a:off x="1905482" y="2930933"/>
            <a:ext cx="12129856" cy="453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B8B205-1F62-4BA8-AABF-15E436AC9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94" y="851539"/>
            <a:ext cx="4039212" cy="28467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10FA69-2EC9-46F3-93F6-E9F7FB133C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86" y="3862647"/>
            <a:ext cx="3639434" cy="2931597"/>
          </a:xfrm>
          <a:prstGeom prst="rect">
            <a:avLst/>
          </a:prstGeom>
        </p:spPr>
      </p:pic>
      <p:sp>
        <p:nvSpPr>
          <p:cNvPr id="32" name="Объект 31">
            <a:extLst>
              <a:ext uri="{FF2B5EF4-FFF2-40B4-BE49-F238E27FC236}">
                <a16:creationId xmlns:a16="http://schemas.microsoft.com/office/drawing/2014/main" id="{249EA245-C07C-4791-8B28-8B283E8B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65" y="0"/>
            <a:ext cx="12097157" cy="7223125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/>
              <a:t>Занятие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E49BF4C-D82A-43C0-B0E4-DAC98DE1BB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15" y="872595"/>
            <a:ext cx="4127563" cy="282565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9019889-38FE-46E2-9298-86FAF0FD2A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89" y="3862647"/>
            <a:ext cx="3908796" cy="29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9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7C07CF-F726-4766-82D0-E4942E7B3429}"/>
              </a:ext>
            </a:extLst>
          </p:cNvPr>
          <p:cNvSpPr txBox="1"/>
          <p:nvPr/>
        </p:nvSpPr>
        <p:spPr>
          <a:xfrm>
            <a:off x="-3519566" y="2297521"/>
            <a:ext cx="12129856" cy="453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C748FA6E-7BDD-4700-9F49-1C1E4B78C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93990" y="-151075"/>
            <a:ext cx="15785990" cy="73420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76F818-7202-4F9F-9335-8FBB3EA6C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31" y="748466"/>
            <a:ext cx="4521091" cy="33908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5ED415-8493-450E-ADD2-14055B84E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53" y="3331596"/>
            <a:ext cx="4607748" cy="2967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6A32EC-147C-4DBF-9DD1-645C5DE8A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4" y="3331596"/>
            <a:ext cx="4218448" cy="29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A17049-C337-467A-BDAE-3A11CAB62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CE86F-4040-4051-80B0-1F83185D3EBE}"/>
              </a:ext>
            </a:extLst>
          </p:cNvPr>
          <p:cNvSpPr txBox="1"/>
          <p:nvPr/>
        </p:nvSpPr>
        <p:spPr>
          <a:xfrm>
            <a:off x="706973" y="1889236"/>
            <a:ext cx="12129856" cy="453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5F334-EBD7-4213-A230-67188905064E}"/>
              </a:ext>
            </a:extLst>
          </p:cNvPr>
          <p:cNvSpPr txBox="1"/>
          <p:nvPr/>
        </p:nvSpPr>
        <p:spPr>
          <a:xfrm>
            <a:off x="4563122" y="1019860"/>
            <a:ext cx="452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фотовыставка</a:t>
            </a:r>
          </a:p>
        </p:txBody>
      </p:sp>
    </p:spTree>
    <p:extLst>
      <p:ext uri="{BB962C8B-B14F-4D97-AF65-F5344CB8AC3E}">
        <p14:creationId xmlns:p14="http://schemas.microsoft.com/office/powerpoint/2010/main" val="10759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CF7958-E852-41C8-B303-FB45DC257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CE86F-4040-4051-80B0-1F83185D3EBE}"/>
              </a:ext>
            </a:extLst>
          </p:cNvPr>
          <p:cNvSpPr txBox="1"/>
          <p:nvPr/>
        </p:nvSpPr>
        <p:spPr>
          <a:xfrm>
            <a:off x="0" y="1690688"/>
            <a:ext cx="12129856" cy="5156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2953D4-8F43-4ED6-9C50-CF6DC2C93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86" y="1631476"/>
            <a:ext cx="3615359" cy="49063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CE9883-0C97-4565-8FA8-E39CC3E40E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87" y="1631477"/>
            <a:ext cx="3455527" cy="4906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F9610C-C228-4700-AB84-157FEA84A2EA}"/>
              </a:ext>
            </a:extLst>
          </p:cNvPr>
          <p:cNvSpPr txBox="1"/>
          <p:nvPr/>
        </p:nvSpPr>
        <p:spPr>
          <a:xfrm>
            <a:off x="-1343" y="2772374"/>
            <a:ext cx="3455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Составление сказки</a:t>
            </a:r>
          </a:p>
          <a:p>
            <a:r>
              <a:rPr lang="ru-RU" sz="3600" dirty="0"/>
              <a:t>        по схемам</a:t>
            </a:r>
          </a:p>
        </p:txBody>
      </p:sp>
    </p:spTree>
    <p:extLst>
      <p:ext uri="{BB962C8B-B14F-4D97-AF65-F5344CB8AC3E}">
        <p14:creationId xmlns:p14="http://schemas.microsoft.com/office/powerpoint/2010/main" val="28165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A17049-C337-467A-BDAE-3A11CAB62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CE86F-4040-4051-80B0-1F83185D3EBE}"/>
              </a:ext>
            </a:extLst>
          </p:cNvPr>
          <p:cNvSpPr txBox="1"/>
          <p:nvPr/>
        </p:nvSpPr>
        <p:spPr>
          <a:xfrm>
            <a:off x="905755" y="1960544"/>
            <a:ext cx="12129856" cy="453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7C618-5139-4C6D-8842-A14B1B47FCEC}"/>
              </a:ext>
            </a:extLst>
          </p:cNvPr>
          <p:cNvSpPr txBox="1"/>
          <p:nvPr/>
        </p:nvSpPr>
        <p:spPr>
          <a:xfrm>
            <a:off x="1058155" y="2112944"/>
            <a:ext cx="12129856" cy="453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93567C-728E-4435-8505-9BC27511E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83" y="1353230"/>
            <a:ext cx="4073631" cy="52961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C3421D-78F9-422A-9BAF-EE8BC20EF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56" y="1409406"/>
            <a:ext cx="3972096" cy="5083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54441-2558-4225-ACF7-7F09BC102C77}"/>
              </a:ext>
            </a:extLst>
          </p:cNvPr>
          <p:cNvSpPr txBox="1"/>
          <p:nvPr/>
        </p:nvSpPr>
        <p:spPr>
          <a:xfrm>
            <a:off x="159797" y="2467992"/>
            <a:ext cx="3460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Рассказывание сказки </a:t>
            </a:r>
          </a:p>
          <a:p>
            <a:r>
              <a:rPr lang="ru-RU" sz="3600" dirty="0"/>
              <a:t>         «Теремок»</a:t>
            </a:r>
          </a:p>
          <a:p>
            <a:r>
              <a:rPr lang="ru-RU" sz="3600" dirty="0"/>
              <a:t>по серии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30167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C6A0AD-0B4D-4983-B593-53DBD0F81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41" y="1794456"/>
            <a:ext cx="3263504" cy="4598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5FEC42-1A09-4251-9ECF-81F9A0DD2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60" y="1794456"/>
            <a:ext cx="3178361" cy="4508668"/>
          </a:xfrm>
          <a:prstGeom prst="rect">
            <a:avLst/>
          </a:prstGeom>
        </p:spPr>
      </p:pic>
      <p:sp>
        <p:nvSpPr>
          <p:cNvPr id="21" name="Объект 20">
            <a:extLst>
              <a:ext uri="{FF2B5EF4-FFF2-40B4-BE49-F238E27FC236}">
                <a16:creationId xmlns:a16="http://schemas.microsoft.com/office/drawing/2014/main" id="{E180344C-8009-41DC-8C91-BF5E5F2BC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" y="0"/>
            <a:ext cx="12136339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																												    	</a:t>
            </a:r>
            <a:r>
              <a:rPr lang="ru-RU" sz="3600" dirty="0"/>
              <a:t>Составление сказки по серии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34693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00" y="0"/>
            <a:ext cx="12271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1E17BA-4029-4819-BD6C-1CF96F1ED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11" y="2197562"/>
            <a:ext cx="2744909" cy="37816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A9815E-4B4E-436E-B30C-EBE1F517D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56" y="2197562"/>
            <a:ext cx="2805817" cy="37410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030FFF-1FBA-4C8D-AF64-36CC48DB8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2295" y="2832237"/>
            <a:ext cx="3741089" cy="24717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71F0EA-D397-4929-8771-AB2CCF38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64" y="2197562"/>
            <a:ext cx="2549457" cy="3700483"/>
          </a:xfrm>
          <a:prstGeom prst="rect">
            <a:avLst/>
          </a:prstGeom>
        </p:spPr>
      </p:pic>
      <p:sp>
        <p:nvSpPr>
          <p:cNvPr id="21" name="Объект 20">
            <a:extLst>
              <a:ext uri="{FF2B5EF4-FFF2-40B4-BE49-F238E27FC236}">
                <a16:creationId xmlns:a16="http://schemas.microsoft.com/office/drawing/2014/main" id="{3D20515C-1AC2-4E84-A0C3-077104A54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968" y="722376"/>
            <a:ext cx="8550032" cy="6210269"/>
          </a:xfrm>
        </p:spPr>
        <p:txBody>
          <a:bodyPr/>
          <a:lstStyle/>
          <a:p>
            <a:r>
              <a:rPr lang="ru-RU" dirty="0"/>
              <a:t>Раскрашивание иллюстраций</a:t>
            </a:r>
          </a:p>
          <a:p>
            <a:r>
              <a:rPr lang="ru-RU" dirty="0"/>
              <a:t>Последовательное составление и рассказ </a:t>
            </a:r>
          </a:p>
          <a:p>
            <a:pPr marL="0" indent="0">
              <a:buNone/>
            </a:pPr>
            <a:r>
              <a:rPr lang="ru-RU" dirty="0"/>
              <a:t>   сказки «Колобок»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854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34B2D7-5DD7-4DA1-B6A7-EE8942CA6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67" y="1473693"/>
            <a:ext cx="3435152" cy="46059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8BD985-9ED5-4BA7-961A-3FF9254AA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86" y="1473693"/>
            <a:ext cx="3157762" cy="4568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7EC0A4-DC5F-49D1-BB0A-8728C59D6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700" y="1473693"/>
            <a:ext cx="3272531" cy="4568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5355" y="630316"/>
            <a:ext cx="646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Свободная деятельность детей</a:t>
            </a:r>
          </a:p>
        </p:txBody>
      </p:sp>
    </p:spTree>
    <p:extLst>
      <p:ext uri="{BB962C8B-B14F-4D97-AF65-F5344CB8AC3E}">
        <p14:creationId xmlns:p14="http://schemas.microsoft.com/office/powerpoint/2010/main" val="40383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D1DC9D3-720F-47E4-BE9B-1C110D7B3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79" y="1781604"/>
            <a:ext cx="4261282" cy="355209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5F79BA-98BA-429C-B2FB-7EE2279D0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24" y="1781604"/>
            <a:ext cx="4736123" cy="3552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ED582E-FCC0-4811-828B-E847CEA32443}"/>
              </a:ext>
            </a:extLst>
          </p:cNvPr>
          <p:cNvSpPr txBox="1"/>
          <p:nvPr/>
        </p:nvSpPr>
        <p:spPr>
          <a:xfrm>
            <a:off x="4116387" y="490359"/>
            <a:ext cx="614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Display" panose="02000505000000020004" pitchFamily="2" charset="0"/>
                <a:ea typeface="Calibri" panose="020F0502020204030204" pitchFamily="34" charset="0"/>
                <a:cs typeface="+mn-cs"/>
              </a:rPr>
              <a:t>«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Зрительные горизонты»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по методике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В.Ф.Базарного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692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532BC-3ED7-43D0-935B-0244E2AA4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22363"/>
            <a:ext cx="12106274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D8562E-277B-4BE3-AFF4-5F33CCC42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55F210-8662-4665-B43F-16086B32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06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DE5403-3DBF-4767-8F49-F34C844BC76E}"/>
              </a:ext>
            </a:extLst>
          </p:cNvPr>
          <p:cNvSpPr txBox="1">
            <a:spLocks/>
          </p:cNvSpPr>
          <p:nvPr/>
        </p:nvSpPr>
        <p:spPr>
          <a:xfrm>
            <a:off x="0" y="1122363"/>
            <a:ext cx="1210627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BDD925-E759-47E4-8F92-1E46315E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6F12A2-44F9-4B2F-B86D-A686CBE3C56F}"/>
              </a:ext>
            </a:extLst>
          </p:cNvPr>
          <p:cNvSpPr txBox="1"/>
          <p:nvPr/>
        </p:nvSpPr>
        <p:spPr>
          <a:xfrm>
            <a:off x="42861" y="79900"/>
            <a:ext cx="12106275" cy="1003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Актуальность.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довольно много встречается				   дошкольников с отклонениями в речевом развитии.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Чаще эти дети с нарушениями всех компонентов речи: звукопроизношение нарушено, словарный запас отстает от возрастной нормы,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лексико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грамматический строй речи недостаточно сформирован, связная речь не развита.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лексико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грамматических конструкций у детей дошкольного возраста является наиболее актуальной проблемой на сегодняшний день. Использование русских народных сказок помогает детям с ТНР развивать связную речь детей.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A67BB2-6810-43B1-AE0D-48FC9DB3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75" y="-166977"/>
            <a:ext cx="12343075" cy="71090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42715-F2F4-4452-A3D3-B7EF1462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40" y="174929"/>
            <a:ext cx="10145864" cy="333503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C851D7-968F-420A-ABFE-A4B8429F8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906" y="174929"/>
            <a:ext cx="11521440" cy="6508142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«В гостях у сказки»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приобщить детей к истокам русской народной культуры, как самобытной и целостной системы.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1.Расширить представление детей о богатстве и разнообразии русских народных сказках.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умение передавать сюжет сказки в разных видах деятельности (театрализация, драматизация, мнемосхемы, ЛЭП буки и т.д.).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творческую личность, осознающую свои корни, национальные истоки.</a:t>
            </a:r>
          </a:p>
          <a:p>
            <a:pPr algn="l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мини-музея использовали иллюстративные книги с русскими народными сказками, различные виды театра (настольные, печатные,  в виде народной «Матрешки», пальчиковые и т.д.) Почетное место в нашем мини-музее занимают ЛЭП буки по русским народным сказкам, сделанные руками родителей наших детей). Атмосферу сказочности и старины помогают воссоздать поделка избушки на курьих ножках и кукол в русских народных костюмах.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54E50C-00D3-4171-A2DB-2A40D6FBF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7" y="98025"/>
            <a:ext cx="5786228" cy="46489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C0EB16-31DA-4E74-A01A-5A6DCB25E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7" y="1981412"/>
            <a:ext cx="6068500" cy="49606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22F1A4A-02E0-49C7-816B-202B24840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77" y="3181112"/>
            <a:ext cx="5887941" cy="38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52229-1E4B-4D79-A77E-DCCDE186D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71" y="1681407"/>
            <a:ext cx="6026791" cy="4495556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AAB4650B-C817-4EEE-9427-9D9AAC162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699BA-E49F-40F0-B18B-AD5A77B97DE6}"/>
              </a:ext>
            </a:extLst>
          </p:cNvPr>
          <p:cNvSpPr txBox="1"/>
          <p:nvPr/>
        </p:nvSpPr>
        <p:spPr>
          <a:xfrm>
            <a:off x="3504945" y="403309"/>
            <a:ext cx="5206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  <a:p>
            <a:r>
              <a:rPr lang="ru-RU" sz="3600" dirty="0"/>
              <a:t>Наш мини- музей</a:t>
            </a:r>
          </a:p>
        </p:txBody>
      </p:sp>
    </p:spTree>
    <p:extLst>
      <p:ext uri="{BB962C8B-B14F-4D97-AF65-F5344CB8AC3E}">
        <p14:creationId xmlns:p14="http://schemas.microsoft.com/office/powerpoint/2010/main" val="35507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7674F6-22DC-47C2-AC7A-F542AC78E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48" y="2360706"/>
            <a:ext cx="3049313" cy="413216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87616D-B37C-446C-9154-246A41F26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18" y="2318538"/>
            <a:ext cx="2940917" cy="41743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7BB8F5-A541-49AC-A9DE-A04DF8BA19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11" y="2318537"/>
            <a:ext cx="3155434" cy="41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8976AF26-4914-4CBE-A959-365C16F56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037" y="2599434"/>
            <a:ext cx="4352925" cy="3265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749E1114-D10C-4CE1-88F1-A0E127D0A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903084"/>
            <a:ext cx="10515600" cy="4351338"/>
          </a:xfrm>
        </p:spPr>
        <p:txBody>
          <a:bodyPr/>
          <a:lstStyle/>
          <a:p>
            <a:r>
              <a:rPr lang="ru-RU" dirty="0"/>
              <a:t>     </a:t>
            </a:r>
          </a:p>
        </p:txBody>
      </p:sp>
      <p:pic>
        <p:nvPicPr>
          <p:cNvPr id="12" name="Объект 5">
            <a:extLst>
              <a:ext uri="{FF2B5EF4-FFF2-40B4-BE49-F238E27FC236}">
                <a16:creationId xmlns:a16="http://schemas.microsoft.com/office/drawing/2014/main" id="{FF612853-844E-46E9-BA7A-FE3F3388E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4" y="1903084"/>
            <a:ext cx="3484273" cy="45689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E31CB1-1443-49CC-965F-92621F7E86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00" y="3640791"/>
            <a:ext cx="3629684" cy="2767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03BDB-FC06-4296-B948-30888C395073}"/>
              </a:ext>
            </a:extLst>
          </p:cNvPr>
          <p:cNvSpPr txBox="1"/>
          <p:nvPr/>
        </p:nvSpPr>
        <p:spPr>
          <a:xfrm>
            <a:off x="3291827" y="806786"/>
            <a:ext cx="6159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	Изготовление </a:t>
            </a:r>
            <a:r>
              <a:rPr lang="ru-RU" sz="3600" dirty="0" err="1"/>
              <a:t>Лэп</a:t>
            </a:r>
            <a:r>
              <a:rPr lang="ru-RU" sz="3600" dirty="0"/>
              <a:t> бука    	родителями с детьми </a:t>
            </a:r>
          </a:p>
        </p:txBody>
      </p:sp>
    </p:spTree>
    <p:extLst>
      <p:ext uri="{BB962C8B-B14F-4D97-AF65-F5344CB8AC3E}">
        <p14:creationId xmlns:p14="http://schemas.microsoft.com/office/powerpoint/2010/main" val="39794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02A718D-4A71-4DC9-ADB2-B31F189C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02A718D-4A71-4DC9-ADB2-B31F189C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02A718D-4A71-4DC9-ADB2-B31F189C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6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33CD3-65DC-4E79-BDE5-43FDDCD7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11" y="277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CE86F-4040-4051-80B0-1F83185D3EBE}"/>
              </a:ext>
            </a:extLst>
          </p:cNvPr>
          <p:cNvSpPr txBox="1"/>
          <p:nvPr/>
        </p:nvSpPr>
        <p:spPr>
          <a:xfrm>
            <a:off x="221942" y="732408"/>
            <a:ext cx="12129856" cy="801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влияние русских народных сказок на развитие всех компонентов речи старших дошкольников с тяжёлым нарушением речи и разработать методические рекомендации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участников коррекционно-образовательного процесса.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33CD3-65DC-4E79-BDE5-43FDDCD7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2043" y="710214"/>
            <a:ext cx="12473125" cy="54667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CEBDB-7A1A-4B77-B99C-4EDA4B17EC9C}"/>
              </a:ext>
            </a:extLst>
          </p:cNvPr>
          <p:cNvSpPr txBox="1"/>
          <p:nvPr/>
        </p:nvSpPr>
        <p:spPr>
          <a:xfrm>
            <a:off x="0" y="1006872"/>
            <a:ext cx="12190519" cy="5883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адачи: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tabLst>
                <a:tab pos="58864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1) Проанализировать психолого-педагогическую литературу по данной проблеме;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tabLst>
                <a:tab pos="58864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Экспериментально выявить возможность использование русских народных сказок на занятиях по развитию речи и в повседневном общении;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tabLst>
                <a:tab pos="58864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3)Разработать систему мероприятий для детей старшего дошкольного возраста на основе использования русских народных  сказок.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tabLst>
                <a:tab pos="588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33CD3-65DC-4E79-BDE5-43FDDCD7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CE86F-4040-4051-80B0-1F83185D3EBE}"/>
              </a:ext>
            </a:extLst>
          </p:cNvPr>
          <p:cNvSpPr txBox="1"/>
          <p:nvPr/>
        </p:nvSpPr>
        <p:spPr>
          <a:xfrm>
            <a:off x="62144" y="834501"/>
            <a:ext cx="12129856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				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06927-67BF-4F25-9896-1684EE693517}"/>
              </a:ext>
            </a:extLst>
          </p:cNvPr>
          <p:cNvSpPr txBox="1"/>
          <p:nvPr/>
        </p:nvSpPr>
        <p:spPr>
          <a:xfrm>
            <a:off x="0" y="594804"/>
            <a:ext cx="12192000" cy="855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Изучить логопедическую и психолого-							педагогическую литературу по проблеме влияния 			  сказки на формирование связного высказывания детей с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ТНР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  Провести анализ и подобрать методики исследования формирования связного высказывания дошкольников с общим недоразвитием речи;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  Оптимизировать методический комплекс для детей старшего дошкольного возраста по формированию связного высказывания на материале сказок;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   Составить рекомендации по использованию сказок в коррекционной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работе, направленной на формирование связного высказывания у дошкольников с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ТНР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33CD3-65DC-4E79-BDE5-43FDDCD7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854CA-A747-4301-96C0-96D77A00EAD9}"/>
              </a:ext>
            </a:extLst>
          </p:cNvPr>
          <p:cNvSpPr txBox="1"/>
          <p:nvPr/>
        </p:nvSpPr>
        <p:spPr>
          <a:xfrm>
            <a:off x="1" y="1"/>
            <a:ext cx="12192000" cy="7876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актуализировать имеющийся методический 		потенциал педагогов, конкретизировать параметры развивающей среды, необходимый для обобщения познавательного опыта детей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анкетирование родителей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консультации для родителей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изучение методической литературы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-обогащение развивающей среды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78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33CD3-65DC-4E79-BDE5-43FDDCD7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B9867-E14A-4048-AEFA-B9BC3C820CD3}"/>
              </a:ext>
            </a:extLst>
          </p:cNvPr>
          <p:cNvSpPr txBox="1"/>
          <p:nvPr/>
        </p:nvSpPr>
        <p:spPr>
          <a:xfrm>
            <a:off x="0" y="0"/>
            <a:ext cx="12192001" cy="682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Цель: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внедрить план работы  в коррекционно- воспитательно-образовательный процесс  по формированию знаний детей о культурном богатстве русского народа, воспитывать  на основе содержания русских народных сказок уважение к традициям народной культуры.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33CD3-65DC-4E79-BDE5-43FDDCD7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B9867-E14A-4048-AEFA-B9BC3C820CD3}"/>
              </a:ext>
            </a:extLst>
          </p:cNvPr>
          <p:cNvSpPr txBox="1"/>
          <p:nvPr/>
        </p:nvSpPr>
        <p:spPr>
          <a:xfrm>
            <a:off x="0" y="0"/>
            <a:ext cx="12192001" cy="9532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организация игровой деятельности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слушание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аудиосказок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- беседы по сказкам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просмотр мультфильмов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- познавательные занятия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по художественному творчеству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инсценировка русских народных сказок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разучивание потешек, пословиц, отрывков из сказок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440-91AC-4BDB-AD12-3F80D3A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33CD3-65DC-4E79-BDE5-43FDDCD7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1FC4F1-1558-4C86-A995-23E5E48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000BD8-1814-4F5B-9F33-8169555E5D14}"/>
              </a:ext>
            </a:extLst>
          </p:cNvPr>
          <p:cNvSpPr txBox="1"/>
          <p:nvPr/>
        </p:nvSpPr>
        <p:spPr>
          <a:xfrm>
            <a:off x="1" y="0"/>
            <a:ext cx="12191999" cy="8968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Завершающий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Цель: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 и обобщение результатов, полученных в процессе проектно-исследовательской деятельности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итоговые занятия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-оформление выставок рисунков и поделок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-показ сказок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презентаций по русским народным сказкам, подготовленных детьми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повторное проведение диагностики</a:t>
            </a:r>
          </a:p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820</Words>
  <Application>Microsoft Office PowerPoint</Application>
  <PresentationFormat>Широкоэкранный</PresentationFormat>
  <Paragraphs>209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Sitka Display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 yulia</dc:creator>
  <cp:lastModifiedBy>User</cp:lastModifiedBy>
  <cp:revision>23</cp:revision>
  <dcterms:created xsi:type="dcterms:W3CDTF">2021-02-28T03:30:46Z</dcterms:created>
  <dcterms:modified xsi:type="dcterms:W3CDTF">2024-03-10T23:42:52Z</dcterms:modified>
</cp:coreProperties>
</file>