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9" r:id="rId7"/>
    <p:sldId id="264" r:id="rId8"/>
    <p:sldId id="270" r:id="rId9"/>
    <p:sldId id="267" r:id="rId10"/>
    <p:sldId id="263" r:id="rId11"/>
    <p:sldId id="261" r:id="rId12"/>
    <p:sldId id="271" r:id="rId13"/>
    <p:sldId id="265" r:id="rId14"/>
    <p:sldId id="268" r:id="rId15"/>
    <p:sldId id="274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6" d="100"/>
        <a:sy n="146" d="100"/>
      </p:scale>
      <p:origin x="0" y="64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Образец подзаголовка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01.01.2004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01.01.2004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01.01.2004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01.01.2004</a:t>
            </a:r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defRPr sz="4000" b="1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6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01.01.2004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01.01.2004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01.01.2004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01.01.2004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01.01.2004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01.01.2004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7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01.01.2004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01.01.2004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defPPr/>
      <a:lvl1pPr lvl="0" algn="ctr"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342900" lvl="0" indent="-342900" algn="l"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1810139" y="3578825"/>
            <a:ext cx="5271796" cy="923330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91440" tIns="45720" rIns="91440" bIns="45720" anchor="ctr">
            <a:spAutoFit/>
          </a:bodyPr>
          <a:lstStyle/>
          <a:p>
            <a:pPr marL="0" marR="0" indent="0" algn="ctr">
              <a:lnSpc>
                <a:spcPct val="100000"/>
              </a:lnSpc>
            </a:pPr>
            <a:endParaRPr sz="1800" b="1" i="0" u="none" strike="noStrike" cap="none" baseline="0" dirty="0">
              <a:solidFill>
                <a:srgbClr val="00B050"/>
              </a:solidFill>
              <a:latin typeface="Mistral"/>
              <a:ea typeface="Mistral"/>
              <a:cs typeface="Mistral"/>
            </a:endParaRPr>
          </a:p>
          <a:p>
            <a:pPr marL="285750" marR="0" indent="-28575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sz="1800" b="1" dirty="0">
              <a:solidFill>
                <a:srgbClr val="00B050"/>
              </a:solidFill>
              <a:latin typeface="Mistral"/>
              <a:ea typeface="Mistral"/>
              <a:cs typeface="Mistral"/>
            </a:endParaRPr>
          </a:p>
          <a:p>
            <a:pPr marL="0" marR="0" indent="0" algn="ctr">
              <a:lnSpc>
                <a:spcPct val="100000"/>
              </a:lnSpc>
            </a:pPr>
            <a:r>
              <a:rPr lang="ru-RU" sz="1800" b="1" i="0" u="none" strike="noStrike" cap="none" baseline="0" dirty="0">
                <a:solidFill>
                  <a:srgbClr val="00B050"/>
                </a:solidFill>
                <a:latin typeface="Mistral"/>
                <a:ea typeface="Mistral"/>
                <a:cs typeface="Mistral"/>
              </a:rPr>
              <a:t> </a:t>
            </a:r>
            <a:endParaRPr sz="2800" b="0" i="0" u="none" strike="noStrike" cap="none" baseline="0" dirty="0">
              <a:solidFill>
                <a:schemeClr val="bg2">
                  <a:lumMod val="25000"/>
                </a:schemeClr>
              </a:solidFill>
              <a:latin typeface="Mistral"/>
              <a:ea typeface="Mistral"/>
              <a:cs typeface="Mistr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FDDA79D-B892-63A1-3228-3CEBE9B26F36}"/>
              </a:ext>
            </a:extLst>
          </p:cNvPr>
          <p:cNvSpPr txBox="1"/>
          <p:nvPr/>
        </p:nvSpPr>
        <p:spPr>
          <a:xfrm>
            <a:off x="1508449" y="677283"/>
            <a:ext cx="656637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«Создание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базы знаний о финансах для детей с особыми образовательными потребностями в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с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помощью игровых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занятий»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32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Подготовили:</a:t>
            </a:r>
          </a:p>
          <a:p>
            <a:pPr algn="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Воспитатели МБДОУ № 73</a:t>
            </a:r>
          </a:p>
          <a:p>
            <a:pPr algn="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Микшина </a:t>
            </a:r>
            <a:r>
              <a:rPr lang="ru-RU" sz="32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Светлана </a:t>
            </a:r>
            <a:r>
              <a:rPr lang="ru-RU" sz="32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Валерьевна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67"/>
    </mc:Choice>
    <mc:Fallback xmlns="">
      <p:transition spd="slow" advTm="766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E767441-A0FC-A87E-0931-7B01B0C3EC0F}"/>
              </a:ext>
            </a:extLst>
          </p:cNvPr>
          <p:cNvSpPr txBox="1"/>
          <p:nvPr/>
        </p:nvSpPr>
        <p:spPr>
          <a:xfrm>
            <a:off x="429207" y="303159"/>
            <a:ext cx="8640147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«Магазин </a:t>
            </a:r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самообслуживания»</a:t>
            </a:r>
          </a:p>
          <a:p>
            <a:pPr algn="ctr"/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33A8989-677A-A3DA-E488-137C890354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104" y="3224477"/>
            <a:ext cx="4054638" cy="30409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59CFA06-34CA-8645-4E64-4DFB307FD8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4" y="1045563"/>
            <a:ext cx="3942414" cy="29568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367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3D4BCE5-1D54-2CAB-E37C-1921DDF98A5A}"/>
              </a:ext>
            </a:extLst>
          </p:cNvPr>
          <p:cNvSpPr txBox="1"/>
          <p:nvPr/>
        </p:nvSpPr>
        <p:spPr>
          <a:xfrm>
            <a:off x="205274" y="166694"/>
            <a:ext cx="89387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Игра «Груша-яблоко». </a:t>
            </a:r>
          </a:p>
          <a:p>
            <a:pPr algn="ctr"/>
            <a:endParaRPr lang="ru-RU" sz="3200" dirty="0"/>
          </a:p>
        </p:txBody>
      </p:sp>
      <p:pic>
        <p:nvPicPr>
          <p:cNvPr id="4098" name="Picture 2" descr="F:\ИНТЕРАКТИВНЫЕ\20230302_1007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9875" y="1258397"/>
            <a:ext cx="3664763" cy="20638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ИНТЕРАКТИВНЫЕ\20230302_1009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828" y="2686647"/>
            <a:ext cx="4975537" cy="28019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ИНТЕРАКТИВНЫЕ\20230302_1336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2" t="15982" r="29561" b="9904"/>
          <a:stretch/>
        </p:blipFill>
        <p:spPr bwMode="auto">
          <a:xfrm>
            <a:off x="205273" y="3582601"/>
            <a:ext cx="3533969" cy="25480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3D4BCE5-1D54-2CAB-E37C-1921DDF98A5A}"/>
              </a:ext>
            </a:extLst>
          </p:cNvPr>
          <p:cNvSpPr txBox="1"/>
          <p:nvPr/>
        </p:nvSpPr>
        <p:spPr>
          <a:xfrm>
            <a:off x="102637" y="325315"/>
            <a:ext cx="89387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Игра «Что положить в тележку». </a:t>
            </a:r>
          </a:p>
          <a:p>
            <a:pPr algn="ctr"/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27852B7-3CCF-F343-8B31-5672581E7E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266" y="1299663"/>
            <a:ext cx="6463054" cy="4847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811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F70347C-877F-CBC5-E9F7-1F7ED5D40797}"/>
              </a:ext>
            </a:extLst>
          </p:cNvPr>
          <p:cNvSpPr txBox="1"/>
          <p:nvPr/>
        </p:nvSpPr>
        <p:spPr>
          <a:xfrm>
            <a:off x="849086" y="189878"/>
            <a:ext cx="77910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«Что можно купить за деньги, а что нет»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DD081EF-E94F-76B9-B3C0-CCF47E3654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99864" y="1625060"/>
            <a:ext cx="3271853" cy="18425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F:\ИНТЕРАКТИВНЫЕ\IMG-20230302-WA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514" y="910403"/>
            <a:ext cx="5553348" cy="41650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710EB4C-D3B3-70CC-E328-5D62F36E79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40362" y="4110924"/>
            <a:ext cx="3271855" cy="18425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18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296EC39-000D-A2F4-8E8A-BE687772F618}"/>
              </a:ext>
            </a:extLst>
          </p:cNvPr>
          <p:cNvSpPr txBox="1"/>
          <p:nvPr/>
        </p:nvSpPr>
        <p:spPr>
          <a:xfrm>
            <a:off x="279918" y="189732"/>
            <a:ext cx="87147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игры </a:t>
            </a:r>
          </a:p>
        </p:txBody>
      </p:sp>
      <p:pic>
        <p:nvPicPr>
          <p:cNvPr id="1026" name="Picture 2" descr="F:\ИНТЕРАКТИВНЫЕ\IMG-20230302-WA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019433"/>
            <a:ext cx="3212755" cy="2409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ИНТЕРАКТИВНЫЕ\IMG-20230302-WA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14" y="1600200"/>
            <a:ext cx="38100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ИНТЕРАКТИВНЫЕ\20230302_1253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44" y="4030694"/>
            <a:ext cx="4622235" cy="26030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98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296EC39-000D-A2F4-8E8A-BE687772F618}"/>
              </a:ext>
            </a:extLst>
          </p:cNvPr>
          <p:cNvSpPr txBox="1"/>
          <p:nvPr/>
        </p:nvSpPr>
        <p:spPr>
          <a:xfrm>
            <a:off x="279918" y="189732"/>
            <a:ext cx="87147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74" name="Picture 2" descr="F:\ИНТЕРАКТИВНЫЕ\IMG-20230302-WA00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68" y="529312"/>
            <a:ext cx="2933700" cy="2200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ИНТЕРАКТИВНЫЕ\IMG-20230302-WA00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8" r="12157"/>
          <a:stretch/>
        </p:blipFill>
        <p:spPr bwMode="auto">
          <a:xfrm>
            <a:off x="6313714" y="2609850"/>
            <a:ext cx="2343150" cy="2781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ИНТЕРАКТИВНЫЕ\IMG-20230302-WA00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990850"/>
            <a:ext cx="45720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296EC39-000D-A2F4-8E8A-BE687772F618}"/>
              </a:ext>
            </a:extLst>
          </p:cNvPr>
          <p:cNvSpPr txBox="1"/>
          <p:nvPr/>
        </p:nvSpPr>
        <p:spPr>
          <a:xfrm>
            <a:off x="3813693" y="1117798"/>
            <a:ext cx="50000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«</a:t>
            </a:r>
            <a:r>
              <a:rPr lang="ru-RU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Фроттаж</a:t>
            </a:r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6114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296EC39-000D-A2F4-8E8A-BE687772F618}"/>
              </a:ext>
            </a:extLst>
          </p:cNvPr>
          <p:cNvSpPr txBox="1"/>
          <p:nvPr/>
        </p:nvSpPr>
        <p:spPr>
          <a:xfrm>
            <a:off x="1428750" y="2000945"/>
            <a:ext cx="63817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Создание необходимых условий и правильно организованная игровая деятельность положительно влияет на становление экономической культуры детей и способствует формированию финансовой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87488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BEC9C8E-8156-AA95-1E90-4B06279B15F9}"/>
              </a:ext>
            </a:extLst>
          </p:cNvPr>
          <p:cNvSpPr txBox="1"/>
          <p:nvPr/>
        </p:nvSpPr>
        <p:spPr>
          <a:xfrm>
            <a:off x="1285875" y="1964412"/>
            <a:ext cx="654367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altLang="ru-RU" sz="3200" b="1" i="0" u="none" strike="noStrike" kern="120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Цель: познакомить воспитанников с основами финансовой грамотности на доступном уровне с помощью игры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55E0F7E-5FCC-0961-5213-8FB54DFFBC15}"/>
              </a:ext>
            </a:extLst>
          </p:cNvPr>
          <p:cNvSpPr txBox="1"/>
          <p:nvPr/>
        </p:nvSpPr>
        <p:spPr>
          <a:xfrm>
            <a:off x="1461537" y="1895720"/>
            <a:ext cx="6933163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осваивает и познаёт мир через игру, поэтому обучение,</a:t>
            </a:r>
          </a:p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осуществляемое с помощью игры, для дошкольника естественно.</a:t>
            </a:r>
          </a:p>
          <a:p>
            <a:pPr algn="ctr"/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YS Tex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1018EE9-70F3-0FF2-3525-D8DAE56D64D6}"/>
              </a:ext>
            </a:extLst>
          </p:cNvPr>
          <p:cNvSpPr txBox="1"/>
          <p:nvPr/>
        </p:nvSpPr>
        <p:spPr>
          <a:xfrm>
            <a:off x="1152524" y="1233344"/>
            <a:ext cx="741997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организации деятельности включает:</a:t>
            </a:r>
          </a:p>
          <a:p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образовательную деятельность с квалификационной коррекцией в ходе режимных моментов в первой и второй половине дня;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включение в непосредственно образовательную деятельность;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 воспитанников</a:t>
            </a:r>
          </a:p>
          <a:p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813D44-A56D-FB9B-1490-FCA002906E02}"/>
              </a:ext>
            </a:extLst>
          </p:cNvPr>
          <p:cNvSpPr txBox="1"/>
          <p:nvPr/>
        </p:nvSpPr>
        <p:spPr>
          <a:xfrm>
            <a:off x="1076325" y="975569"/>
            <a:ext cx="35528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</a:rPr>
              <a:t>Игры </a:t>
            </a:r>
          </a:p>
          <a:p>
            <a:pPr algn="l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</a:rPr>
              <a:t>и дидактические упражнения</a:t>
            </a:r>
            <a:endParaRPr lang="ru-RU" sz="3200" b="1" i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46C0E3D-BA6D-9DDB-9AB5-4FDA58544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50" y="2869079"/>
            <a:ext cx="4050122" cy="3379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813D44-A56D-FB9B-1490-FCA002906E02}"/>
              </a:ext>
            </a:extLst>
          </p:cNvPr>
          <p:cNvSpPr txBox="1"/>
          <p:nvPr/>
        </p:nvSpPr>
        <p:spPr>
          <a:xfrm>
            <a:off x="2076061" y="382555"/>
            <a:ext cx="5169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</a:rPr>
              <a:t>Знакомство с деньгами</a:t>
            </a:r>
            <a:endParaRPr lang="ru-RU" sz="3200" b="1" i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AEECDF8-52C0-A5D4-A2C7-98DB4906E6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68" y="967329"/>
            <a:ext cx="3742132" cy="2806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639FD37-1F00-76A3-67D2-CE1E6A2C40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683" y="3948038"/>
            <a:ext cx="3735696" cy="2801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F:\ИНТЕРАКТИВНЫЕ\IMG-20230302-WA0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683" y="1029083"/>
            <a:ext cx="3735696" cy="2801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ИНТЕРАКТИВНЫЕ\IMG-20230302-WA00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68" y="3948038"/>
            <a:ext cx="3881832" cy="27604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35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6D1011-4E4B-3778-FB07-25C198103E99}"/>
              </a:ext>
            </a:extLst>
          </p:cNvPr>
          <p:cNvSpPr txBox="1"/>
          <p:nvPr/>
        </p:nvSpPr>
        <p:spPr>
          <a:xfrm>
            <a:off x="2413129" y="146371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Сюжетно-ролевая игра «Магазин»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0DC9FD0-C2EC-9689-D824-6F0645189D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3302" y="2200899"/>
            <a:ext cx="3820400" cy="2151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AA27FE2-322A-396B-4BB5-86E8C9857C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568" y="1366426"/>
            <a:ext cx="5021706" cy="2827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4998FE67-BC8F-FB68-3C04-C5FBE6B9F2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90" y="4524983"/>
            <a:ext cx="3734378" cy="21030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301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0FCDB6A-4099-BDE8-F0C3-967B00A2DC1A}"/>
              </a:ext>
            </a:extLst>
          </p:cNvPr>
          <p:cNvSpPr txBox="1"/>
          <p:nvPr/>
        </p:nvSpPr>
        <p:spPr>
          <a:xfrm>
            <a:off x="1484867" y="152302"/>
            <a:ext cx="61742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YS Text"/>
              </a:rPr>
              <a:t>«Профессии»</a:t>
            </a:r>
          </a:p>
        </p:txBody>
      </p:sp>
      <p:pic>
        <p:nvPicPr>
          <p:cNvPr id="2050" name="Picture 2" descr="F:\ИНТЕРАКТИВНЫЕ\IMG-20230302-WA0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273" y="3067354"/>
            <a:ext cx="4461527" cy="33461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D4CCE8A-E7C8-D739-68A8-246F4AE025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7" y="962564"/>
            <a:ext cx="3843053" cy="2882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363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7FC5426-2BE2-B0D8-4953-8133F0116221}"/>
              </a:ext>
            </a:extLst>
          </p:cNvPr>
          <p:cNvSpPr txBox="1"/>
          <p:nvPr/>
        </p:nvSpPr>
        <p:spPr>
          <a:xfrm>
            <a:off x="2202025" y="28653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YS Text"/>
              </a:rPr>
              <a:t>«Кто, кем работает?»</a:t>
            </a:r>
            <a:endParaRPr lang="ru-RU" sz="3600" b="1" i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YS Text"/>
            </a:endParaRPr>
          </a:p>
        </p:txBody>
      </p:sp>
      <p:pic>
        <p:nvPicPr>
          <p:cNvPr id="3074" name="Picture 2" descr="F:\ИНТЕРАКТИВНЫЕ\IMG-20230302-WA0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87" y="2035694"/>
            <a:ext cx="4363875" cy="3387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ИНТЕРАКТИВНЫЕ\IMG-20230302-WA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688" y="1578494"/>
            <a:ext cx="3398674" cy="25490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ИНТЕРАКТИВНЫЕ\IMG-20230302-WA00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688" y="4365624"/>
            <a:ext cx="3398674" cy="22995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60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569</TotalTime>
  <Words>162</Words>
  <Application>Microsoft Office PowerPoint</Application>
  <DocSecurity>0</DocSecurity>
  <PresentationFormat>Экран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Жевтоног</dc:creator>
  <cp:lastModifiedBy>Home</cp:lastModifiedBy>
  <cp:revision>22</cp:revision>
  <dcterms:modified xsi:type="dcterms:W3CDTF">2024-01-31T15:58:48Z</dcterms:modified>
</cp:coreProperties>
</file>