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6"/>
  </p:notesMasterIdLst>
  <p:sldIdLst>
    <p:sldId id="256" r:id="rId2"/>
    <p:sldId id="257" r:id="rId3"/>
    <p:sldId id="286" r:id="rId4"/>
    <p:sldId id="297" r:id="rId5"/>
    <p:sldId id="261" r:id="rId6"/>
    <p:sldId id="263" r:id="rId7"/>
    <p:sldId id="264" r:id="rId8"/>
    <p:sldId id="289" r:id="rId9"/>
    <p:sldId id="290" r:id="rId10"/>
    <p:sldId id="288" r:id="rId11"/>
    <p:sldId id="292" r:id="rId12"/>
    <p:sldId id="287" r:id="rId13"/>
    <p:sldId id="291" r:id="rId14"/>
    <p:sldId id="293" r:id="rId15"/>
  </p:sldIdLst>
  <p:sldSz cx="9144000" cy="5143500" type="screen16x9"/>
  <p:notesSz cx="6858000" cy="9144000"/>
  <p:embeddedFontLst>
    <p:embeddedFont>
      <p:font typeface="Permanent Marker" charset="0"/>
      <p:regular r:id="rId17"/>
    </p:embeddedFont>
    <p:embeddedFont>
      <p:font typeface="Source Sans Pro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</p:presentationPr>
</file>

<file path=ppt/tableStyles.xml><?xml version="1.0" encoding="utf-8"?>
<a:tblStyleLst xmlns:a="http://schemas.openxmlformats.org/drawingml/2006/main" def="{D2CF0479-E6CD-4762-959B-32B6F07C024A}">
  <a:tblStyle styleId="{D2CF0479-E6CD-4762-959B-32B6F07C02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38" autoAdjust="0"/>
  </p:normalViewPr>
  <p:slideViewPr>
    <p:cSldViewPr>
      <p:cViewPr>
        <p:scale>
          <a:sx n="130" d="100"/>
          <a:sy n="130" d="100"/>
        </p:scale>
        <p:origin x="-1074" y="-2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331640" y="2139702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из опыта работы: «Повышение эффективности коммуникативного взаимодействия информационной образовательной платформы Сферум».</a:t>
            </a:r>
            <a:endParaRPr lang="ru-RU" sz="28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68;p17"/>
          <p:cNvSpPr txBox="1">
            <a:spLocks/>
          </p:cNvSpPr>
          <p:nvPr/>
        </p:nvSpPr>
        <p:spPr>
          <a:xfrm>
            <a:off x="6372200" y="4083918"/>
            <a:ext cx="2520452" cy="87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ermanent Marker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Permanent Marker"/>
                <a:cs typeface="Times New Roman" pitchFamily="18" charset="0"/>
                <a:sym typeface="Permanent Marker"/>
              </a:rPr>
              <a:t>Подготовила: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ermanent Marker"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Permanent Marker"/>
                <a:cs typeface="Times New Roman" pitchFamily="18" charset="0"/>
                <a:sym typeface="Permanent Marker"/>
              </a:rPr>
              <a:t>П.Н.</a:t>
            </a:r>
            <a:r>
              <a:rPr kumimoji="0" lang="ru-RU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Permanent Marker"/>
                <a:cs typeface="Times New Roman" pitchFamily="18" charset="0"/>
                <a:sym typeface="Permanent Marker"/>
              </a:rPr>
              <a:t> Янковская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Permanent Marker"/>
              <a:cs typeface="Times New Roman" pitchFamily="18" charset="0"/>
              <a:sym typeface="Permanent Marker"/>
            </a:endParaRPr>
          </a:p>
        </p:txBody>
      </p:sp>
      <p:sp>
        <p:nvSpPr>
          <p:cNvPr id="4" name="Google Shape;68;p17"/>
          <p:cNvSpPr txBox="1">
            <a:spLocks/>
          </p:cNvSpPr>
          <p:nvPr/>
        </p:nvSpPr>
        <p:spPr>
          <a:xfrm>
            <a:off x="1475656" y="267494"/>
            <a:ext cx="6552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комбинированного вида № 52 г. Амурска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Амурского муниципального района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Хабаровского края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539552" y="699542"/>
            <a:ext cx="2471056" cy="57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10" name="Рисунок 9" descr="2024-02-12_22-53-55.png"/>
          <p:cNvPicPr>
            <a:picLocks noChangeAspect="1"/>
          </p:cNvPicPr>
          <p:nvPr/>
        </p:nvPicPr>
        <p:blipFill>
          <a:blip r:embed="rId3"/>
          <a:srcRect b="5201"/>
          <a:stretch>
            <a:fillRect/>
          </a:stretch>
        </p:blipFill>
        <p:spPr>
          <a:xfrm>
            <a:off x="0" y="123478"/>
            <a:ext cx="9144000" cy="4876006"/>
          </a:xfrm>
          <a:prstGeom prst="rect">
            <a:avLst/>
          </a:prstGeom>
        </p:spPr>
      </p:pic>
      <p:pic>
        <p:nvPicPr>
          <p:cNvPr id="11" name="Рисунок 10" descr="2024-02-12_21-17-15.png"/>
          <p:cNvPicPr>
            <a:picLocks noChangeAspect="1"/>
          </p:cNvPicPr>
          <p:nvPr/>
        </p:nvPicPr>
        <p:blipFill>
          <a:blip r:embed="rId4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  <p:pic>
        <p:nvPicPr>
          <p:cNvPr id="12" name="Рисунок 11" descr="2024-02-12_22-53-55.png"/>
          <p:cNvPicPr>
            <a:picLocks noChangeAspect="1"/>
          </p:cNvPicPr>
          <p:nvPr/>
        </p:nvPicPr>
        <p:blipFill>
          <a:blip r:embed="rId3"/>
          <a:srcRect l="27163" t="71000" r="42913" b="12200"/>
          <a:stretch>
            <a:fillRect/>
          </a:stretch>
        </p:blipFill>
        <p:spPr>
          <a:xfrm>
            <a:off x="3347864" y="3435846"/>
            <a:ext cx="3648405" cy="1152128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23928" y="1131590"/>
          <a:ext cx="2520280" cy="792087"/>
        </p:xfrm>
        <a:graphic>
          <a:graphicData uri="http://schemas.openxmlformats.org/drawingml/2006/table">
            <a:tbl>
              <a:tblPr firstRow="1" bandRow="1">
                <a:tableStyleId>{D2CF0479-E6CD-4762-959B-32B6F07C024A}</a:tableStyleId>
              </a:tblPr>
              <a:tblGrid>
                <a:gridCol w="2520280"/>
              </a:tblGrid>
              <a:tr h="2640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Да - 4                                                                 30%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Нет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</a:rPr>
                        <a:t> - 7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                                                               70%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Проголосовало 11 человек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9696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2024-02-12_22-53-55.png"/>
          <p:cNvPicPr>
            <a:picLocks noChangeAspect="1"/>
          </p:cNvPicPr>
          <p:nvPr/>
        </p:nvPicPr>
        <p:blipFill>
          <a:blip r:embed="rId3"/>
          <a:srcRect l="42125" t="64000" r="28738" b="29000"/>
          <a:stretch>
            <a:fillRect/>
          </a:stretch>
        </p:blipFill>
        <p:spPr>
          <a:xfrm>
            <a:off x="2339752" y="3579862"/>
            <a:ext cx="2664296" cy="360040"/>
          </a:xfrm>
          <a:prstGeom prst="rect">
            <a:avLst/>
          </a:prstGeom>
        </p:spPr>
      </p:pic>
      <p:pic>
        <p:nvPicPr>
          <p:cNvPr id="15" name="Рисунок 14" descr="2024-02-12_22-52-45.png"/>
          <p:cNvPicPr>
            <a:picLocks noChangeAspect="1"/>
          </p:cNvPicPr>
          <p:nvPr/>
        </p:nvPicPr>
        <p:blipFill>
          <a:blip r:embed="rId5"/>
          <a:srcRect l="35038" t="9401" r="48425" b="86399"/>
          <a:stretch>
            <a:fillRect/>
          </a:stretch>
        </p:blipFill>
        <p:spPr>
          <a:xfrm>
            <a:off x="2411760" y="3363838"/>
            <a:ext cx="1512168" cy="216024"/>
          </a:xfrm>
          <a:prstGeom prst="rect">
            <a:avLst/>
          </a:prstGeom>
        </p:spPr>
      </p:pic>
      <p:pic>
        <p:nvPicPr>
          <p:cNvPr id="17" name="Рисунок 16" descr="2024-02-12_22-59-50.png"/>
          <p:cNvPicPr>
            <a:picLocks noChangeAspect="1"/>
          </p:cNvPicPr>
          <p:nvPr/>
        </p:nvPicPr>
        <p:blipFill>
          <a:blip r:embed="rId6"/>
          <a:srcRect l="31100" t="27600" r="61025" b="68200"/>
          <a:stretch>
            <a:fillRect/>
          </a:stretch>
        </p:blipFill>
        <p:spPr>
          <a:xfrm>
            <a:off x="7380312" y="1923678"/>
            <a:ext cx="720080" cy="216024"/>
          </a:xfrm>
          <a:prstGeom prst="rect">
            <a:avLst/>
          </a:prstGeom>
        </p:spPr>
      </p:pic>
      <p:pic>
        <p:nvPicPr>
          <p:cNvPr id="18" name="Рисунок 17" descr="2024-02-12_23-02-59.png"/>
          <p:cNvPicPr>
            <a:picLocks noChangeAspect="1"/>
          </p:cNvPicPr>
          <p:nvPr/>
        </p:nvPicPr>
        <p:blipFill>
          <a:blip r:embed="rId7"/>
          <a:srcRect l="35037" t="9401" r="49213" b="86399"/>
          <a:stretch>
            <a:fillRect/>
          </a:stretch>
        </p:blipFill>
        <p:spPr>
          <a:xfrm>
            <a:off x="2411760" y="3939902"/>
            <a:ext cx="1440160" cy="216024"/>
          </a:xfrm>
          <a:prstGeom prst="rect">
            <a:avLst/>
          </a:prstGeom>
        </p:spPr>
      </p:pic>
      <p:pic>
        <p:nvPicPr>
          <p:cNvPr id="19" name="Рисунок 18" descr="2024-02-12_23-02-16.png"/>
          <p:cNvPicPr>
            <a:picLocks noChangeAspect="1"/>
          </p:cNvPicPr>
          <p:nvPr/>
        </p:nvPicPr>
        <p:blipFill>
          <a:blip r:embed="rId8"/>
          <a:srcRect l="53150" t="82200" r="29525" b="13600"/>
          <a:stretch>
            <a:fillRect/>
          </a:stretch>
        </p:blipFill>
        <p:spPr>
          <a:xfrm>
            <a:off x="2483768" y="4227934"/>
            <a:ext cx="1584176" cy="21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650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179512" y="483518"/>
            <a:ext cx="3168352" cy="72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8" name="Рисунок 7" descr="2024-02-12_23-11-25.png"/>
          <p:cNvPicPr>
            <a:picLocks noChangeAspect="1"/>
          </p:cNvPicPr>
          <p:nvPr/>
        </p:nvPicPr>
        <p:blipFill>
          <a:blip r:embed="rId3"/>
          <a:srcRect b="3801"/>
          <a:stretch>
            <a:fillRect/>
          </a:stretch>
        </p:blipFill>
        <p:spPr>
          <a:xfrm>
            <a:off x="0" y="123478"/>
            <a:ext cx="9144000" cy="4948014"/>
          </a:xfrm>
          <a:prstGeom prst="rect">
            <a:avLst/>
          </a:prstGeom>
        </p:spPr>
      </p:pic>
      <p:pic>
        <p:nvPicPr>
          <p:cNvPr id="10" name="Рисунок 9" descr="2024-02-12_23-11-25.png"/>
          <p:cNvPicPr>
            <a:picLocks noChangeAspect="1"/>
          </p:cNvPicPr>
          <p:nvPr/>
        </p:nvPicPr>
        <p:blipFill>
          <a:blip r:embed="rId3"/>
          <a:srcRect l="26376" t="27600" r="50787" b="38800"/>
          <a:stretch>
            <a:fillRect/>
          </a:stretch>
        </p:blipFill>
        <p:spPr>
          <a:xfrm>
            <a:off x="4499992" y="1491630"/>
            <a:ext cx="2088232" cy="1728192"/>
          </a:xfrm>
          <a:prstGeom prst="rect">
            <a:avLst/>
          </a:prstGeom>
        </p:spPr>
      </p:pic>
      <p:pic>
        <p:nvPicPr>
          <p:cNvPr id="9" name="Рисунок 8" descr="2024-02-12_23-11-53.png"/>
          <p:cNvPicPr>
            <a:picLocks noChangeAspect="1"/>
          </p:cNvPicPr>
          <p:nvPr/>
        </p:nvPicPr>
        <p:blipFill>
          <a:blip r:embed="rId4"/>
          <a:srcRect l="24013" t="65400" r="45747" b="12200"/>
          <a:stretch>
            <a:fillRect/>
          </a:stretch>
        </p:blipFill>
        <p:spPr>
          <a:xfrm>
            <a:off x="2195736" y="1779662"/>
            <a:ext cx="3456384" cy="1440160"/>
          </a:xfrm>
          <a:prstGeom prst="rect">
            <a:avLst/>
          </a:prstGeom>
        </p:spPr>
      </p:pic>
      <p:pic>
        <p:nvPicPr>
          <p:cNvPr id="11" name="Рисунок 10" descr="2024-02-12_23-11-25.png"/>
          <p:cNvPicPr>
            <a:picLocks noChangeAspect="1"/>
          </p:cNvPicPr>
          <p:nvPr/>
        </p:nvPicPr>
        <p:blipFill>
          <a:blip r:embed="rId3"/>
          <a:srcRect l="26376" t="54037" r="68203" b="40200"/>
          <a:stretch>
            <a:fillRect/>
          </a:stretch>
        </p:blipFill>
        <p:spPr>
          <a:xfrm>
            <a:off x="5364088" y="1635646"/>
            <a:ext cx="495672" cy="296416"/>
          </a:xfrm>
          <a:prstGeom prst="rect">
            <a:avLst/>
          </a:prstGeom>
        </p:spPr>
      </p:pic>
      <p:pic>
        <p:nvPicPr>
          <p:cNvPr id="12" name="Рисунок 11" descr="2024-02-12_22-53-55.png"/>
          <p:cNvPicPr>
            <a:picLocks noChangeAspect="1"/>
          </p:cNvPicPr>
          <p:nvPr/>
        </p:nvPicPr>
        <p:blipFill>
          <a:blip r:embed="rId5"/>
          <a:srcRect l="80712" t="36399" b="5201"/>
          <a:stretch>
            <a:fillRect/>
          </a:stretch>
        </p:blipFill>
        <p:spPr>
          <a:xfrm>
            <a:off x="7380312" y="1995686"/>
            <a:ext cx="1763688" cy="3003798"/>
          </a:xfrm>
          <a:prstGeom prst="rect">
            <a:avLst/>
          </a:prstGeom>
        </p:spPr>
      </p:pic>
      <p:pic>
        <p:nvPicPr>
          <p:cNvPr id="13" name="Рисунок 12" descr="2024-02-12_22-59-50.png"/>
          <p:cNvPicPr>
            <a:picLocks noChangeAspect="1"/>
          </p:cNvPicPr>
          <p:nvPr/>
        </p:nvPicPr>
        <p:blipFill>
          <a:blip r:embed="rId6"/>
          <a:srcRect l="31100" t="27600" r="61025" b="68200"/>
          <a:stretch>
            <a:fillRect/>
          </a:stretch>
        </p:blipFill>
        <p:spPr>
          <a:xfrm>
            <a:off x="7380312" y="1923678"/>
            <a:ext cx="720080" cy="216024"/>
          </a:xfrm>
          <a:prstGeom prst="rect">
            <a:avLst/>
          </a:prstGeom>
        </p:spPr>
      </p:pic>
      <p:pic>
        <p:nvPicPr>
          <p:cNvPr id="14" name="Рисунок 13" descr="2024-02-12_23-11-25.png"/>
          <p:cNvPicPr>
            <a:picLocks noChangeAspect="1"/>
          </p:cNvPicPr>
          <p:nvPr/>
        </p:nvPicPr>
        <p:blipFill>
          <a:blip r:embed="rId3"/>
          <a:srcRect l="80712" t="36000" b="52800"/>
          <a:stretch>
            <a:fillRect/>
          </a:stretch>
        </p:blipFill>
        <p:spPr>
          <a:xfrm>
            <a:off x="7380312" y="2571750"/>
            <a:ext cx="1763688" cy="576064"/>
          </a:xfrm>
          <a:prstGeom prst="rect">
            <a:avLst/>
          </a:prstGeom>
        </p:spPr>
      </p:pic>
      <p:pic>
        <p:nvPicPr>
          <p:cNvPr id="15" name="Рисунок 14" descr="2024-02-12_23-17-56.png"/>
          <p:cNvPicPr>
            <a:picLocks noChangeAspect="1"/>
          </p:cNvPicPr>
          <p:nvPr/>
        </p:nvPicPr>
        <p:blipFill>
          <a:blip r:embed="rId7"/>
          <a:srcRect l="31888" t="27600" r="61025" b="69600"/>
          <a:stretch>
            <a:fillRect/>
          </a:stretch>
        </p:blipFill>
        <p:spPr>
          <a:xfrm>
            <a:off x="7380312" y="2571750"/>
            <a:ext cx="648072" cy="144016"/>
          </a:xfrm>
          <a:prstGeom prst="rect">
            <a:avLst/>
          </a:prstGeom>
        </p:spPr>
      </p:pic>
      <p:pic>
        <p:nvPicPr>
          <p:cNvPr id="16" name="Рисунок 15" descr="2024-02-12_21-17-15.png"/>
          <p:cNvPicPr>
            <a:picLocks noChangeAspect="1"/>
          </p:cNvPicPr>
          <p:nvPr/>
        </p:nvPicPr>
        <p:blipFill>
          <a:blip r:embed="rId8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650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179512" y="483518"/>
            <a:ext cx="3528392" cy="72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9" name="Рисунок 8" descr="2024-02-12_23-21-06.png"/>
          <p:cNvPicPr>
            <a:picLocks noChangeAspect="1"/>
          </p:cNvPicPr>
          <p:nvPr/>
        </p:nvPicPr>
        <p:blipFill>
          <a:blip r:embed="rId3"/>
          <a:srcRect b="5201"/>
          <a:stretch>
            <a:fillRect/>
          </a:stretch>
        </p:blipFill>
        <p:spPr>
          <a:xfrm>
            <a:off x="0" y="123478"/>
            <a:ext cx="9144000" cy="4876006"/>
          </a:xfrm>
          <a:prstGeom prst="rect">
            <a:avLst/>
          </a:prstGeom>
        </p:spPr>
      </p:pic>
      <p:pic>
        <p:nvPicPr>
          <p:cNvPr id="10" name="Рисунок 9" descr="2024-02-12_21-17-15.png"/>
          <p:cNvPicPr>
            <a:picLocks noChangeAspect="1"/>
          </p:cNvPicPr>
          <p:nvPr/>
        </p:nvPicPr>
        <p:blipFill>
          <a:blip r:embed="rId4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  <p:pic>
        <p:nvPicPr>
          <p:cNvPr id="11" name="Рисунок 10" descr="2024-02-12_23-11-25.png"/>
          <p:cNvPicPr>
            <a:picLocks noChangeAspect="1"/>
          </p:cNvPicPr>
          <p:nvPr/>
        </p:nvPicPr>
        <p:blipFill>
          <a:blip r:embed="rId5"/>
          <a:srcRect l="26376" t="27600" r="50787" b="38800"/>
          <a:stretch>
            <a:fillRect/>
          </a:stretch>
        </p:blipFill>
        <p:spPr>
          <a:xfrm>
            <a:off x="4572000" y="699542"/>
            <a:ext cx="2088232" cy="1224136"/>
          </a:xfrm>
          <a:prstGeom prst="rect">
            <a:avLst/>
          </a:prstGeom>
        </p:spPr>
      </p:pic>
      <p:pic>
        <p:nvPicPr>
          <p:cNvPr id="12" name="Рисунок 11" descr="2024-02-12_23-11-53.png"/>
          <p:cNvPicPr>
            <a:picLocks noChangeAspect="1"/>
          </p:cNvPicPr>
          <p:nvPr/>
        </p:nvPicPr>
        <p:blipFill>
          <a:blip r:embed="rId6"/>
          <a:srcRect l="24013" t="69880" r="45747" b="12200"/>
          <a:stretch>
            <a:fillRect/>
          </a:stretch>
        </p:blipFill>
        <p:spPr>
          <a:xfrm>
            <a:off x="2267744" y="771550"/>
            <a:ext cx="3456384" cy="1152128"/>
          </a:xfrm>
          <a:prstGeom prst="rect">
            <a:avLst/>
          </a:prstGeom>
        </p:spPr>
      </p:pic>
      <p:pic>
        <p:nvPicPr>
          <p:cNvPr id="13" name="Рисунок 12" descr="2024-02-12_23-23-25.png"/>
          <p:cNvPicPr>
            <a:picLocks noChangeAspect="1"/>
          </p:cNvPicPr>
          <p:nvPr/>
        </p:nvPicPr>
        <p:blipFill>
          <a:blip r:embed="rId7"/>
          <a:srcRect l="80712" t="50000" b="40200"/>
          <a:stretch>
            <a:fillRect/>
          </a:stretch>
        </p:blipFill>
        <p:spPr>
          <a:xfrm>
            <a:off x="7380312" y="2715766"/>
            <a:ext cx="1763688" cy="504056"/>
          </a:xfrm>
          <a:prstGeom prst="rect">
            <a:avLst/>
          </a:prstGeom>
        </p:spPr>
      </p:pic>
      <p:pic>
        <p:nvPicPr>
          <p:cNvPr id="14" name="Рисунок 13" descr="2024-02-12_23-23-25.png"/>
          <p:cNvPicPr>
            <a:picLocks noChangeAspect="1"/>
          </p:cNvPicPr>
          <p:nvPr/>
        </p:nvPicPr>
        <p:blipFill>
          <a:blip r:embed="rId7"/>
          <a:srcRect l="80712" t="37400" b="50000"/>
          <a:stretch>
            <a:fillRect/>
          </a:stretch>
        </p:blipFill>
        <p:spPr>
          <a:xfrm>
            <a:off x="7380312" y="3219822"/>
            <a:ext cx="1763688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650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251520" y="555526"/>
            <a:ext cx="3168352" cy="720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8" name="Рисунок 7" descr="2024-02-12_23-26-24.png"/>
          <p:cNvPicPr>
            <a:picLocks noChangeAspect="1"/>
          </p:cNvPicPr>
          <p:nvPr/>
        </p:nvPicPr>
        <p:blipFill>
          <a:blip r:embed="rId3"/>
          <a:srcRect b="5201"/>
          <a:stretch>
            <a:fillRect/>
          </a:stretch>
        </p:blipFill>
        <p:spPr>
          <a:xfrm>
            <a:off x="0" y="123478"/>
            <a:ext cx="9144000" cy="4876006"/>
          </a:xfrm>
          <a:prstGeom prst="rect">
            <a:avLst/>
          </a:prstGeom>
        </p:spPr>
      </p:pic>
      <p:pic>
        <p:nvPicPr>
          <p:cNvPr id="10" name="Рисунок 9" descr="2024-02-12_23-21-06.png"/>
          <p:cNvPicPr>
            <a:picLocks noChangeAspect="1"/>
          </p:cNvPicPr>
          <p:nvPr/>
        </p:nvPicPr>
        <p:blipFill>
          <a:blip r:embed="rId4"/>
          <a:srcRect t="27999" r="76775" b="27201"/>
          <a:stretch>
            <a:fillRect/>
          </a:stretch>
        </p:blipFill>
        <p:spPr>
          <a:xfrm>
            <a:off x="0" y="1563638"/>
            <a:ext cx="2123728" cy="2304256"/>
          </a:xfrm>
          <a:prstGeom prst="rect">
            <a:avLst/>
          </a:prstGeom>
        </p:spPr>
      </p:pic>
      <p:pic>
        <p:nvPicPr>
          <p:cNvPr id="13" name="Рисунок 12" descr="2024-02-12_23-26-55.png"/>
          <p:cNvPicPr>
            <a:picLocks noChangeAspect="1"/>
          </p:cNvPicPr>
          <p:nvPr/>
        </p:nvPicPr>
        <p:blipFill>
          <a:blip r:embed="rId5"/>
          <a:srcRect r="76775"/>
          <a:stretch>
            <a:fillRect/>
          </a:stretch>
        </p:blipFill>
        <p:spPr>
          <a:xfrm>
            <a:off x="0" y="0"/>
            <a:ext cx="2123728" cy="5143500"/>
          </a:xfrm>
          <a:prstGeom prst="rect">
            <a:avLst/>
          </a:prstGeom>
        </p:spPr>
      </p:pic>
      <p:pic>
        <p:nvPicPr>
          <p:cNvPr id="14" name="Рисунок 13" descr="2024-02-12_23-26-55.png"/>
          <p:cNvPicPr>
            <a:picLocks noChangeAspect="1"/>
          </p:cNvPicPr>
          <p:nvPr/>
        </p:nvPicPr>
        <p:blipFill>
          <a:blip r:embed="rId5"/>
          <a:srcRect l="80712" b="15000"/>
          <a:stretch>
            <a:fillRect/>
          </a:stretch>
        </p:blipFill>
        <p:spPr>
          <a:xfrm>
            <a:off x="7380312" y="0"/>
            <a:ext cx="1763688" cy="4371950"/>
          </a:xfrm>
          <a:prstGeom prst="rect">
            <a:avLst/>
          </a:prstGeom>
        </p:spPr>
      </p:pic>
      <p:pic>
        <p:nvPicPr>
          <p:cNvPr id="15" name="Рисунок 14" descr="2024-02-12_23-05-47.png"/>
          <p:cNvPicPr>
            <a:picLocks noChangeAspect="1"/>
          </p:cNvPicPr>
          <p:nvPr/>
        </p:nvPicPr>
        <p:blipFill>
          <a:blip r:embed="rId6"/>
          <a:srcRect l="72050" t="20600" r="10625" b="19201"/>
          <a:stretch>
            <a:fillRect/>
          </a:stretch>
        </p:blipFill>
        <p:spPr>
          <a:xfrm>
            <a:off x="5004048" y="1851670"/>
            <a:ext cx="1440160" cy="2814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Положительные результаты использования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образовательной платформы Сферум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611560" y="627534"/>
            <a:ext cx="8280920" cy="4248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Повышает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активность и включенность родителей в образовательную деятельность ДОО.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Экономит время на информирование родителей.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Позволяет быстро получать обратную связь.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Обеспечивает общение в режиме реального времени и допускает отложенные ответы.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Дает возможность сочетать индивидуальную и групповую формы взаимодействия.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Дает возможность подключить к диалогу узких специалистов.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Создает условия для диалога с педагогами и родителями других детей.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Позволяет продемонстрировать текстовые, видео- и фотоматериалы.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Обеспечивает достаточный уровень приватности для личных обращений.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слайд</a:t>
            </a:r>
            <a:endParaRPr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Google Shape;74;p18"/>
          <p:cNvSpPr txBox="1"/>
          <p:nvPr/>
        </p:nvSpPr>
        <p:spPr>
          <a:xfrm>
            <a:off x="457200" y="1107413"/>
            <a:ext cx="3776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" name="Google Shape;75;p18"/>
          <p:cNvSpPr txBox="1"/>
          <p:nvPr/>
        </p:nvSpPr>
        <p:spPr>
          <a:xfrm>
            <a:off x="4744975" y="1107413"/>
            <a:ext cx="3941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18"/>
          <p:cNvSpPr txBox="1"/>
          <p:nvPr/>
        </p:nvSpPr>
        <p:spPr>
          <a:xfrm>
            <a:off x="457200" y="3824794"/>
            <a:ext cx="82296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 dirty="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1082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5" name="Рисунок 4" descr="2024-02-12_21-15-52.png"/>
          <p:cNvPicPr>
            <a:picLocks noChangeAspect="1"/>
          </p:cNvPicPr>
          <p:nvPr/>
        </p:nvPicPr>
        <p:blipFill>
          <a:blip r:embed="rId3"/>
          <a:srcRect b="3801"/>
          <a:stretch>
            <a:fillRect/>
          </a:stretch>
        </p:blipFill>
        <p:spPr>
          <a:xfrm>
            <a:off x="0" y="123478"/>
            <a:ext cx="9144000" cy="49480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00192" y="555526"/>
            <a:ext cx="720080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650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179512" y="483518"/>
            <a:ext cx="8856984" cy="4442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5" name="Рисунок 4" descr="2024-02-12_21-39-33.png"/>
          <p:cNvPicPr>
            <a:picLocks noChangeAspect="1"/>
          </p:cNvPicPr>
          <p:nvPr/>
        </p:nvPicPr>
        <p:blipFill>
          <a:blip r:embed="rId3"/>
          <a:srcRect b="5201"/>
          <a:stretch>
            <a:fillRect/>
          </a:stretch>
        </p:blipFill>
        <p:spPr>
          <a:xfrm>
            <a:off x="0" y="123478"/>
            <a:ext cx="9144000" cy="4876006"/>
          </a:xfrm>
          <a:prstGeom prst="rect">
            <a:avLst/>
          </a:prstGeom>
        </p:spPr>
      </p:pic>
      <p:pic>
        <p:nvPicPr>
          <p:cNvPr id="6" name="Рисунок 5" descr="2024-02-12_21-17-15.png"/>
          <p:cNvPicPr>
            <a:picLocks noChangeAspect="1"/>
          </p:cNvPicPr>
          <p:nvPr/>
        </p:nvPicPr>
        <p:blipFill>
          <a:blip r:embed="rId4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b="1" dirty="0" smtClean="0">
                <a:solidFill>
                  <a:schemeClr val="tx1"/>
                </a:solidFill>
              </a:rPr>
              <a:t>Группы на платформе «Сферум»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611560" y="627534"/>
            <a:ext cx="1944216" cy="651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2" name="Рисунок 11" descr="2024-02-12_23-35-37.png"/>
          <p:cNvPicPr>
            <a:picLocks noChangeAspect="1"/>
          </p:cNvPicPr>
          <p:nvPr/>
        </p:nvPicPr>
        <p:blipFill>
          <a:blip r:embed="rId3"/>
          <a:srcRect t="16400"/>
          <a:stretch>
            <a:fillRect/>
          </a:stretch>
        </p:blipFill>
        <p:spPr>
          <a:xfrm>
            <a:off x="0" y="843558"/>
            <a:ext cx="9144000" cy="4299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804800" y="915566"/>
            <a:ext cx="8159688" cy="115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2"/>
          </p:nvPr>
        </p:nvSpPr>
        <p:spPr>
          <a:xfrm>
            <a:off x="323528" y="2067694"/>
            <a:ext cx="8640960" cy="2880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10" name="Рисунок 9" descr="2024-02-12_23-35-45.png"/>
          <p:cNvPicPr>
            <a:picLocks noChangeAspect="1"/>
          </p:cNvPicPr>
          <p:nvPr/>
        </p:nvPicPr>
        <p:blipFill>
          <a:blip r:embed="rId3"/>
          <a:srcRect t="2401" b="2401"/>
          <a:stretch>
            <a:fillRect/>
          </a:stretch>
        </p:blipFill>
        <p:spPr>
          <a:xfrm>
            <a:off x="539552" y="771550"/>
            <a:ext cx="7812360" cy="4183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6501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Применение платформы «Сферум» в условиях группы: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7130" t="6718" r="19266" b="71201"/>
          <a:stretch>
            <a:fillRect/>
          </a:stretch>
        </p:blipFill>
        <p:spPr bwMode="auto">
          <a:xfrm>
            <a:off x="3491880" y="561788"/>
            <a:ext cx="1512168" cy="138067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771550"/>
            <a:ext cx="86409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8707515">
            <a:off x="2477566" y="1624797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2024-02-12_22-14-48.png"/>
          <p:cNvPicPr>
            <a:picLocks noChangeAspect="1"/>
          </p:cNvPicPr>
          <p:nvPr/>
        </p:nvPicPr>
        <p:blipFill>
          <a:blip r:embed="rId4"/>
          <a:srcRect l="35038" t="8001" r="35825" b="59800"/>
          <a:stretch>
            <a:fillRect/>
          </a:stretch>
        </p:blipFill>
        <p:spPr>
          <a:xfrm>
            <a:off x="251520" y="2067694"/>
            <a:ext cx="2316779" cy="144016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трелка вправо 10"/>
          <p:cNvSpPr/>
          <p:nvPr/>
        </p:nvSpPr>
        <p:spPr>
          <a:xfrm rot="5400000" flipV="1">
            <a:off x="4054800" y="2152846"/>
            <a:ext cx="432048" cy="261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2024-02-12_22-17-37.png"/>
          <p:cNvPicPr>
            <a:picLocks noChangeAspect="1"/>
          </p:cNvPicPr>
          <p:nvPr/>
        </p:nvPicPr>
        <p:blipFill>
          <a:blip r:embed="rId5"/>
          <a:srcRect l="34251" t="6601" r="35825" b="62600"/>
          <a:stretch>
            <a:fillRect/>
          </a:stretch>
        </p:blipFill>
        <p:spPr>
          <a:xfrm>
            <a:off x="5940152" y="1923678"/>
            <a:ext cx="2611929" cy="1512168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 rot="1778466">
            <a:off x="5193405" y="156809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2024-02-12_22-20-22.png"/>
          <p:cNvPicPr>
            <a:picLocks noChangeAspect="1"/>
          </p:cNvPicPr>
          <p:nvPr/>
        </p:nvPicPr>
        <p:blipFill>
          <a:blip r:embed="rId6"/>
          <a:srcRect l="35038" t="13601" r="35825" b="29000"/>
          <a:stretch>
            <a:fillRect/>
          </a:stretch>
        </p:blipFill>
        <p:spPr>
          <a:xfrm>
            <a:off x="3275856" y="2643758"/>
            <a:ext cx="2088232" cy="231398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707904" y="627534"/>
            <a:ext cx="86409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solidFill>
                <a:schemeClr val="tx1"/>
              </a:solidFill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683568" y="843558"/>
            <a:ext cx="7320600" cy="651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9" name="Рисунок 8" descr="2024-02-12_22-27-58.png"/>
          <p:cNvPicPr>
            <a:picLocks noChangeAspect="1"/>
          </p:cNvPicPr>
          <p:nvPr/>
        </p:nvPicPr>
        <p:blipFill>
          <a:blip r:embed="rId3"/>
          <a:srcRect b="5201"/>
          <a:stretch>
            <a:fillRect/>
          </a:stretch>
        </p:blipFill>
        <p:spPr>
          <a:xfrm>
            <a:off x="0" y="123478"/>
            <a:ext cx="9144000" cy="4876006"/>
          </a:xfrm>
          <a:prstGeom prst="rect">
            <a:avLst/>
          </a:prstGeom>
        </p:spPr>
      </p:pic>
      <p:pic>
        <p:nvPicPr>
          <p:cNvPr id="10" name="Рисунок 9" descr="2024-02-12_21-17-15.png"/>
          <p:cNvPicPr>
            <a:picLocks noChangeAspect="1"/>
          </p:cNvPicPr>
          <p:nvPr/>
        </p:nvPicPr>
        <p:blipFill>
          <a:blip r:embed="rId4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solidFill>
                <a:schemeClr val="tx1"/>
              </a:solidFill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683568" y="843558"/>
            <a:ext cx="7320600" cy="651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None/>
            </a:pP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7" name="Рисунок 6" descr="2024-02-12_22-35-15.png"/>
          <p:cNvPicPr>
            <a:picLocks noChangeAspect="1"/>
          </p:cNvPicPr>
          <p:nvPr/>
        </p:nvPicPr>
        <p:blipFill>
          <a:blip r:embed="rId3"/>
          <a:srcRect b="3801"/>
          <a:stretch>
            <a:fillRect/>
          </a:stretch>
        </p:blipFill>
        <p:spPr>
          <a:xfrm>
            <a:off x="0" y="123478"/>
            <a:ext cx="9144000" cy="4948014"/>
          </a:xfrm>
          <a:prstGeom prst="rect">
            <a:avLst/>
          </a:prstGeom>
        </p:spPr>
      </p:pic>
      <p:pic>
        <p:nvPicPr>
          <p:cNvPr id="8" name="Рисунок 7" descr="2024-02-12_21-17-15.png"/>
          <p:cNvPicPr>
            <a:picLocks noChangeAspect="1"/>
          </p:cNvPicPr>
          <p:nvPr/>
        </p:nvPicPr>
        <p:blipFill>
          <a:blip r:embed="rId4"/>
          <a:srcRect t="39070" r="76775" b="21892"/>
          <a:stretch>
            <a:fillRect/>
          </a:stretch>
        </p:blipFill>
        <p:spPr>
          <a:xfrm>
            <a:off x="0" y="1851670"/>
            <a:ext cx="2123728" cy="2088232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788024" y="2283718"/>
          <a:ext cx="2520280" cy="720081"/>
        </p:xfrm>
        <a:graphic>
          <a:graphicData uri="http://schemas.openxmlformats.org/drawingml/2006/table">
            <a:tbl>
              <a:tblPr firstRow="1" bandRow="1">
                <a:tableStyleId>{D2CF0479-E6CD-4762-959B-32B6F07C024A}</a:tableStyleId>
              </a:tblPr>
              <a:tblGrid>
                <a:gridCol w="2520280"/>
              </a:tblGrid>
              <a:tr h="240027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Да                                                                   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Нет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</a:rPr>
                        <a:t> - 11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                                                      100%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9696"/>
                    </a:solidFill>
                  </a:tcPr>
                </a:tc>
              </a:tr>
              <a:tr h="24002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Проголосовало 11 человек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788024" y="3795886"/>
          <a:ext cx="2520280" cy="792087"/>
        </p:xfrm>
        <a:graphic>
          <a:graphicData uri="http://schemas.openxmlformats.org/drawingml/2006/table">
            <a:tbl>
              <a:tblPr firstRow="1" bandRow="1">
                <a:tableStyleId>{D2CF0479-E6CD-4762-959B-32B6F07C024A}</a:tableStyleId>
              </a:tblPr>
              <a:tblGrid>
                <a:gridCol w="2520280"/>
              </a:tblGrid>
              <a:tr h="2640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Да - 4                                                                 30%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Нет</a:t>
                      </a:r>
                      <a:r>
                        <a:rPr lang="ru-RU" sz="800" baseline="0" dirty="0" smtClean="0">
                          <a:solidFill>
                            <a:schemeClr val="bg1"/>
                          </a:solidFill>
                        </a:rPr>
                        <a:t> - 7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                                                               70%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Проголосовало 11 человек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96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117</Words>
  <Application>Microsoft Office PowerPoint</Application>
  <PresentationFormat>Экран (16:9)</PresentationFormat>
  <Paragraphs>43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Permanent Marker</vt:lpstr>
      <vt:lpstr>Source Sans Pro</vt:lpstr>
      <vt:lpstr>Timon template</vt:lpstr>
      <vt:lpstr>Выступление из опыта работы: «Повышение эффективности коммуникативного взаимодействия информационной образовательной платформы Сферум».</vt:lpstr>
      <vt:lpstr>слайд</vt:lpstr>
      <vt:lpstr>Слайд 3</vt:lpstr>
      <vt:lpstr>Слайд 4</vt:lpstr>
      <vt:lpstr>Группы на платформе «Сферум»</vt:lpstr>
      <vt:lpstr>Слайд 6</vt:lpstr>
      <vt:lpstr>Применение платформы «Сферум» в условиях группы: </vt:lpstr>
      <vt:lpstr>Слайд 8</vt:lpstr>
      <vt:lpstr>Слайд 9</vt:lpstr>
      <vt:lpstr>Слайд 10</vt:lpstr>
      <vt:lpstr>Слайд 11</vt:lpstr>
      <vt:lpstr>Слайд 12</vt:lpstr>
      <vt:lpstr>Слайд 13</vt:lpstr>
      <vt:lpstr>Положительные результаты использования образовательной платформы Сферум 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Развивающие альбомы как инновационное средство в развитии познавательной активности дошкольников</dc:title>
  <dc:creator>polli</dc:creator>
  <cp:lastModifiedBy>polli_22.87@mail.ru</cp:lastModifiedBy>
  <cp:revision>26</cp:revision>
  <dcterms:modified xsi:type="dcterms:W3CDTF">2024-02-12T13:38:27Z</dcterms:modified>
</cp:coreProperties>
</file>