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9528B2-495B-401C-90AF-E5719A8F0E3E}" type="doc">
      <dgm:prSet loTypeId="urn:microsoft.com/office/officeart/2008/layout/RadialCluster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ED9C900-8891-474B-846A-0F08CB2F161A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>
              <a:solidFill>
                <a:schemeClr val="bg1"/>
              </a:solidFill>
            </a:rPr>
            <a:t>Требования ФГОС по организации взаимодействия с родителями</a:t>
          </a:r>
        </a:p>
      </dgm:t>
    </dgm:pt>
    <dgm:pt modelId="{B40987B0-FDC6-4062-8138-02773BBD1A27}" type="parTrans" cxnId="{26059C1C-3BA0-4045-A098-AE4496C97847}">
      <dgm:prSet/>
      <dgm:spPr/>
      <dgm:t>
        <a:bodyPr/>
        <a:lstStyle/>
        <a:p>
          <a:endParaRPr lang="ru-RU"/>
        </a:p>
      </dgm:t>
    </dgm:pt>
    <dgm:pt modelId="{F62EED7F-6D9B-4867-9E93-B8AD041751DC}" type="sibTrans" cxnId="{26059C1C-3BA0-4045-A098-AE4496C97847}">
      <dgm:prSet/>
      <dgm:spPr/>
      <dgm:t>
        <a:bodyPr/>
        <a:lstStyle/>
        <a:p>
          <a:endParaRPr lang="ru-RU"/>
        </a:p>
      </dgm:t>
    </dgm:pt>
    <dgm:pt modelId="{D6457842-67A5-43A4-AA5E-D99FD261B919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>
              <a:solidFill>
                <a:schemeClr val="bg1"/>
              </a:solidFill>
            </a:rPr>
            <a:t>Взаимодействие – способ организации совместной деятельности, которая осуществляется с помощью общения</a:t>
          </a:r>
        </a:p>
      </dgm:t>
    </dgm:pt>
    <dgm:pt modelId="{6A07A1FF-2B13-4358-AEEA-B1D4411BDF6F}" type="sibTrans" cxnId="{FA7AD980-F81F-425D-BB80-99E34317DBF2}">
      <dgm:prSet/>
      <dgm:spPr/>
      <dgm:t>
        <a:bodyPr/>
        <a:lstStyle/>
        <a:p>
          <a:endParaRPr lang="ru-RU"/>
        </a:p>
      </dgm:t>
    </dgm:pt>
    <dgm:pt modelId="{34A8ABCD-62E9-48AB-8FF2-0EBE1D7A5B0E}" type="parTrans" cxnId="{FA7AD980-F81F-425D-BB80-99E34317DBF2}">
      <dgm:prSet/>
      <dgm:spPr/>
      <dgm:t>
        <a:bodyPr/>
        <a:lstStyle/>
        <a:p>
          <a:endParaRPr lang="ru-RU"/>
        </a:p>
      </dgm:t>
    </dgm:pt>
    <dgm:pt modelId="{95D9AB12-4118-40A9-B2D9-26C16001FE0F}">
      <dgm:prSet phldrT="[Текст]"/>
      <dgm:spPr>
        <a:solidFill>
          <a:srgbClr val="FFC000"/>
        </a:solidFill>
      </dgm:spPr>
      <dgm:t>
        <a:bodyPr/>
        <a:lstStyle/>
        <a:p>
          <a:r>
            <a:rPr lang="ru-RU" dirty="0">
              <a:solidFill>
                <a:schemeClr val="bg1"/>
              </a:solidFill>
            </a:rPr>
            <a:t>Детский сад и семья стремятся к созданию единого пространства развития ребенка</a:t>
          </a:r>
        </a:p>
      </dgm:t>
    </dgm:pt>
    <dgm:pt modelId="{619E0E75-0B68-4628-8F1D-DEF3160E98E4}" type="sibTrans" cxnId="{D55C611B-1CDA-4025-99FE-801EAA64F9B4}">
      <dgm:prSet/>
      <dgm:spPr/>
      <dgm:t>
        <a:bodyPr/>
        <a:lstStyle/>
        <a:p>
          <a:endParaRPr lang="ru-RU"/>
        </a:p>
      </dgm:t>
    </dgm:pt>
    <dgm:pt modelId="{39FCC759-80A5-4550-8A51-F5AAD50B46C3}" type="parTrans" cxnId="{D55C611B-1CDA-4025-99FE-801EAA64F9B4}">
      <dgm:prSet/>
      <dgm:spPr/>
      <dgm:t>
        <a:bodyPr/>
        <a:lstStyle/>
        <a:p>
          <a:endParaRPr lang="ru-RU"/>
        </a:p>
      </dgm:t>
    </dgm:pt>
    <dgm:pt modelId="{8E3AFF41-2B91-47C9-B64B-717D71C21686}">
      <dgm:prSet phldrT="[Текст]" custT="1"/>
      <dgm:spPr/>
      <dgm:t>
        <a:bodyPr/>
        <a:lstStyle/>
        <a:p>
          <a:pPr algn="ctr"/>
          <a:r>
            <a:rPr lang="ru-RU" sz="2400" dirty="0">
              <a:solidFill>
                <a:schemeClr val="bg1"/>
              </a:solidFill>
            </a:rPr>
            <a:t>Сотрудничество-общение «на равных», где никому не принадлежит привилегия указывать, контролировать, учить</a:t>
          </a:r>
        </a:p>
      </dgm:t>
    </dgm:pt>
    <dgm:pt modelId="{B35CEAB4-54B9-4374-AC57-1B96837E6A33}" type="parTrans" cxnId="{15EB10B8-1ECE-42ED-8F95-84D198E005B0}">
      <dgm:prSet/>
      <dgm:spPr/>
      <dgm:t>
        <a:bodyPr/>
        <a:lstStyle/>
        <a:p>
          <a:endParaRPr lang="ru-RU"/>
        </a:p>
      </dgm:t>
    </dgm:pt>
    <dgm:pt modelId="{2BC41AE0-4B94-4D6B-864E-AF23457412F3}" type="sibTrans" cxnId="{15EB10B8-1ECE-42ED-8F95-84D198E005B0}">
      <dgm:prSet/>
      <dgm:spPr/>
      <dgm:t>
        <a:bodyPr/>
        <a:lstStyle/>
        <a:p>
          <a:endParaRPr lang="ru-RU"/>
        </a:p>
      </dgm:t>
    </dgm:pt>
    <dgm:pt modelId="{662AA730-E453-4704-AAD6-D4D85B1665D5}" type="pres">
      <dgm:prSet presAssocID="{8E9528B2-495B-401C-90AF-E5719A8F0E3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0D23B736-A889-45E8-B452-FA6645C896F9}" type="pres">
      <dgm:prSet presAssocID="{1ED9C900-8891-474B-846A-0F08CB2F161A}" presName="singleCycle" presStyleCnt="0"/>
      <dgm:spPr/>
    </dgm:pt>
    <dgm:pt modelId="{86778335-DAC9-46C8-A1D8-58A08BF684B1}" type="pres">
      <dgm:prSet presAssocID="{1ED9C900-8891-474B-846A-0F08CB2F161A}" presName="singleCenter" presStyleLbl="node1" presStyleIdx="0" presStyleCnt="4" custScaleX="167219" custScaleY="141615" custLinFactNeighborX="152" custLinFactNeighborY="-9893">
        <dgm:presLayoutVars>
          <dgm:chMax val="7"/>
          <dgm:chPref val="7"/>
        </dgm:presLayoutVars>
      </dgm:prSet>
      <dgm:spPr/>
    </dgm:pt>
    <dgm:pt modelId="{1D8ABFC9-28FD-485D-9270-903EDB323014}" type="pres">
      <dgm:prSet presAssocID="{39FCC759-80A5-4550-8A51-F5AAD50B46C3}" presName="Name56" presStyleLbl="parChTrans1D2" presStyleIdx="0" presStyleCnt="3"/>
      <dgm:spPr/>
    </dgm:pt>
    <dgm:pt modelId="{A1779320-F661-43D5-8491-3A0BBEC7FC8F}" type="pres">
      <dgm:prSet presAssocID="{95D9AB12-4118-40A9-B2D9-26C16001FE0F}" presName="text0" presStyleLbl="node1" presStyleIdx="1" presStyleCnt="4" custScaleX="436466" custScaleY="141308" custRadScaleInc="0">
        <dgm:presLayoutVars>
          <dgm:bulletEnabled val="1"/>
        </dgm:presLayoutVars>
      </dgm:prSet>
      <dgm:spPr/>
    </dgm:pt>
    <dgm:pt modelId="{99CFDB9F-37E5-4F97-85FE-9AD68F8D8A4E}" type="pres">
      <dgm:prSet presAssocID="{34A8ABCD-62E9-48AB-8FF2-0EBE1D7A5B0E}" presName="Name56" presStyleLbl="parChTrans1D2" presStyleIdx="1" presStyleCnt="3"/>
      <dgm:spPr/>
    </dgm:pt>
    <dgm:pt modelId="{D8A9D3DB-98E4-4821-BCA7-FD23B2E02D33}" type="pres">
      <dgm:prSet presAssocID="{D6457842-67A5-43A4-AA5E-D99FD261B919}" presName="text0" presStyleLbl="node1" presStyleIdx="2" presStyleCnt="4" custScaleX="334609" custScaleY="184947" custRadScaleRad="135378" custRadScaleInc="-27197">
        <dgm:presLayoutVars>
          <dgm:bulletEnabled val="1"/>
        </dgm:presLayoutVars>
      </dgm:prSet>
      <dgm:spPr/>
    </dgm:pt>
    <dgm:pt modelId="{40E9B65F-25BA-418B-85B5-709E222DCD7B}" type="pres">
      <dgm:prSet presAssocID="{B35CEAB4-54B9-4374-AC57-1B96837E6A33}" presName="Name56" presStyleLbl="parChTrans1D2" presStyleIdx="2" presStyleCnt="3"/>
      <dgm:spPr/>
    </dgm:pt>
    <dgm:pt modelId="{3A9C6963-2766-476B-AADB-4210C331D33B}" type="pres">
      <dgm:prSet presAssocID="{8E3AFF41-2B91-47C9-B64B-717D71C21686}" presName="text0" presStyleLbl="node1" presStyleIdx="3" presStyleCnt="4" custScaleX="354164" custScaleY="189144" custRadScaleRad="143263" custRadScaleInc="28825">
        <dgm:presLayoutVars>
          <dgm:bulletEnabled val="1"/>
        </dgm:presLayoutVars>
      </dgm:prSet>
      <dgm:spPr/>
    </dgm:pt>
  </dgm:ptLst>
  <dgm:cxnLst>
    <dgm:cxn modelId="{D55C611B-1CDA-4025-99FE-801EAA64F9B4}" srcId="{1ED9C900-8891-474B-846A-0F08CB2F161A}" destId="{95D9AB12-4118-40A9-B2D9-26C16001FE0F}" srcOrd="0" destOrd="0" parTransId="{39FCC759-80A5-4550-8A51-F5AAD50B46C3}" sibTransId="{619E0E75-0B68-4628-8F1D-DEF3160E98E4}"/>
    <dgm:cxn modelId="{26059C1C-3BA0-4045-A098-AE4496C97847}" srcId="{8E9528B2-495B-401C-90AF-E5719A8F0E3E}" destId="{1ED9C900-8891-474B-846A-0F08CB2F161A}" srcOrd="0" destOrd="0" parTransId="{B40987B0-FDC6-4062-8138-02773BBD1A27}" sibTransId="{F62EED7F-6D9B-4867-9E93-B8AD041751DC}"/>
    <dgm:cxn modelId="{C5F94841-85F9-4B35-B485-03A5631D2E9D}" type="presOf" srcId="{D6457842-67A5-43A4-AA5E-D99FD261B919}" destId="{D8A9D3DB-98E4-4821-BCA7-FD23B2E02D33}" srcOrd="0" destOrd="0" presId="urn:microsoft.com/office/officeart/2008/layout/RadialCluster"/>
    <dgm:cxn modelId="{6CE59147-2B27-4FDD-A7C2-8CF7176E4F7C}" type="presOf" srcId="{39FCC759-80A5-4550-8A51-F5AAD50B46C3}" destId="{1D8ABFC9-28FD-485D-9270-903EDB323014}" srcOrd="0" destOrd="0" presId="urn:microsoft.com/office/officeart/2008/layout/RadialCluster"/>
    <dgm:cxn modelId="{CF830251-8D42-4817-94EF-40345928A7C5}" type="presOf" srcId="{1ED9C900-8891-474B-846A-0F08CB2F161A}" destId="{86778335-DAC9-46C8-A1D8-58A08BF684B1}" srcOrd="0" destOrd="0" presId="urn:microsoft.com/office/officeart/2008/layout/RadialCluster"/>
    <dgm:cxn modelId="{FA7AD980-F81F-425D-BB80-99E34317DBF2}" srcId="{1ED9C900-8891-474B-846A-0F08CB2F161A}" destId="{D6457842-67A5-43A4-AA5E-D99FD261B919}" srcOrd="1" destOrd="0" parTransId="{34A8ABCD-62E9-48AB-8FF2-0EBE1D7A5B0E}" sibTransId="{6A07A1FF-2B13-4358-AEEA-B1D4411BDF6F}"/>
    <dgm:cxn modelId="{10547483-F8CE-45AC-8C57-0FA79FE5E720}" type="presOf" srcId="{8E3AFF41-2B91-47C9-B64B-717D71C21686}" destId="{3A9C6963-2766-476B-AADB-4210C331D33B}" srcOrd="0" destOrd="0" presId="urn:microsoft.com/office/officeart/2008/layout/RadialCluster"/>
    <dgm:cxn modelId="{2E3B609E-31F3-4248-9EBF-26E75AA50590}" type="presOf" srcId="{34A8ABCD-62E9-48AB-8FF2-0EBE1D7A5B0E}" destId="{99CFDB9F-37E5-4F97-85FE-9AD68F8D8A4E}" srcOrd="0" destOrd="0" presId="urn:microsoft.com/office/officeart/2008/layout/RadialCluster"/>
    <dgm:cxn modelId="{15EB10B8-1ECE-42ED-8F95-84D198E005B0}" srcId="{1ED9C900-8891-474B-846A-0F08CB2F161A}" destId="{8E3AFF41-2B91-47C9-B64B-717D71C21686}" srcOrd="2" destOrd="0" parTransId="{B35CEAB4-54B9-4374-AC57-1B96837E6A33}" sibTransId="{2BC41AE0-4B94-4D6B-864E-AF23457412F3}"/>
    <dgm:cxn modelId="{F1CF41B9-A179-46CB-B681-7CCE11EA3B94}" type="presOf" srcId="{95D9AB12-4118-40A9-B2D9-26C16001FE0F}" destId="{A1779320-F661-43D5-8491-3A0BBEC7FC8F}" srcOrd="0" destOrd="0" presId="urn:microsoft.com/office/officeart/2008/layout/RadialCluster"/>
    <dgm:cxn modelId="{B95AE0BB-5C35-4D23-B297-DCB04E1C5574}" type="presOf" srcId="{8E9528B2-495B-401C-90AF-E5719A8F0E3E}" destId="{662AA730-E453-4704-AAD6-D4D85B1665D5}" srcOrd="0" destOrd="0" presId="urn:microsoft.com/office/officeart/2008/layout/RadialCluster"/>
    <dgm:cxn modelId="{05EC54E5-B6C2-4836-8F35-8CA266CEFA4B}" type="presOf" srcId="{B35CEAB4-54B9-4374-AC57-1B96837E6A33}" destId="{40E9B65F-25BA-418B-85B5-709E222DCD7B}" srcOrd="0" destOrd="0" presId="urn:microsoft.com/office/officeart/2008/layout/RadialCluster"/>
    <dgm:cxn modelId="{90BAEF98-79FD-48FB-9A7A-3A41DD2AE51F}" type="presParOf" srcId="{662AA730-E453-4704-AAD6-D4D85B1665D5}" destId="{0D23B736-A889-45E8-B452-FA6645C896F9}" srcOrd="0" destOrd="0" presId="urn:microsoft.com/office/officeart/2008/layout/RadialCluster"/>
    <dgm:cxn modelId="{5A5DFF87-2CA9-4311-9E99-F54AC9D665A4}" type="presParOf" srcId="{0D23B736-A889-45E8-B452-FA6645C896F9}" destId="{86778335-DAC9-46C8-A1D8-58A08BF684B1}" srcOrd="0" destOrd="0" presId="urn:microsoft.com/office/officeart/2008/layout/RadialCluster"/>
    <dgm:cxn modelId="{D46C8CB3-610B-4C2C-A541-E297561AA6B0}" type="presParOf" srcId="{0D23B736-A889-45E8-B452-FA6645C896F9}" destId="{1D8ABFC9-28FD-485D-9270-903EDB323014}" srcOrd="1" destOrd="0" presId="urn:microsoft.com/office/officeart/2008/layout/RadialCluster"/>
    <dgm:cxn modelId="{99F0C4A0-FE3D-4C51-B341-BE6B51F870BD}" type="presParOf" srcId="{0D23B736-A889-45E8-B452-FA6645C896F9}" destId="{A1779320-F661-43D5-8491-3A0BBEC7FC8F}" srcOrd="2" destOrd="0" presId="urn:microsoft.com/office/officeart/2008/layout/RadialCluster"/>
    <dgm:cxn modelId="{595C7F71-F702-4299-924A-9F8FEEAAB196}" type="presParOf" srcId="{0D23B736-A889-45E8-B452-FA6645C896F9}" destId="{99CFDB9F-37E5-4F97-85FE-9AD68F8D8A4E}" srcOrd="3" destOrd="0" presId="urn:microsoft.com/office/officeart/2008/layout/RadialCluster"/>
    <dgm:cxn modelId="{2454C887-DBBC-4AA4-91AF-EDE3B5045BD2}" type="presParOf" srcId="{0D23B736-A889-45E8-B452-FA6645C896F9}" destId="{D8A9D3DB-98E4-4821-BCA7-FD23B2E02D33}" srcOrd="4" destOrd="0" presId="urn:microsoft.com/office/officeart/2008/layout/RadialCluster"/>
    <dgm:cxn modelId="{A604BDA5-9FCA-473D-B282-C01B5D624FAE}" type="presParOf" srcId="{0D23B736-A889-45E8-B452-FA6645C896F9}" destId="{40E9B65F-25BA-418B-85B5-709E222DCD7B}" srcOrd="5" destOrd="0" presId="urn:microsoft.com/office/officeart/2008/layout/RadialCluster"/>
    <dgm:cxn modelId="{E521125B-FAB0-4ED1-BB80-6C52507F752B}" type="presParOf" srcId="{0D23B736-A889-45E8-B452-FA6645C896F9}" destId="{3A9C6963-2766-476B-AADB-4210C331D33B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778335-DAC9-46C8-A1D8-58A08BF684B1}">
      <dsp:nvSpPr>
        <dsp:cNvPr id="0" name=""/>
        <dsp:cNvSpPr/>
      </dsp:nvSpPr>
      <dsp:spPr>
        <a:xfrm>
          <a:off x="4310196" y="1708583"/>
          <a:ext cx="2980537" cy="2524167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>
              <a:solidFill>
                <a:schemeClr val="bg1"/>
              </a:solidFill>
            </a:rPr>
            <a:t>Требования ФГОС по организации взаимодействия с родителями</a:t>
          </a:r>
        </a:p>
      </dsp:txBody>
      <dsp:txXfrm>
        <a:off x="4433416" y="1831803"/>
        <a:ext cx="2734097" cy="2277727"/>
      </dsp:txXfrm>
    </dsp:sp>
    <dsp:sp modelId="{1D8ABFC9-28FD-485D-9270-903EDB323014}">
      <dsp:nvSpPr>
        <dsp:cNvPr id="0" name=""/>
        <dsp:cNvSpPr/>
      </dsp:nvSpPr>
      <dsp:spPr>
        <a:xfrm rot="16186971">
          <a:off x="5750059" y="1663133"/>
          <a:ext cx="9090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0900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779320-F661-43D5-8491-3A0BBEC7FC8F}">
      <dsp:nvSpPr>
        <dsp:cNvPr id="0" name=""/>
        <dsp:cNvSpPr/>
      </dsp:nvSpPr>
      <dsp:spPr>
        <a:xfrm>
          <a:off x="3185961" y="-69842"/>
          <a:ext cx="5212357" cy="1687526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>
              <a:solidFill>
                <a:schemeClr val="bg1"/>
              </a:solidFill>
            </a:rPr>
            <a:t>Детский сад и семья стремятся к созданию единого пространства развития ребенка</a:t>
          </a:r>
        </a:p>
      </dsp:txBody>
      <dsp:txXfrm>
        <a:off x="3268339" y="12536"/>
        <a:ext cx="5047601" cy="1522770"/>
      </dsp:txXfrm>
    </dsp:sp>
    <dsp:sp modelId="{99CFDB9F-37E5-4F97-85FE-9AD68F8D8A4E}">
      <dsp:nvSpPr>
        <dsp:cNvPr id="0" name=""/>
        <dsp:cNvSpPr/>
      </dsp:nvSpPr>
      <dsp:spPr>
        <a:xfrm rot="1292562">
          <a:off x="7286764" y="3579845"/>
          <a:ext cx="11363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3632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A9D3DB-98E4-4821-BCA7-FD23B2E02D33}">
      <dsp:nvSpPr>
        <dsp:cNvPr id="0" name=""/>
        <dsp:cNvSpPr/>
      </dsp:nvSpPr>
      <dsp:spPr>
        <a:xfrm>
          <a:off x="7396428" y="3285118"/>
          <a:ext cx="3995962" cy="2208671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bg1"/>
              </a:solidFill>
            </a:rPr>
            <a:t>Взаимодействие – способ организации совместной деятельности, которая осуществляется с помощью общения</a:t>
          </a:r>
        </a:p>
      </dsp:txBody>
      <dsp:txXfrm>
        <a:off x="7504246" y="3392936"/>
        <a:ext cx="3780326" cy="1993035"/>
      </dsp:txXfrm>
    </dsp:sp>
    <dsp:sp modelId="{40E9B65F-25BA-418B-85B5-709E222DCD7B}">
      <dsp:nvSpPr>
        <dsp:cNvPr id="0" name=""/>
        <dsp:cNvSpPr/>
      </dsp:nvSpPr>
      <dsp:spPr>
        <a:xfrm rot="9548196">
          <a:off x="4226660" y="3554034"/>
          <a:ext cx="8636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6367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9C6963-2766-476B-AADB-4210C331D33B}">
      <dsp:nvSpPr>
        <dsp:cNvPr id="0" name=""/>
        <dsp:cNvSpPr/>
      </dsp:nvSpPr>
      <dsp:spPr>
        <a:xfrm>
          <a:off x="0" y="3246012"/>
          <a:ext cx="4229491" cy="2258792"/>
        </a:xfrm>
        <a:prstGeom prst="roundRect">
          <a:avLst/>
        </a:prstGeom>
        <a:solidFill>
          <a:schemeClr val="accent5">
            <a:hueOff val="-4271435"/>
            <a:satOff val="18291"/>
            <a:lumOff val="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bg1"/>
              </a:solidFill>
            </a:rPr>
            <a:t>Сотрудничество-общение «на равных», где никому не принадлежит привилегия указывать, контролировать, учить</a:t>
          </a:r>
        </a:p>
      </dsp:txBody>
      <dsp:txXfrm>
        <a:off x="110265" y="3356277"/>
        <a:ext cx="4008961" cy="20382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8FB9C-79B1-4CFC-88EC-C0A67D8197B8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C0F4AE0C-B688-4E8D-BD9F-F652D9B296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686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8FB9C-79B1-4CFC-88EC-C0A67D8197B8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C0F4AE0C-B688-4E8D-BD9F-F652D9B296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234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8FB9C-79B1-4CFC-88EC-C0A67D8197B8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C0F4AE0C-B688-4E8D-BD9F-F652D9B296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301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8FB9C-79B1-4CFC-88EC-C0A67D8197B8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C0F4AE0C-B688-4E8D-BD9F-F652D9B2968A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463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8FB9C-79B1-4CFC-88EC-C0A67D8197B8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C0F4AE0C-B688-4E8D-BD9F-F652D9B296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616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8FB9C-79B1-4CFC-88EC-C0A67D8197B8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AE0C-B688-4E8D-BD9F-F652D9B296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4122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8FB9C-79B1-4CFC-88EC-C0A67D8197B8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AE0C-B688-4E8D-BD9F-F652D9B296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176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8FB9C-79B1-4CFC-88EC-C0A67D8197B8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AE0C-B688-4E8D-BD9F-F652D9B296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9806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3C18FB9C-79B1-4CFC-88EC-C0A67D8197B8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C0F4AE0C-B688-4E8D-BD9F-F652D9B296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232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8FB9C-79B1-4CFC-88EC-C0A67D8197B8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AE0C-B688-4E8D-BD9F-F652D9B296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841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8FB9C-79B1-4CFC-88EC-C0A67D8197B8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C0F4AE0C-B688-4E8D-BD9F-F652D9B296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697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8FB9C-79B1-4CFC-88EC-C0A67D8197B8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AE0C-B688-4E8D-BD9F-F652D9B296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0374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8FB9C-79B1-4CFC-88EC-C0A67D8197B8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AE0C-B688-4E8D-BD9F-F652D9B296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5340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8FB9C-79B1-4CFC-88EC-C0A67D8197B8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AE0C-B688-4E8D-BD9F-F652D9B296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839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8FB9C-79B1-4CFC-88EC-C0A67D8197B8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AE0C-B688-4E8D-BD9F-F652D9B296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335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8FB9C-79B1-4CFC-88EC-C0A67D8197B8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AE0C-B688-4E8D-BD9F-F652D9B296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9486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8FB9C-79B1-4CFC-88EC-C0A67D8197B8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AE0C-B688-4E8D-BD9F-F652D9B296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064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8FB9C-79B1-4CFC-88EC-C0A67D8197B8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4AE0C-B688-4E8D-BD9F-F652D9B296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9071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  <p:sldLayoutId id="2147484056" r:id="rId12"/>
    <p:sldLayoutId id="2147484057" r:id="rId13"/>
    <p:sldLayoutId id="2147484058" r:id="rId14"/>
    <p:sldLayoutId id="2147484059" r:id="rId15"/>
    <p:sldLayoutId id="2147484060" r:id="rId16"/>
    <p:sldLayoutId id="214748406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C48657F6-C870-4C81-8070-145F8F05E5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1676" y="2742465"/>
            <a:ext cx="7633684" cy="1373070"/>
          </a:xfrm>
        </p:spPr>
        <p:txBody>
          <a:bodyPr/>
          <a:lstStyle/>
          <a:p>
            <a:r>
              <a:rPr lang="ru-RU" sz="4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Электронная газета как форма взаимодействия с семьей </a:t>
            </a:r>
          </a:p>
        </p:txBody>
      </p:sp>
      <p:sp>
        <p:nvSpPr>
          <p:cNvPr id="7" name="Подзаголовок 6">
            <a:extLst>
              <a:ext uri="{FF2B5EF4-FFF2-40B4-BE49-F238E27FC236}">
                <a16:creationId xmlns:a16="http://schemas.microsoft.com/office/drawing/2014/main" id="{FC545C80-D9F4-45EF-BE79-88D801F72B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Учитель-логопед высшей квалификационной категории</a:t>
            </a:r>
          </a:p>
          <a:p>
            <a:r>
              <a:rPr lang="ru-RU" dirty="0"/>
              <a:t> Леонтьева Лидия Игоревна  </a:t>
            </a:r>
          </a:p>
        </p:txBody>
      </p:sp>
    </p:spTree>
    <p:extLst>
      <p:ext uri="{BB962C8B-B14F-4D97-AF65-F5344CB8AC3E}">
        <p14:creationId xmlns:p14="http://schemas.microsoft.com/office/powerpoint/2010/main" val="256472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49451D-53B1-417A-8264-048CF443F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Выпуск 5, январь 2023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E604E5F-F938-4F8B-AE15-BD8F0ACC0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61" y="2192252"/>
            <a:ext cx="2885148" cy="404591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916D6BB-BA36-4B93-A807-F6C32DFB80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6024" y="2490969"/>
            <a:ext cx="2858310" cy="404591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21063B-8272-4B8B-910B-64B7178ECC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4333" y="2490968"/>
            <a:ext cx="2910104" cy="404591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A4198EC-DDD6-4292-AF67-FEF770CA5E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6059" y="2192252"/>
            <a:ext cx="2913919" cy="408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494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090BEB8-342A-4921-87D9-12245BE35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582958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4093A19C-9B2D-4B59-90D7-0FBC3D18F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Сухомлинский В.А.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6E31B13C-7EDD-42A5-B231-8A7A95781B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0322" y="2336873"/>
            <a:ext cx="6001831" cy="3599315"/>
          </a:xfrm>
        </p:spPr>
        <p:txBody>
          <a:bodyPr>
            <a:normAutofit/>
          </a:bodyPr>
          <a:lstStyle/>
          <a:p>
            <a:r>
              <a:rPr lang="ru-RU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…задачи воспитания и развития будут успешно решены в том случае, если педагоги будут поддерживать связь с семьёй и вовлекать её в свою работу.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BC687652-8AB7-4506-A98F-A76F9EF47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060" y="2336873"/>
            <a:ext cx="2865120" cy="413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02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5D5E4191-F9EC-405C-A23A-3AB1B732BF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226459"/>
              </p:ext>
            </p:extLst>
          </p:nvPr>
        </p:nvGraphicFramePr>
        <p:xfrm>
          <a:off x="349346" y="458307"/>
          <a:ext cx="11467515" cy="59413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133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73EE4A-3B8B-457A-A24E-5AA50AFB9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</a:t>
            </a:r>
            <a:r>
              <a:rPr lang="ru-RU" dirty="0" err="1"/>
              <a:t>ЛОГОПЕДиЯ</a:t>
            </a:r>
            <a:r>
              <a:rPr lang="ru-RU" dirty="0"/>
              <a:t>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893AB9E-6AF4-4377-9186-57BF2CDF5B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69" t="16804" r="34346" b="6236"/>
          <a:stretch/>
        </p:blipFill>
        <p:spPr>
          <a:xfrm>
            <a:off x="142737" y="2207144"/>
            <a:ext cx="2176820" cy="300113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93F33A4-E660-4364-AFC4-CEEDB5E478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9339" y="2782415"/>
            <a:ext cx="2059052" cy="292143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5049875-4DE0-4D2C-8E8F-261A037552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8173" y="3429000"/>
            <a:ext cx="2065879" cy="290378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BD0762-BFFC-4D58-83A2-C75B5B896E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1252" y="2782415"/>
            <a:ext cx="2065879" cy="290378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1629978-394F-4A8E-94AD-0832035C9B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71268" y="2304488"/>
            <a:ext cx="2070694" cy="290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246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F7D3488-7550-4069-878F-6C7B2CA64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26" y="2143981"/>
            <a:ext cx="4682796" cy="293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489EAD-EDE2-4650-B6BF-58B2AE94E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dirty="0"/>
              <a:t>Майкрософт Офис </a:t>
            </a:r>
            <a:r>
              <a:rPr lang="ru-RU" dirty="0" err="1"/>
              <a:t>Паблишер</a:t>
            </a:r>
            <a:r>
              <a:rPr lang="ru-RU" dirty="0"/>
              <a:t>. Это издательская система, рассчитанная на выпуск разнообразных публикаций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857E4F5-DE12-4C83-8FC1-E4B024AF8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811" y="2143981"/>
            <a:ext cx="2722489" cy="192458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8CE3C47-1970-4A31-A786-AF41ED0EC3C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154" t="17215" r="18654" b="5414"/>
          <a:stretch/>
        </p:blipFill>
        <p:spPr>
          <a:xfrm>
            <a:off x="7890989" y="3610537"/>
            <a:ext cx="4094685" cy="2864000"/>
          </a:xfrm>
          <a:prstGeom prst="round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1D03838-2270-4B10-ADA7-81421D3D9F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5921" y="4542304"/>
            <a:ext cx="2036959" cy="201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122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B83F72-50EB-4D6D-ACF9-268630875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Выпуск 1, сентябрь 2022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5F02978-BE6F-4450-92B5-DE6DD591F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0683" y="2923312"/>
            <a:ext cx="2685317" cy="379474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E034543-2FF9-416F-A25C-B62D9A58B0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923312"/>
            <a:ext cx="2699605" cy="379455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544BB02-793F-4373-90D1-157293A548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9059" y="2126203"/>
            <a:ext cx="2685317" cy="378213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C7BD185-009A-4594-9053-F56B153BFBE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269" t="16804" r="34346" b="6236"/>
          <a:stretch/>
        </p:blipFill>
        <p:spPr>
          <a:xfrm>
            <a:off x="453208" y="2126204"/>
            <a:ext cx="2743309" cy="378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537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10BB39-8E9C-4976-87F2-ECEB6102F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Выпуск 2, октябрь 2022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50B62C3-61E2-4FC5-8583-CB0C594D8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18" y="2131118"/>
            <a:ext cx="2741117" cy="388916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36A983C-6023-4304-8F67-36B61F537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2453" y="2768339"/>
            <a:ext cx="2783548" cy="388916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11A2DC6-55A4-47F7-A3AD-856A17AAD5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2769138"/>
            <a:ext cx="2741117" cy="387359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B87F9B7-067F-41EE-B933-93BDF5F94A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7665" y="2170985"/>
            <a:ext cx="2741117" cy="383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622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A347D3-FA99-44CD-BC8E-DA3DEB9F5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Выпуск 3, ноябрь 2022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BE9B18F-F828-4E6B-AACE-2278DFC9F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57" y="2328041"/>
            <a:ext cx="2686929" cy="377673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CCD8C4-CFA5-4388-9283-1134E02C67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9071" y="2813198"/>
            <a:ext cx="2686929" cy="376916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8FE9A15-B921-428B-AFB9-D2198B89C7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813198"/>
            <a:ext cx="2686929" cy="377046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3D57B05-11D1-4928-B6F4-F976D466A6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1512" y="2336852"/>
            <a:ext cx="2686930" cy="377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69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A6377A-7E4D-4EF8-BF8D-1BAFDD0F3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Выпуск 4, декабрь 2022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4932B91-72E8-4BAD-9316-C008BBD59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893" y="2190792"/>
            <a:ext cx="2784572" cy="391397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D750B6B-1912-4892-AC0C-D04722FC7A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625" y="2730608"/>
            <a:ext cx="2807855" cy="391397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B5F61B0-EEA1-4D82-972B-6C1156E360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3480" y="2730608"/>
            <a:ext cx="2769694" cy="391398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55D3033-95E3-4541-86A4-79D7371E52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4334" y="2190792"/>
            <a:ext cx="2769694" cy="391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512558"/>
      </p:ext>
    </p:extLst>
  </p:cSld>
  <p:clrMapOvr>
    <a:masterClrMapping/>
  </p:clrMapOvr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Берлин</Template>
  <TotalTime>174</TotalTime>
  <Words>136</Words>
  <Application>Microsoft Office PowerPoint</Application>
  <PresentationFormat>Широкоэкранный</PresentationFormat>
  <Paragraphs>17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Times New Roman</vt:lpstr>
      <vt:lpstr>Trebuchet MS</vt:lpstr>
      <vt:lpstr>Берлин</vt:lpstr>
      <vt:lpstr>Электронная газета как форма взаимодействия с семьей </vt:lpstr>
      <vt:lpstr>Сухомлинский В.А.</vt:lpstr>
      <vt:lpstr>Презентация PowerPoint</vt:lpstr>
      <vt:lpstr>«ЛОГОПЕДиЯ»</vt:lpstr>
      <vt:lpstr>Майкрософт Офис Паблишер. Это издательская система, рассчитанная на выпуск разнообразных публикаций</vt:lpstr>
      <vt:lpstr>Выпуск 1, сентябрь 2022</vt:lpstr>
      <vt:lpstr>Выпуск 2, октябрь 2022</vt:lpstr>
      <vt:lpstr>Выпуск 3, ноябрь 2022</vt:lpstr>
      <vt:lpstr>Выпуск 4, декабрь 2022</vt:lpstr>
      <vt:lpstr>Выпуск 5, январь 2023</vt:lpstr>
      <vt:lpstr>БЛАГОДАРЮ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Электронная газета для родителей </dc:title>
  <dc:creator>Пользователь</dc:creator>
  <cp:lastModifiedBy>Пользователь</cp:lastModifiedBy>
  <cp:revision>24</cp:revision>
  <dcterms:created xsi:type="dcterms:W3CDTF">2023-01-23T16:23:17Z</dcterms:created>
  <dcterms:modified xsi:type="dcterms:W3CDTF">2023-03-14T17:52:34Z</dcterms:modified>
</cp:coreProperties>
</file>