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0" r:id="rId4"/>
    <p:sldId id="259" r:id="rId5"/>
    <p:sldId id="281" r:id="rId6"/>
    <p:sldId id="278" r:id="rId7"/>
    <p:sldId id="289" r:id="rId8"/>
    <p:sldId id="290" r:id="rId9"/>
    <p:sldId id="282" r:id="rId10"/>
    <p:sldId id="284" r:id="rId11"/>
    <p:sldId id="285" r:id="rId12"/>
    <p:sldId id="287" r:id="rId13"/>
    <p:sldId id="286" r:id="rId14"/>
    <p:sldId id="291" r:id="rId15"/>
    <p:sldId id="292" r:id="rId16"/>
    <p:sldId id="293" r:id="rId17"/>
    <p:sldId id="277" r:id="rId18"/>
    <p:sldId id="272" r:id="rId19"/>
    <p:sldId id="279" r:id="rId20"/>
    <p:sldId id="260" r:id="rId21"/>
    <p:sldId id="270" r:id="rId22"/>
    <p:sldId id="261" r:id="rId23"/>
    <p:sldId id="268" r:id="rId24"/>
    <p:sldId id="263" r:id="rId25"/>
    <p:sldId id="267" r:id="rId26"/>
    <p:sldId id="271" r:id="rId27"/>
    <p:sldId id="294" r:id="rId28"/>
    <p:sldId id="264" r:id="rId29"/>
    <p:sldId id="276" r:id="rId30"/>
    <p:sldId id="274" r:id="rId31"/>
    <p:sldId id="275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94411" autoAdjust="0"/>
  </p:normalViewPr>
  <p:slideViewPr>
    <p:cSldViewPr>
      <p:cViewPr varScale="1">
        <p:scale>
          <a:sx n="109" d="100"/>
          <a:sy n="109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4590-0803-4A67-A5E7-903FA9178C5C}" type="datetimeFigureOut">
              <a:rPr lang="ru-RU" smtClean="0"/>
              <a:t>пн 15.04.24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529B-72C9-4F82-84AC-4059E707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9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529B-72C9-4F82-84AC-4059E70708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2159" y="435236"/>
            <a:ext cx="6984776" cy="538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kern="180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Система оздоровительно -  закаливающих мероприятий в ДОУ</a:t>
            </a:r>
            <a:endParaRPr lang="ru-RU" sz="3200" b="1" kern="1800" dirty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 smtClean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 smtClean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 smtClean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 smtClean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kern="1800" dirty="0">
              <a:solidFill>
                <a:srgbClr val="7030A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kern="180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Подготовила: Воспитатель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kern="180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kern="1800" dirty="0" err="1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Аванесян</a:t>
            </a:r>
            <a:r>
              <a:rPr lang="ru-RU" sz="2000" b="1" kern="180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kern="1800" dirty="0" err="1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Рузанна</a:t>
            </a:r>
            <a:r>
              <a:rPr lang="ru-RU" sz="2000" b="1" kern="180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kern="180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В</a:t>
            </a:r>
            <a:r>
              <a:rPr lang="ru-RU" sz="2000" b="1" kern="180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алериевна</a:t>
            </a:r>
          </a:p>
        </p:txBody>
      </p:sp>
      <p:pic>
        <p:nvPicPr>
          <p:cNvPr id="1028" name="Picture 4" descr="&amp;Fcy;&amp;icy;&amp;zcy;&amp;kcy;&amp;ucy;&amp;lcy;&amp;softcy;&amp;tcy;&amp;ucy;&amp;rcy;&amp;acy; &amp;icy; &amp;mcy;&amp;acy;&amp;lcy;&amp;ycy;&amp;sh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119501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Mcy;&amp;iecy;&amp;dcy;&amp;icy;&amp;tscy;&amp;icy;&amp;ncy;&amp;scy;&amp;kcy;&amp;icy;&amp;jcy; &amp;kcy;&amp;acy;&amp;bcy;&amp;icy;&amp;ncy;&amp;iecy;&amp;tcy; / &amp;Mcy;&amp;Bcy;&amp;Dcy;&amp;Ocy;&amp;Ucy; &quot;&amp;Dcy;&amp;iecy;&amp;tcy;&amp;scy;&amp;kcy;&amp;icy;&amp;jcy; &amp;scy;&amp;acy;&amp;dcy; 2 c. &amp;YAcy;&amp;ncy;&amp;tcy;&amp;icy;&amp;kcy;&amp;ocy;&amp;vcy;&amp;ocy;&quot; &amp;YAcy;&amp;ncy;&amp;tcy;&amp;icy;&amp;kcy;&amp;ocy;&amp;v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010509" cy="225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Физкультурные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занятия:</a:t>
            </a:r>
            <a:b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1. Физкультура в группе;</a:t>
            </a:r>
            <a:br>
              <a:rPr lang="ru-RU" sz="2000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000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2. физкультура на свежем воздухе (в хорошую погоду);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Bookman Old Style" panose="02050604050505020204" pitchFamily="18" charset="0"/>
                <a:cs typeface="Times New Roman"/>
              </a:rPr>
              <a:t>3. физкультура на 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/>
              </a:rPr>
              <a:t>прогулке</a:t>
            </a:r>
            <a:r>
              <a:rPr lang="ru-RU" sz="2000" b="1" dirty="0">
                <a:latin typeface="Bookman Old Style" panose="02050604050505020204" pitchFamily="18" charset="0"/>
                <a:cs typeface="Times New Roman"/>
              </a:rPr>
              <a:t>.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  <a:cs typeface="Times New Roman"/>
              </a:rPr>
            </a:b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659276" cy="1994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b="4814"/>
          <a:stretch/>
        </p:blipFill>
        <p:spPr>
          <a:xfrm>
            <a:off x="2543394" y="3837457"/>
            <a:ext cx="3672070" cy="2305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r="6016"/>
          <a:stretch/>
        </p:blipFill>
        <p:spPr>
          <a:xfrm>
            <a:off x="-19481" y="3356992"/>
            <a:ext cx="2545817" cy="18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5" y="21098"/>
            <a:ext cx="8965423" cy="185821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       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Спортивные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мероприятия совместно с родителями: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           «Папа, мама, я – спортивная семья»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b="1" kern="0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61" y="1585094"/>
            <a:ext cx="3760558" cy="3780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" y="2182400"/>
            <a:ext cx="4875430" cy="29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9412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Спортивные праздники и развлечения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" y="3284984"/>
            <a:ext cx="2771800" cy="277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41" y="2852936"/>
            <a:ext cx="2658402" cy="306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107289"/>
            <a:ext cx="3868004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Ароматерапия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(лук, чеснок).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endParaRPr lang="ru-RU" sz="4800" dirty="0"/>
          </a:p>
        </p:txBody>
      </p:sp>
      <p:pic>
        <p:nvPicPr>
          <p:cNvPr id="1026" name="Picture 2" descr="C:\Users\aser\Desktop\000\DSC_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8005"/>
            <a:ext cx="4248471" cy="260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Vcy;&amp;ncy;&amp;icy;&amp;mcy;&amp;acy;&amp;ncy;&amp;icy;&amp;iecy; &amp;vcy;&amp;scy;&amp;iecy;&amp;mcy; &amp;ocy;&amp;gcy;&amp;ocy;&amp;rcy;&amp;ocy;&amp;dcy;&amp;ncy;&amp;icy;&amp;kcy;&amp;acy;&amp;mcy;,&amp;dcy;&amp;acy;&amp;chcy;&amp;ncy;&amp;icy;&amp;kcy;&amp;acy;&amp;mcy; &amp;icy; &amp;scy;&amp;acy;&amp;dcy;&amp;ocy;&amp;vcy;&amp;ocy;&amp;dcy;&amp;acy;&amp;mcy;. &amp;Ecy;&amp;tcy;&amp;ocy;- &amp;ocy;&amp;bcy;&amp;acy;&amp;lcy;&amp;dcy;&amp;iecy;&amp;tcy;&amp;softcy; &amp;shcy;&amp;ocy; &amp;tcy;&amp;acy;&amp;kcy;&amp;ocy;&amp;iecy;! &amp;Pcy;&amp;Rcy;&amp;Icy;&amp;Scy;&amp;Tcy;&amp;Acy;&amp;Ncy;&amp;SOFTcy; &amp;Ocy;&amp;Pcy;&amp;Tcy;&amp;Icy;&amp;Mcy;&amp;Icy;&amp;Scy;&amp;Tcy;&amp;Ocy;&amp;V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487930" cy="465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8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2.Санитарно </a:t>
            </a:r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– гигиенические условия в ДОУ</a:t>
            </a:r>
            <a:endParaRPr lang="ru-RU" sz="28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1.</a:t>
            </a:r>
            <a:r>
              <a:rPr lang="ru-RU" sz="2000" dirty="0">
                <a:latin typeface="Bookman Old Style" panose="02050604050505020204" pitchFamily="18" charset="0"/>
              </a:rPr>
              <a:t> </a:t>
            </a:r>
            <a:r>
              <a:rPr lang="ru-RU" sz="2000" dirty="0" smtClean="0">
                <a:latin typeface="Bookman Old Style" panose="02050604050505020204" pitchFamily="18" charset="0"/>
              </a:rPr>
              <a:t>безопасная среда;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2.</a:t>
            </a:r>
            <a:r>
              <a:rPr lang="ru-RU" sz="2000" dirty="0">
                <a:latin typeface="Bookman Old Style" panose="02050604050505020204" pitchFamily="18" charset="0"/>
              </a:rPr>
              <a:t> правильное хранение различных материалов, </a:t>
            </a:r>
            <a:r>
              <a:rPr lang="ru-RU" sz="2000" dirty="0" smtClean="0">
                <a:latin typeface="Bookman Old Style" panose="02050604050505020204" pitchFamily="18" charset="0"/>
              </a:rPr>
              <a:t>медикаментов;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3.</a:t>
            </a:r>
            <a:r>
              <a:rPr lang="ru-RU" sz="2000" dirty="0">
                <a:latin typeface="Bookman Old Style" panose="02050604050505020204" pitchFamily="18" charset="0"/>
              </a:rPr>
              <a:t> мебель, подобранная по росту детей; маркировка </a:t>
            </a:r>
            <a:r>
              <a:rPr lang="ru-RU" sz="2000" dirty="0" smtClean="0">
                <a:latin typeface="Bookman Old Style" panose="02050604050505020204" pitchFamily="18" charset="0"/>
              </a:rPr>
              <a:t>мебели;</a:t>
            </a:r>
            <a:r>
              <a:rPr lang="ru-RU" sz="2000" dirty="0">
                <a:latin typeface="Bookman Old Style" panose="02050604050505020204" pitchFamily="18" charset="0"/>
              </a:rPr>
              <a:t>  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4.</a:t>
            </a:r>
            <a:r>
              <a:rPr lang="ru-RU" sz="2000" dirty="0">
                <a:latin typeface="Bookman Old Style" panose="02050604050505020204" pitchFamily="18" charset="0"/>
              </a:rPr>
              <a:t> </a:t>
            </a:r>
            <a:r>
              <a:rPr lang="ru-RU" sz="2000" dirty="0" smtClean="0">
                <a:latin typeface="Bookman Old Style" panose="02050604050505020204" pitchFamily="18" charset="0"/>
              </a:rPr>
              <a:t>маркировка </a:t>
            </a:r>
            <a:r>
              <a:rPr lang="ru-RU" sz="2000" dirty="0">
                <a:latin typeface="Bookman Old Style" panose="02050604050505020204" pitchFamily="18" charset="0"/>
              </a:rPr>
              <a:t>постельного белья и </a:t>
            </a:r>
            <a:r>
              <a:rPr lang="ru-RU" sz="2000" dirty="0" smtClean="0">
                <a:latin typeface="Bookman Old Style" panose="02050604050505020204" pitchFamily="18" charset="0"/>
              </a:rPr>
              <a:t>полотенец;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5. правильное освещение;</a:t>
            </a: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</a:rPr>
              <a:t>Санитарно-гигиеническое состояние всех помещений детского </a:t>
            </a:r>
            <a:r>
              <a:rPr lang="ru-RU" sz="2000" b="1" dirty="0" smtClean="0">
                <a:latin typeface="Bookman Old Style" panose="02050604050505020204" pitchFamily="18" charset="0"/>
              </a:rPr>
              <a:t>сада должно соответствовать </a:t>
            </a:r>
            <a:r>
              <a:rPr lang="ru-RU" sz="2000" b="1" dirty="0">
                <a:latin typeface="Bookman Old Style" panose="02050604050505020204" pitchFamily="18" charset="0"/>
              </a:rPr>
              <a:t>требованиям </a:t>
            </a:r>
            <a:r>
              <a:rPr lang="ru-RU" sz="2000" b="1" dirty="0" smtClean="0">
                <a:latin typeface="Bookman Old Style" panose="02050604050505020204" pitchFamily="18" charset="0"/>
              </a:rPr>
              <a:t>СанПиН.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9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3.Организация </a:t>
            </a:r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рационального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питания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19868" cy="51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4.Формирование </a:t>
            </a:r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культурно-гигиенических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навыков у детей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864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3813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5. Закаливание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</a:rPr>
              <a:t>Закаливание детей – целый комплекс мероприятий, который проводится вместе с занятиями по физическому и умственному воспитанию. Основными факторами, используемыми при закаливании ребенка, являются воздух, вода и ультрафиолетовые 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</a:rPr>
              <a:t>лучи.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80" y="2636912"/>
            <a:ext cx="2912047" cy="30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4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1152128"/>
          </a:xfrm>
        </p:spPr>
        <p:txBody>
          <a:bodyPr/>
          <a:lstStyle/>
          <a:p>
            <a:pPr lvl="0"/>
            <a:r>
              <a:rPr lang="ru-RU" altLang="ru-RU" sz="2800" b="1" kern="1200" dirty="0" smtClean="0">
                <a:solidFill>
                  <a:srgbClr val="7030A0"/>
                </a:solidFill>
                <a:latin typeface="Bookman Old Style" panose="02050604050505020204" pitchFamily="18" charset="0"/>
                <a:ea typeface="+mn-ea"/>
                <a:cs typeface="+mn-cs"/>
              </a:rPr>
              <a:t>Принципы закаливания:</a:t>
            </a:r>
            <a:endParaRPr lang="ru-RU" altLang="ru-RU" sz="2800" b="1" kern="1200" dirty="0">
              <a:solidFill>
                <a:srgbClr val="7030A0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  <a:cs typeface="Times New Roman" pitchFamily="18" charset="0"/>
              </a:rPr>
              <a:t>1. </a:t>
            </a:r>
            <a:r>
              <a:rPr lang="ru-RU" sz="2000" b="1" i="1" u="sng" dirty="0">
                <a:latin typeface="Bookman Old Style" panose="02050604050505020204" pitchFamily="18" charset="0"/>
                <a:cs typeface="Times New Roman" pitchFamily="18" charset="0"/>
              </a:rPr>
              <a:t>Принцип постепенности увеличения закаливающих воздействий </a:t>
            </a:r>
            <a:r>
              <a:rPr lang="ru-RU" sz="2000" dirty="0">
                <a:latin typeface="Bookman Old Style" panose="02050604050505020204" pitchFamily="18" charset="0"/>
                <a:cs typeface="Times New Roman" pitchFamily="18" charset="0"/>
              </a:rPr>
              <a:t>(при закаливании организма недопустимо форсированное снижение температуры или увеличение продолжительности процедуры).</a:t>
            </a: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2. </a:t>
            </a:r>
            <a:r>
              <a:rPr lang="ru-RU" sz="2000" b="1" i="1" u="sng" dirty="0">
                <a:latin typeface="Bookman Old Style" panose="02050604050505020204" pitchFamily="18" charset="0"/>
                <a:cs typeface="Times New Roman" pitchFamily="18" charset="0"/>
              </a:rPr>
              <a:t>Систематичность закаливания </a:t>
            </a:r>
            <a:r>
              <a:rPr lang="ru-RU" sz="2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Bookman Old Style" panose="02050604050505020204" pitchFamily="18" charset="0"/>
                <a:cs typeface="Times New Roman" pitchFamily="18" charset="0"/>
              </a:rPr>
              <a:t>регулярное повторение закаливающих процедур).</a:t>
            </a: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3</a:t>
            </a:r>
            <a:r>
              <a:rPr lang="ru-RU" sz="2000" b="1" u="sng" dirty="0">
                <a:latin typeface="Bookman Old Style" panose="02050604050505020204" pitchFamily="18" charset="0"/>
                <a:cs typeface="Times New Roman" pitchFamily="18" charset="0"/>
              </a:rPr>
              <a:t>. </a:t>
            </a:r>
            <a:r>
              <a:rPr lang="ru-RU" sz="2000" b="1" i="1" u="sng" dirty="0">
                <a:latin typeface="Bookman Old Style" panose="02050604050505020204" pitchFamily="18" charset="0"/>
                <a:cs typeface="Times New Roman" pitchFamily="18" charset="0"/>
              </a:rPr>
              <a:t>Учет индивидуальных, возрастных особенностей организма ребенка</a:t>
            </a:r>
            <a:r>
              <a:rPr lang="ru-RU" sz="2000" i="1" u="sng" dirty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i="1" u="sng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4.  </a:t>
            </a:r>
            <a:r>
              <a:rPr lang="ru-RU" sz="2000" b="1" i="1" u="sng" dirty="0">
                <a:latin typeface="Bookman Old Style" panose="02050604050505020204" pitchFamily="18" charset="0"/>
                <a:cs typeface="Times New Roman" pitchFamily="18" charset="0"/>
              </a:rPr>
              <a:t>Принцип</a:t>
            </a:r>
            <a:r>
              <a:rPr lang="ru-RU" sz="2000" b="1" u="sng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latin typeface="Bookman Old Style" panose="02050604050505020204" pitchFamily="18" charset="0"/>
                <a:cs typeface="Times New Roman" pitchFamily="18" charset="0"/>
              </a:rPr>
              <a:t>«не навреди»</a:t>
            </a:r>
            <a:r>
              <a:rPr lang="ru-RU" sz="2000" b="1" u="sng" dirty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https://img2.freepng.ru/20190527/obk/kisspng-vector-graphics-clip-art-portable-network-graphics-cat-spray-5cebf51fe08f95.0734560315589675839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800201" cy="27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4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Противопоказания к закаливанию: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05342"/>
            <a:ext cx="56269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если еще не прошло пяти дней после заболевания или профилактической прививки;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если еще не прошло двух недель после обострения хронического заболевания;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повышенная температура у ребенка вечером,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страх у ребенка перед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закаливанием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https://cstor.nn2.ru/blog/data/blog/2020-06/3013255_1592121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565466" cy="25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6672" y="188640"/>
            <a:ext cx="8947328" cy="172819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 целью улучшения здоровья детей в системе дошкольного образования  в ДОУ ведётся работа над реализацией </a:t>
            </a:r>
            <a:r>
              <a:rPr lang="ru-RU" sz="24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з</a:t>
            </a:r>
            <a:r>
              <a:rPr lang="ru-RU" sz="2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доровьесберегающих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технологий.</a:t>
            </a:r>
            <a:endParaRPr lang="ru-RU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4115271" cy="38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72816"/>
            <a:ext cx="885698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Цель</a:t>
            </a: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Поиск  новых форм и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методов использования </a:t>
            </a:r>
            <a:r>
              <a:rPr lang="ru-RU" sz="1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здоровьесберегающих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технологий в воспитательно-образовательном процессе  ДОУ, приобщение детей к физической культуре и здоровому образу жизни.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</a:t>
            </a:r>
            <a:r>
              <a:rPr lang="ru-RU" sz="16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Оздоровительные задачи</a:t>
            </a: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Охрана и укрепление физического и психического здоровья детей;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совершенствование функций организма, повышение его защитных свойств и устойчивости к заболеваниям средствами движения, дыхательной гимнастики, закаливания, гигиенических навыков.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</a:t>
            </a:r>
            <a:r>
              <a:rPr lang="ru-RU" sz="16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Образовательные задачи</a:t>
            </a: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Формирование жизненно необходимых двигательных умений и навыков ребенка в соответствии с его индивидуальными особенностями;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создание условий для реализации потребности детей в двигательной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активности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</a:t>
            </a:r>
            <a:r>
              <a:rPr lang="ru-RU" sz="1600" b="1" i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Воспитательные задачи</a:t>
            </a:r>
            <a:r>
              <a:rPr lang="ru-RU" sz="1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  <a:endParaRPr lang="ru-RU" sz="16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Воспитание потребности в здоровом образе жизни; 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потребность в физических упражнениях и играх;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расширение кругозора, уточнение представлений об окружающем мире, 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воспитание  физических качеств,  необходимых для полноценного  развития личности</a:t>
            </a:r>
            <a:r>
              <a:rPr lang="ru-RU" sz="1600" dirty="0"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К основным средствам и методам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    закаливания </a:t>
            </a:r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относятся</a:t>
            </a:r>
            <a:r>
              <a:rPr lang="ru-RU" sz="2800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1. закаливание воздухом;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2. солнечные ванны;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3. водные процедуры;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4. хождение босиком;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разные виды массажа.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8" descr="https://get.pxhere.com/photo/sea-horizon-sun-sunrise-sunset-sunlight-morning-dawn-dusk-evening-reflection-mar-galicia-sol-atlantic-ocaso-horizonte-atlantico-afterglow-coru-a-puesta-red-sky-at-morning-414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56" y="4547282"/>
            <a:ext cx="2604567" cy="23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veremeika.ru/wp-content/uploads/2019/05/chisty-vozdu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" y="3068960"/>
            <a:ext cx="2966178" cy="20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92" y="3068960"/>
            <a:ext cx="2875371" cy="21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6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9liski.detkin-club.ru/images/custom_2/6006415828_5ee7e1cda0a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560898" cy="39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Bookman Old Style" panose="02050604050505020204" pitchFamily="18" charset="0"/>
                <a:cs typeface="Times New Roman" pitchFamily="18" charset="0"/>
              </a:rPr>
              <a:t>прогулки</a:t>
            </a:r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 в любую погоду в соответствующей </a:t>
            </a: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одежде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сон </a:t>
            </a:r>
            <a:r>
              <a:rPr lang="ru-RU" b="1" dirty="0">
                <a:latin typeface="Bookman Old Style" panose="02050604050505020204" pitchFamily="18" charset="0"/>
                <a:cs typeface="Times New Roman" pitchFamily="18" charset="0"/>
              </a:rPr>
              <a:t>на воздухе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специальные </a:t>
            </a:r>
            <a:r>
              <a:rPr lang="ru-RU" b="1" dirty="0">
                <a:latin typeface="Bookman Old Style" panose="02050604050505020204" pitchFamily="18" charset="0"/>
                <a:cs typeface="Times New Roman" pitchFamily="18" charset="0"/>
              </a:rPr>
              <a:t>воздушные ванны</a:t>
            </a:r>
          </a:p>
          <a:p>
            <a:pPr algn="ctr"/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88640"/>
            <a:ext cx="554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Закаливание воздухом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0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При температуре воздуха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от +6 до -2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дети должны быть одеты 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четырёхслойную одежду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– бельё, платье, колготы, трикотажную кофту (свитер, рейтузы, куртку или демисезонное пальто (при зимнем пальто не следует надевать кофту), сапожки.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При снижении температуры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до -3, -8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демисезонное пальто заменяется зимним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, на ноги надевают утеплённые сапоги; при температуре от -1 до -14 градусов дополнительно надевают вторые рейтузы, утеплённые сапоги с носками.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46502"/>
            <a:ext cx="3672408" cy="2376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41" y="3645024"/>
            <a:ext cx="3672408" cy="2299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3858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Закаливание воздухом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3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908720"/>
            <a:ext cx="46985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В зимнее время важно предупредить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переохлаждение организма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ребёнка, для этого надо следить, чтобы ноги и руки у него были сухими, промокшие варежки необходимо своевременно заменять. Игры нужно подбирать подвижные, но чтобы ребёнок не перегревался.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 наступлением тепла детей постепенно переводят на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двухслойную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, а затем на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однослойную одежду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. Во время подвижных игр одежда должна быть спортивной – тренировочный костюм или трусы и майка.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6" y="3505499"/>
            <a:ext cx="3816424" cy="2862318"/>
          </a:xfrm>
          <a:prstGeom prst="rect">
            <a:avLst/>
          </a:prstGeom>
        </p:spPr>
      </p:pic>
      <p:pic>
        <p:nvPicPr>
          <p:cNvPr id="9" name="Picture 2" descr="https://avatars.mds.yandex.net/get-pdb/236760/fdb57a5d-20f6-4022-a11c-9464a2eb446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27" y="824332"/>
            <a:ext cx="3581629" cy="26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656" y="27463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Закаливание воздухом</a:t>
            </a:r>
          </a:p>
        </p:txBody>
      </p:sp>
    </p:spTree>
    <p:extLst>
      <p:ext uri="{BB962C8B-B14F-4D97-AF65-F5344CB8AC3E}">
        <p14:creationId xmlns:p14="http://schemas.microsoft.com/office/powerpoint/2010/main" val="188702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  <a:cs typeface="Times New Roman" pitchFamily="18" charset="0"/>
              </a:rPr>
              <a:t>- световоздушные ванны</a:t>
            </a:r>
          </a:p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  <a:cs typeface="Times New Roman" pitchFamily="18" charset="0"/>
              </a:rPr>
              <a:t>- солнечные ванны</a:t>
            </a:r>
          </a:p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  <a:cs typeface="Times New Roman" pitchFamily="18" charset="0"/>
              </a:rPr>
              <a:t>- отдых в тени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Закаливание солнцем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0039"/>
            <a:ext cx="2874470" cy="3667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4" y="2158897"/>
            <a:ext cx="4648072" cy="30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3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92515"/>
            <a:ext cx="4561268" cy="3562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0240"/>
            <a:ext cx="3733800" cy="356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1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Правила закаливания на солнце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7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1277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умывание;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- влажное обтирание;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- обливание ног;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- душ</a:t>
            </a: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, общее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обливание;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- купание;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- полоскание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горла;</a:t>
            </a:r>
            <a:endParaRPr lang="ru-RU" sz="24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326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Закаливание водой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https://3.bp.blogspot.com/-vaQavQAQBbE/W7PhiHA8UfI/AAAAAAAAA1w/nhF7xBlllP8DpLq_MzzYciChhq3V4IrSwCLcBGAs/s1600/%25D0%25A0%25D0%25B8%25D1%2581%2B12-11%2B%25D0%259C%25D0%25B0%25D0%25BB%25D1%258C%25D1%2587%25D0%25B8%25D0%25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00" y="2852936"/>
            <a:ext cx="5260256" cy="33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0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Босохождение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" y="1417638"/>
            <a:ext cx="5788358" cy="385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7246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8590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                       Виды массажа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2" descr="E:\Новая папка (2)\IMG_47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r="14291"/>
          <a:stretch/>
        </p:blipFill>
        <p:spPr bwMode="auto">
          <a:xfrm>
            <a:off x="6660232" y="4221088"/>
            <a:ext cx="1872208" cy="203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18927"/>
            <a:ext cx="2540395" cy="1693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101" y="1360413"/>
            <a:ext cx="2572187" cy="192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51388"/>
            <a:ext cx="2736304" cy="1820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980728"/>
            <a:ext cx="6318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 лица</a:t>
            </a: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, носа, ушей, головы</a:t>
            </a:r>
          </a:p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 живота</a:t>
            </a:r>
            <a:endParaRPr lang="ru-RU" sz="20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 спины</a:t>
            </a:r>
            <a:endParaRPr lang="ru-RU" sz="20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 ног</a:t>
            </a:r>
            <a:endParaRPr lang="ru-RU" sz="20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 рук и пальцев</a:t>
            </a:r>
            <a:endParaRPr lang="ru-RU" sz="20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 БАЗ </a:t>
            </a:r>
            <a:r>
              <a:rPr lang="ru-RU" sz="2000" i="1" dirty="0">
                <a:solidFill>
                  <a:srgbClr val="111111"/>
                </a:solidFill>
                <a:latin typeface="Bookman Old Style" panose="02050604050505020204" pitchFamily="18" charset="0"/>
              </a:rPr>
              <a:t>(биологически активных зон - точек)</a:t>
            </a:r>
            <a:endParaRPr lang="ru-RU" sz="20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>
                <a:solidFill>
                  <a:srgbClr val="111111"/>
                </a:solidFill>
                <a:latin typeface="Bookman Old Style" panose="02050604050505020204" pitchFamily="18" charset="0"/>
              </a:rPr>
              <a:t>Массаж</a:t>
            </a: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 шеи и шейных </a:t>
            </a:r>
            <a:r>
              <a:rPr lang="ru-RU" sz="2000" dirty="0" smtClean="0">
                <a:solidFill>
                  <a:srgbClr val="111111"/>
                </a:solidFill>
                <a:latin typeface="Bookman Old Style" panose="02050604050505020204" pitchFamily="18" charset="0"/>
              </a:rPr>
              <a:t>позвонков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Bookman Old Style" panose="02050604050505020204" pitchFamily="18" charset="0"/>
              </a:rPr>
              <a:t>• </a:t>
            </a:r>
            <a:r>
              <a:rPr lang="ru-RU" sz="2000" b="1" dirty="0" smtClean="0">
                <a:solidFill>
                  <a:srgbClr val="111111"/>
                </a:solidFill>
                <a:latin typeface="Bookman Old Style" panose="02050604050505020204" pitchFamily="18" charset="0"/>
              </a:rPr>
              <a:t>Растирание сухой варежкой</a:t>
            </a:r>
            <a:endParaRPr lang="ru-RU" sz="2000" dirty="0" smtClean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Bookman Old Style" panose="02050604050505020204" pitchFamily="18" charset="0"/>
              </a:rPr>
              <a:t>•</a:t>
            </a:r>
            <a:r>
              <a:rPr lang="ru-RU" sz="2000" dirty="0">
                <a:solidFill>
                  <a:srgbClr val="111111"/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dirty="0" smtClean="0">
                <a:solidFill>
                  <a:srgbClr val="111111"/>
                </a:solidFill>
                <a:latin typeface="Bookman Old Style" panose="02050604050505020204" pitchFamily="18" charset="0"/>
              </a:rPr>
              <a:t> «</a:t>
            </a:r>
            <a:r>
              <a:rPr lang="ru-RU" sz="2000" b="1" dirty="0" smtClean="0">
                <a:latin typeface="Bookman Old Style" panose="02050604050505020204" pitchFamily="18" charset="0"/>
              </a:rPr>
              <a:t>Су-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джок</a:t>
            </a:r>
            <a:r>
              <a:rPr lang="ru-RU" sz="2000" b="1" dirty="0" smtClean="0">
                <a:latin typeface="Bookman Old Style" panose="02050604050505020204" pitchFamily="18" charset="0"/>
              </a:rPr>
              <a:t> терапия»</a:t>
            </a:r>
            <a:endParaRPr lang="ru-RU" sz="2000" dirty="0" smtClean="0">
              <a:solidFill>
                <a:srgbClr val="11111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7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20688"/>
            <a:ext cx="706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               </a:t>
            </a:r>
            <a:r>
              <a:rPr lang="ru-RU" sz="28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Криозакаливание</a:t>
            </a:r>
            <a:endParaRPr lang="ru-RU" sz="28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E:\улыбказ\IMG_44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26921" r="11076" b="6555"/>
          <a:stretch/>
        </p:blipFill>
        <p:spPr bwMode="auto">
          <a:xfrm>
            <a:off x="179512" y="1710390"/>
            <a:ext cx="3429713" cy="237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s3.pixers.pics/pixers/700/FO/30/95/63/85/700_FO30956385_57c75763f23890abfc23c288b8bce4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3169"/>
            <a:ext cx="1455029" cy="14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9952" y="1844824"/>
            <a:ext cx="4248472" cy="467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Льдинку в руки я возьму,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Ручки быстро разотру,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Ножки тоже разотру.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Надо, надо закаляться,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 болезней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защищаться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Вот работа, так работа,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Ледышку нам катать охота.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Веселее ты катай,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Да за нею поспевай.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Катать, не сильно нажимать.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Щёчки мы найдём,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Хорошенько разотрём,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Надо с ледышкой  нам дружить,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Чтобы всем здоровым быть!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Проводится множество мероприятий по      закаливанию детей в ДОУ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anose="02050604050505020204" pitchFamily="18" charset="0"/>
              </a:rPr>
              <a:t>1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. Организацию </a:t>
            </a:r>
            <a:r>
              <a:rPr lang="ru-RU" sz="2400" b="1" i="1" dirty="0">
                <a:latin typeface="Bookman Old Style" panose="02050604050505020204" pitchFamily="18" charset="0"/>
              </a:rPr>
              <a:t>утренней гимнастики, прогулок, спортивных игр, физкультурных занятий и развлечений; </a:t>
            </a:r>
            <a:br>
              <a:rPr lang="ru-RU" sz="2400" b="1" i="1" dirty="0">
                <a:latin typeface="Bookman Old Style" panose="02050604050505020204" pitchFamily="18" charset="0"/>
              </a:rPr>
            </a:br>
            <a:r>
              <a:rPr lang="ru-RU" sz="2400" b="1" i="1" dirty="0">
                <a:latin typeface="Bookman Old Style" panose="02050604050505020204" pitchFamily="18" charset="0"/>
              </a:rPr>
              <a:t>2. Создание санитарно-гигиенических условий развития;</a:t>
            </a:r>
            <a:br>
              <a:rPr lang="ru-RU" sz="2400" b="1" i="1" dirty="0">
                <a:latin typeface="Bookman Old Style" panose="02050604050505020204" pitchFamily="18" charset="0"/>
              </a:rPr>
            </a:br>
            <a:r>
              <a:rPr lang="ru-RU" sz="2400" b="1" i="1" dirty="0">
                <a:latin typeface="Bookman Old Style" panose="02050604050505020204" pitchFamily="18" charset="0"/>
              </a:rPr>
              <a:t>3. Организацию рационального питания;</a:t>
            </a:r>
            <a:br>
              <a:rPr lang="ru-RU" sz="2400" b="1" i="1" dirty="0">
                <a:latin typeface="Bookman Old Style" panose="02050604050505020204" pitchFamily="18" charset="0"/>
              </a:rPr>
            </a:br>
            <a:r>
              <a:rPr lang="ru-RU" sz="2400" b="1" i="1" dirty="0">
                <a:latin typeface="Bookman Old Style" panose="02050604050505020204" pitchFamily="18" charset="0"/>
              </a:rPr>
              <a:t>4. Формирование культурно-гигиенических навыков;</a:t>
            </a:r>
            <a:br>
              <a:rPr lang="ru-RU" sz="2400" b="1" i="1" dirty="0">
                <a:latin typeface="Bookman Old Style" panose="02050604050505020204" pitchFamily="18" charset="0"/>
              </a:rPr>
            </a:br>
            <a:r>
              <a:rPr lang="ru-RU" sz="2400" b="1" i="1" dirty="0">
                <a:latin typeface="Bookman Old Style" panose="02050604050505020204" pitchFamily="18" charset="0"/>
              </a:rPr>
              <a:t>5. Закаливание.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7673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«Игровой </a:t>
            </a:r>
            <a:r>
              <a:rPr lang="ru-RU" sz="2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стретчинг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»  </a:t>
            </a:r>
            <a:b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Сказка </a:t>
            </a:r>
            <a:r>
              <a:rPr lang="ru-RU" sz="2400" b="1" i="1" dirty="0" smtClean="0">
                <a:solidFill>
                  <a:srgbClr val="7030A0"/>
                </a:solidFill>
              </a:rPr>
              <a:t>«Волк и семеро козлят»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248472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1124744"/>
            <a:ext cx="426672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4248472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4005064"/>
            <a:ext cx="42667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87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60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60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sz="60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Спасибо за</a:t>
            </a:r>
            <a:b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внимание!</a:t>
            </a:r>
            <a:endParaRPr lang="ru-RU" sz="60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7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50" y="154350"/>
            <a:ext cx="8640960" cy="118641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4608512" cy="2578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7776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                 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Утренняя гимнастика: </a:t>
            </a:r>
            <a:endParaRPr lang="ru-RU" sz="2800" b="1" dirty="0" smtClean="0">
              <a:solidFill>
                <a:srgbClr val="7030A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b="1" dirty="0">
                <a:latin typeface="Bookman Old Style" panose="02050604050505020204" pitchFamily="18" charset="0"/>
                <a:ea typeface="Times New Roman"/>
                <a:cs typeface="Times New Roman"/>
              </a:rPr>
              <a:t>-</a:t>
            </a:r>
            <a:r>
              <a:rPr lang="ru-RU" sz="2000" b="1" dirty="0">
                <a:latin typeface="Bookman Old Style" panose="02050604050505020204" pitchFamily="18" charset="0"/>
                <a:ea typeface="Times New Roman"/>
                <a:cs typeface="Times New Roman"/>
              </a:rPr>
              <a:t>Динамическая;</a:t>
            </a:r>
          </a:p>
          <a:p>
            <a:r>
              <a:rPr lang="ru-RU" sz="2000" b="1" dirty="0">
                <a:latin typeface="Bookman Old Style" panose="02050604050505020204" pitchFamily="18" charset="0"/>
                <a:cs typeface="Times New Roman"/>
              </a:rPr>
              <a:t>-ритмическая;</a:t>
            </a:r>
          </a:p>
          <a:p>
            <a:r>
              <a:rPr lang="ru-RU" sz="2000" b="1" dirty="0">
                <a:latin typeface="Bookman Old Style" panose="02050604050505020204" pitchFamily="18" charset="0"/>
                <a:cs typeface="Times New Roman"/>
              </a:rPr>
              <a:t>-ритмопластика;</a:t>
            </a:r>
          </a:p>
          <a:p>
            <a:r>
              <a:rPr lang="ru-RU" sz="2000" b="1" dirty="0">
                <a:latin typeface="Bookman Old Style" panose="02050604050505020204" pitchFamily="18" charset="0"/>
                <a:cs typeface="Times New Roman"/>
              </a:rPr>
              <a:t>-оздоровительный бег.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26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44188"/>
            <a:ext cx="8229600" cy="1600636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Дыхательная  и артикуляционная гимнастика </a:t>
            </a:r>
            <a:r>
              <a:rPr lang="ru-RU" sz="2000" kern="1200" dirty="0">
                <a:solidFill>
                  <a:srgbClr val="000000"/>
                </a:solidFill>
                <a:latin typeface="Bookman Old Style" panose="02050604050505020204" pitchFamily="18" charset="0"/>
                <a:ea typeface="+mn-ea"/>
                <a:cs typeface="Arial" charset="0"/>
              </a:rPr>
              <a:t/>
            </a:r>
            <a:br>
              <a:rPr lang="ru-RU" sz="2000" kern="1200" dirty="0">
                <a:solidFill>
                  <a:srgbClr val="000000"/>
                </a:solidFill>
                <a:latin typeface="Bookman Old Style" panose="02050604050505020204" pitchFamily="18" charset="0"/>
                <a:ea typeface="+mn-ea"/>
                <a:cs typeface="Arial" charset="0"/>
              </a:rPr>
            </a:b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AutoShape 2" descr="&amp;Pcy;&amp;rcy;&amp;icy;&amp;mcy;&amp;iecy;&amp;ncy;&amp;iecy;&amp;ncy;&amp;icy;&amp;iecy; &amp;zcy;&amp;dcy;&amp;ocy;&amp;rcy;&amp;ocy;&amp;vcy;&amp;softcy;&amp;iecy;&amp;scy;&amp;bcy;&amp;iecy;&amp;rcy;&amp;iecy;&amp;gcy;&amp;acy;&amp;yucy;&amp;shchcy;&amp;icy;&amp;khcy; &amp;mcy;&amp;iecy;&amp;tcy;&amp;ocy;&amp;dcy;&amp;ocy;&amp;vcy; &amp;icy; &amp;pcy;&amp;rcy;&amp;icy;&amp;iecy;&amp;mcy;&amp;ocy;&amp;vcy; &amp;ncy;&amp;acy; &amp;mcy;&amp;ucy;&amp;zcy;&amp;acy;&amp;kcy;&amp;acy;&amp;lcy;&amp;softcy;&amp;ncy;&amp;ycy;&amp;khcy; &amp;zcy;&amp;acy;&amp;ncy;&amp;yacy;&amp;tcy;&amp;icy;&amp;yacy;&amp;khcy; &amp;vcy; &amp;Dcy;&amp;Ocy;&amp;Ucy; - &amp;Pcy;&amp;lcy;&amp;acy;&amp;ncy;&amp;iecy;&amp;tcy;&amp;acy; &amp;Dcy;&amp;iecy;&amp;tcy;&amp;scy;&amp;t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&amp;Pcy;&amp;rcy;&amp;icy;&amp;mcy;&amp;iecy;&amp;ncy;&amp;iecy;&amp;ncy;&amp;icy;&amp;iecy; &amp;zcy;&amp;dcy;&amp;ocy;&amp;rcy;&amp;ocy;&amp;vcy;&amp;softcy;&amp;iecy;&amp;scy;&amp;bcy;&amp;iecy;&amp;rcy;&amp;iecy;&amp;gcy;&amp;acy;&amp;yucy;&amp;shchcy;&amp;icy;&amp;khcy; &amp;mcy;&amp;iecy;&amp;tcy;&amp;ocy;&amp;dcy;&amp;ocy;&amp;vcy; &amp;icy; &amp;pcy;&amp;rcy;&amp;icy;&amp;iecy;&amp;mcy;&amp;ocy;&amp;vcy; &amp;ncy;&amp;acy; &amp;mcy;&amp;ucy;&amp;zcy;&amp;acy;&amp;kcy;&amp;acy;&amp;lcy;&amp;softcy;&amp;ncy;&amp;ycy;&amp;khcy; &amp;zcy;&amp;acy;&amp;ncy;&amp;yacy;&amp;tcy;&amp;icy;&amp;yacy;&amp;khcy; &amp;vcy; &amp;Dcy;&amp;Ocy;&amp;Ucy; - &amp;Pcy;&amp;lcy;&amp;acy;&amp;ncy;&amp;iecy;&amp;tcy;&amp;acy; &amp;Dcy;&amp;iecy;&amp;tcy;&amp;scy;&amp;tcy;&amp;vcy;&amp;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37" y="2492896"/>
            <a:ext cx="4249093" cy="2842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0888"/>
            <a:ext cx="1838140" cy="183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44824"/>
            <a:ext cx="2286362" cy="29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Гимнастика «пробуждения» </a:t>
            </a:r>
            <a:r>
              <a:rPr lang="ru-RU" sz="32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после сна</a:t>
            </a:r>
            <a:r>
              <a:rPr lang="ru-RU" sz="3200" b="1" kern="1200" dirty="0">
                <a:solidFill>
                  <a:srgbClr val="7030A0"/>
                </a:solidFill>
                <a:latin typeface="Bookman Old Style" panose="02050604050505020204" pitchFamily="18" charset="0"/>
                <a:cs typeface="Arial" charset="0"/>
              </a:rPr>
              <a:t/>
            </a:r>
            <a:br>
              <a:rPr lang="ru-RU" sz="3200" b="1" kern="1200" dirty="0">
                <a:solidFill>
                  <a:srgbClr val="7030A0"/>
                </a:solidFill>
                <a:latin typeface="Bookman Old Style" panose="02050604050505020204" pitchFamily="18" charset="0"/>
                <a:cs typeface="Arial" charset="0"/>
              </a:rPr>
            </a:b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51918"/>
            <a:ext cx="3892662" cy="39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Гимнастика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  <a:cs typeface="Times New Roman"/>
              </a:rPr>
              <a:t>для глаз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1088"/>
            <a:ext cx="5231350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1413"/>
            <a:ext cx="3106688" cy="2487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7395"/>
            <a:ext cx="4208639" cy="24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86094" cy="63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5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101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Физкультминутки или смена динамических поз во время занятий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48771"/>
            <a:ext cx="3813924" cy="2865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56" y="2148771"/>
            <a:ext cx="4440580" cy="31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391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501</Words>
  <Application>Microsoft Office PowerPoint</Application>
  <PresentationFormat>Экран (4:3)</PresentationFormat>
  <Paragraphs>124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Bookman Old Style</vt:lpstr>
      <vt:lpstr>Calibri</vt:lpstr>
      <vt:lpstr>Comic Sans MS</vt:lpstr>
      <vt:lpstr>Times New Roman</vt:lpstr>
      <vt:lpstr>Diseño predeterminado</vt:lpstr>
      <vt:lpstr>Презентация PowerPoint</vt:lpstr>
      <vt:lpstr>Презентация PowerPoint</vt:lpstr>
      <vt:lpstr>Проводится множество мероприятий по      закаливанию детей в ДОУ</vt:lpstr>
      <vt:lpstr>          </vt:lpstr>
      <vt:lpstr> Дыхательная  и артикуляционная гимнастика  </vt:lpstr>
      <vt:lpstr>  Гимнастика «пробуждения» после сна </vt:lpstr>
      <vt:lpstr>  Гимнастика для глаз</vt:lpstr>
      <vt:lpstr>Презентация PowerPoint</vt:lpstr>
      <vt:lpstr> Физкультминутки или смена динамических поз во время занятий</vt:lpstr>
      <vt:lpstr>Физкультурные занятия: </vt:lpstr>
      <vt:lpstr>         Спортивные мероприятия совместно с родителями:              «Папа, мама, я – спортивная семья» </vt:lpstr>
      <vt:lpstr>Спортивные праздники и развлечения</vt:lpstr>
      <vt:lpstr>Ароматерапия (лук, чеснок).   </vt:lpstr>
      <vt:lpstr>2.Санитарно – гигиенические условия в ДОУ</vt:lpstr>
      <vt:lpstr>3.Организация рационального питания</vt:lpstr>
      <vt:lpstr>4.Формирование культурно-гигиенических навыков у детей</vt:lpstr>
      <vt:lpstr>5. Закаливание</vt:lpstr>
      <vt:lpstr>Принципы закаливания:</vt:lpstr>
      <vt:lpstr>  Противопоказания к закаливанию: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Босохождение</vt:lpstr>
      <vt:lpstr>Презентация PowerPoint</vt:lpstr>
      <vt:lpstr>Презентация PowerPoint</vt:lpstr>
      <vt:lpstr>«Игровой стретчинг»   Сказка «Волк и семеро козлят»</vt:lpstr>
      <vt:lpstr>     Спасибо за 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193</cp:revision>
  <dcterms:created xsi:type="dcterms:W3CDTF">2010-05-23T14:28:12Z</dcterms:created>
  <dcterms:modified xsi:type="dcterms:W3CDTF">2024-04-15T11:11:34Z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