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9" r:id="rId8"/>
    <p:sldId id="261" r:id="rId9"/>
    <p:sldId id="275" r:id="rId10"/>
    <p:sldId id="270" r:id="rId11"/>
    <p:sldId id="271" r:id="rId12"/>
    <p:sldId id="272" r:id="rId13"/>
    <p:sldId id="273" r:id="rId14"/>
    <p:sldId id="264" r:id="rId15"/>
    <p:sldId id="280" r:id="rId16"/>
    <p:sldId id="266" r:id="rId17"/>
    <p:sldId id="274" r:id="rId18"/>
    <p:sldId id="276" r:id="rId19"/>
    <p:sldId id="277" r:id="rId20"/>
    <p:sldId id="278" r:id="rId21"/>
    <p:sldId id="279" r:id="rId2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20F473F-C0EC-482E-AC1B-323F6F215BEB}">
          <p14:sldIdLst>
            <p14:sldId id="256"/>
            <p14:sldId id="268"/>
            <p14:sldId id="258"/>
            <p14:sldId id="257"/>
            <p14:sldId id="259"/>
            <p14:sldId id="260"/>
            <p14:sldId id="269"/>
            <p14:sldId id="261"/>
            <p14:sldId id="275"/>
            <p14:sldId id="270"/>
            <p14:sldId id="271"/>
            <p14:sldId id="272"/>
            <p14:sldId id="273"/>
            <p14:sldId id="264"/>
            <p14:sldId id="280"/>
            <p14:sldId id="266"/>
            <p14:sldId id="274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618"/>
    <a:srgbClr val="70681D"/>
    <a:srgbClr val="4D490C"/>
    <a:srgbClr val="967933"/>
    <a:srgbClr val="E20304"/>
    <a:srgbClr val="816C39"/>
    <a:srgbClr val="DBA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>
        <p:scale>
          <a:sx n="70" d="100"/>
          <a:sy n="70" d="100"/>
        </p:scale>
        <p:origin x="1452" y="-2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7CA8-FB37-4D57-B7D8-AD76BC0A88E7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86DD-2F1D-4848-9831-1F8F99716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6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7CA8-FB37-4D57-B7D8-AD76BC0A88E7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86DD-2F1D-4848-9831-1F8F99716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6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7CA8-FB37-4D57-B7D8-AD76BC0A88E7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86DD-2F1D-4848-9831-1F8F99716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2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7CA8-FB37-4D57-B7D8-AD76BC0A88E7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86DD-2F1D-4848-9831-1F8F99716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3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7CA8-FB37-4D57-B7D8-AD76BC0A88E7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86DD-2F1D-4848-9831-1F8F99716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5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7CA8-FB37-4D57-B7D8-AD76BC0A88E7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86DD-2F1D-4848-9831-1F8F99716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57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7CA8-FB37-4D57-B7D8-AD76BC0A88E7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86DD-2F1D-4848-9831-1F8F99716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00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7CA8-FB37-4D57-B7D8-AD76BC0A88E7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86DD-2F1D-4848-9831-1F8F99716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2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7CA8-FB37-4D57-B7D8-AD76BC0A88E7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86DD-2F1D-4848-9831-1F8F99716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4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7CA8-FB37-4D57-B7D8-AD76BC0A88E7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86DD-2F1D-4848-9831-1F8F99716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6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7CA8-FB37-4D57-B7D8-AD76BC0A88E7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86DD-2F1D-4848-9831-1F8F99716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1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B7CA8-FB37-4D57-B7D8-AD76BC0A88E7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286DD-2F1D-4848-9831-1F8F99716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стение, трава, кукуруза&#10;&#10;Автоматически созданное описание">
            <a:extLst>
              <a:ext uri="{FF2B5EF4-FFF2-40B4-BE49-F238E27FC236}">
                <a16:creationId xmlns:a16="http://schemas.microsoft.com/office/drawing/2014/main" id="{A04AF7FA-FA9E-7D58-6843-58B18C398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4" r="14217" b="1"/>
          <a:stretch/>
        </p:blipFill>
        <p:spPr>
          <a:xfrm>
            <a:off x="-1" y="1"/>
            <a:ext cx="7559676" cy="8026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30098"/>
            <a:ext cx="7559674" cy="6861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654D2-110C-D49A-D2E0-AD3CFA16A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858399"/>
            <a:ext cx="7559673" cy="1239726"/>
          </a:xfrm>
        </p:spPr>
        <p:txBody>
          <a:bodyPr anchor="t">
            <a:noAutofit/>
          </a:bodyPr>
          <a:lstStyle/>
          <a:p>
            <a:r>
              <a:rPr lang="ru-RU" sz="6000" b="1" dirty="0">
                <a:solidFill>
                  <a:srgbClr val="967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КАК ХЛЕБ РАСТЁТ</a:t>
            </a:r>
          </a:p>
        </p:txBody>
      </p:sp>
    </p:spTree>
    <p:extLst>
      <p:ext uri="{BB962C8B-B14F-4D97-AF65-F5344CB8AC3E}">
        <p14:creationId xmlns:p14="http://schemas.microsoft.com/office/powerpoint/2010/main" val="162089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E35A5D4-BBC0-490A-8024-531D77F66309}"/>
              </a:ext>
            </a:extLst>
          </p:cNvPr>
          <p:cNvSpPr txBox="1"/>
          <p:nvPr/>
        </p:nvSpPr>
        <p:spPr>
          <a:xfrm>
            <a:off x="178778" y="2036918"/>
            <a:ext cx="3432874" cy="261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Хлеб откуда к нам пришёл?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Кто его и где нашёл?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Мне сказал сосед Кирюша: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– Прежде чем краюху скушать,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Нужно много потрудиться, 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И, конечно, не лениться!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Там за городом поля – 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Хлебу нужная земля.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Рисунок 8" descr="Изображение выглядит как трава, внешний, небо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6A27AA6C-3AFC-7734-1705-32163526B1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r="5836"/>
          <a:stretch/>
        </p:blipFill>
        <p:spPr bwMode="auto">
          <a:xfrm>
            <a:off x="3476424" y="1884518"/>
            <a:ext cx="3904473" cy="3057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Похожее изображение">
            <a:extLst>
              <a:ext uri="{FF2B5EF4-FFF2-40B4-BE49-F238E27FC236}">
                <a16:creationId xmlns:a16="http://schemas.microsoft.com/office/drawing/2014/main" id="{64F609B1-C19B-913B-73F0-CE48C61EB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8" y="6178072"/>
            <a:ext cx="3776980" cy="26371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8C4244-F4E8-EAEA-8C48-F42EC559AC25}"/>
              </a:ext>
            </a:extLst>
          </p:cNvPr>
          <p:cNvSpPr txBox="1"/>
          <p:nvPr/>
        </p:nvSpPr>
        <p:spPr>
          <a:xfrm>
            <a:off x="1285131" y="6900003"/>
            <a:ext cx="72136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700" indent="-12700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Её весной надо вспахать,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Пшеницей, рожью засевать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9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Рисунок 3" descr="Похожее изображение">
            <a:extLst>
              <a:ext uri="{FF2B5EF4-FFF2-40B4-BE49-F238E27FC236}">
                <a16:creationId xmlns:a16="http://schemas.microsoft.com/office/drawing/2014/main" id="{23B20A22-F323-8071-D44C-AAAA7DD83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5"/>
          <a:stretch>
            <a:fillRect/>
          </a:stretch>
        </p:blipFill>
        <p:spPr bwMode="auto">
          <a:xfrm>
            <a:off x="197297" y="4066578"/>
            <a:ext cx="4139964" cy="28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Рисунок 4" descr="Картинки по запросу озимая рожь">
            <a:extLst>
              <a:ext uri="{FF2B5EF4-FFF2-40B4-BE49-F238E27FC236}">
                <a16:creationId xmlns:a16="http://schemas.microsoft.com/office/drawing/2014/main" id="{2FF7B48B-8711-28C4-A423-A0123AD9E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10103" r="3065" b="-439"/>
          <a:stretch>
            <a:fillRect/>
          </a:stretch>
        </p:blipFill>
        <p:spPr bwMode="auto">
          <a:xfrm>
            <a:off x="3349939" y="7505715"/>
            <a:ext cx="3994302" cy="28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B266349E-BF4A-D1F2-6AF2-86C69C052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3" y="1356476"/>
            <a:ext cx="26994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Такой огромный огород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Всё лето весело растёт.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40ACED1-6485-085D-2297-16688979B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602" y="4913066"/>
            <a:ext cx="31218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Растёт и зреет, колосится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Рожь, овёс или пшеница.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641967C-5CAB-9848-4948-41334B476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34" y="8375329"/>
            <a:ext cx="30675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Комбайн по осени пройдёт – </a:t>
            </a:r>
          </a:p>
          <a:p>
            <a:pPr marR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 весь соберёт.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C84BB-E607-DFA9-E1DD-87CD09B42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33" y="610609"/>
            <a:ext cx="4173749" cy="2681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05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5" descr="Картинки по запросу тесто">
            <a:extLst>
              <a:ext uri="{FF2B5EF4-FFF2-40B4-BE49-F238E27FC236}">
                <a16:creationId xmlns:a16="http://schemas.microsoft.com/office/drawing/2014/main" id="{54D2D795-86A9-C40A-CD8B-5FAB891B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7" y="2691207"/>
            <a:ext cx="3551238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9">
            <a:extLst>
              <a:ext uri="{FF2B5EF4-FFF2-40B4-BE49-F238E27FC236}">
                <a16:creationId xmlns:a16="http://schemas.microsoft.com/office/drawing/2014/main" id="{C04B3347-5C3B-2BE3-712D-7A1EAC2A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7943850"/>
            <a:ext cx="3827463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8779D16C-8472-7C01-33F2-2310C5722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308" y="612263"/>
            <a:ext cx="32694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мельницу везти пора,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Муку молоть там из зерна.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DF2E94-F0A8-AE97-905B-39659DC94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44" y="3136558"/>
            <a:ext cx="2568460" cy="163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Пекарь ту муку возьмёт,</a:t>
            </a:r>
          </a:p>
          <a:p>
            <a:pPr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чане тесто заведёт.</a:t>
            </a:r>
          </a:p>
          <a:p>
            <a:pPr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 поднимается,</a:t>
            </a:r>
          </a:p>
          <a:p>
            <a:pPr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начинается.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C87559-DFA1-2193-8149-5BB13CB9D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7" y="6015368"/>
            <a:ext cx="28326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Пекарь булочки печёт,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магазины отдаёт.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B568F59-361B-5899-4413-00910D224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77" y="8391342"/>
            <a:ext cx="3024995" cy="133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магазинах их потом,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приходим и берём.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Бублик, кекс, пирог, печенье,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Сушки, булки – объеденье!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Картинки по запросу мука">
            <a:extLst>
              <a:ext uri="{FF2B5EF4-FFF2-40B4-BE49-F238E27FC236}">
                <a16:creationId xmlns:a16="http://schemas.microsoft.com/office/drawing/2014/main" id="{09FCE6EE-86DB-8744-9D4E-03077EEA6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4" y="152400"/>
            <a:ext cx="3375025" cy="226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Пекарь">
            <a:extLst>
              <a:ext uri="{FF2B5EF4-FFF2-40B4-BE49-F238E27FC236}">
                <a16:creationId xmlns:a16="http://schemas.microsoft.com/office/drawing/2014/main" id="{331FF8DE-DE6B-2591-D1D8-DE64428EF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25634"/>
          <a:stretch/>
        </p:blipFill>
        <p:spPr bwMode="auto">
          <a:xfrm>
            <a:off x="261144" y="5178697"/>
            <a:ext cx="3291681" cy="251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57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8ADB4D-40CA-7960-2508-1EA95C6BA893}"/>
              </a:ext>
            </a:extLst>
          </p:cNvPr>
          <p:cNvSpPr txBox="1"/>
          <p:nvPr/>
        </p:nvSpPr>
        <p:spPr>
          <a:xfrm>
            <a:off x="2328333" y="332983"/>
            <a:ext cx="3776132" cy="1565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хлеб в полях лелеют,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 для хлеба не жалеют.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об этом-то как раз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Начинаем наш рассказ.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79D64-DCC0-411F-009B-37AD69B19862}"/>
              </a:ext>
            </a:extLst>
          </p:cNvPr>
          <p:cNvSpPr txBox="1"/>
          <p:nvPr/>
        </p:nvSpPr>
        <p:spPr>
          <a:xfrm>
            <a:off x="93133" y="3452580"/>
            <a:ext cx="3776132" cy="76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Трактора выходят в поле,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Тянут плуги на прицепе.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0A16EAE-6338-7580-AA33-44CE6B6DE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r="6255" b="8592"/>
          <a:stretch/>
        </p:blipFill>
        <p:spPr bwMode="auto">
          <a:xfrm>
            <a:off x="2852208" y="2418611"/>
            <a:ext cx="4470400" cy="335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49A92C-69D3-EC39-E9B7-A1EE2228914B}"/>
              </a:ext>
            </a:extLst>
          </p:cNvPr>
          <p:cNvSpPr txBox="1"/>
          <p:nvPr/>
        </p:nvSpPr>
        <p:spPr>
          <a:xfrm>
            <a:off x="4711701" y="6390948"/>
            <a:ext cx="38015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Гребнем частым, борона,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Расчеши земельку.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Приготовим для зерна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Мягкую постельку.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Сеял сеятель старинный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лукошка-решета,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Нынче сеялка-машина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Этим делом занята.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Роет борозды проворно,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них закладывает зерна.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EFE6412E-46AC-4E3F-805F-29D1E91F7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"/>
          <a:stretch/>
        </p:blipFill>
        <p:spPr bwMode="auto">
          <a:xfrm>
            <a:off x="93133" y="6175741"/>
            <a:ext cx="4470400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21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4F7F910-4E45-B921-5629-24F75E706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8"/>
          <a:stretch/>
        </p:blipFill>
        <p:spPr bwMode="auto">
          <a:xfrm>
            <a:off x="198437" y="1290506"/>
            <a:ext cx="4123266" cy="339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1DB879F-BA83-D2DE-5005-7C29A48F6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r="4829"/>
          <a:stretch/>
        </p:blipFill>
        <p:spPr bwMode="auto">
          <a:xfrm>
            <a:off x="2946400" y="5588561"/>
            <a:ext cx="4448371" cy="37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EFBFA9-8E10-5D8F-09B0-80B1E9086384}"/>
              </a:ext>
            </a:extLst>
          </p:cNvPr>
          <p:cNvSpPr txBox="1"/>
          <p:nvPr/>
        </p:nvSpPr>
        <p:spPr>
          <a:xfrm>
            <a:off x="4478867" y="1720697"/>
            <a:ext cx="3776132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крепким был росток,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Наливался колосок,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Должен он расти в землице,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Дождевую пить водицу,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Греться солнечным теплом,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Обдуваться ветерком.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29A1E-06B7-F587-CEBD-722DCF126DBF}"/>
              </a:ext>
            </a:extLst>
          </p:cNvPr>
          <p:cNvSpPr txBox="1"/>
          <p:nvPr/>
        </p:nvSpPr>
        <p:spPr>
          <a:xfrm>
            <a:off x="198437" y="7101383"/>
            <a:ext cx="4123266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хлебное созрело,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Жатва жаркая близка.</a:t>
            </a:r>
          </a:p>
          <a:p>
            <a:pPr algn="just"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75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96B4D-D12A-5044-79F9-B9356679D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рава, небо, внешний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A0B1F137-A33C-7A9E-ECFD-4197D7A19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8"/>
          <a:stretch/>
        </p:blipFill>
        <p:spPr>
          <a:xfrm>
            <a:off x="181504" y="392904"/>
            <a:ext cx="4559829" cy="3017587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ва, внешний, небо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5601A68E-81C0-39EF-F1C4-72C6EF055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51" y="3634089"/>
            <a:ext cx="4456119" cy="3169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691444-E2B7-DE78-D647-D76A250CDB15}"/>
              </a:ext>
            </a:extLst>
          </p:cNvPr>
          <p:cNvSpPr txBox="1"/>
          <p:nvPr/>
        </p:nvSpPr>
        <p:spPr>
          <a:xfrm>
            <a:off x="181504" y="4235999"/>
            <a:ext cx="377613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Лейся, теплая пшеница,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 в кузов на ходу!</a:t>
            </a:r>
          </a:p>
          <a:p>
            <a:pPr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Слышен летом до заката</a:t>
            </a:r>
          </a:p>
          <a:p>
            <a:pPr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 комбайнов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реки.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202C2-EF3C-D02C-FBFE-FAA15B149B00}"/>
              </a:ext>
            </a:extLst>
          </p:cNvPr>
          <p:cNvSpPr txBox="1"/>
          <p:nvPr/>
        </p:nvSpPr>
        <p:spPr>
          <a:xfrm>
            <a:off x="4828623" y="971285"/>
            <a:ext cx="3776132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комбайн берется смело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убрать до колоска.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шофер услышал, 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мчится,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гудит: "Иду, иду-у!"</a:t>
            </a:r>
          </a:p>
          <a:p>
            <a:pPr algn="just"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725DB-50F8-26AE-E776-B8009B94E817}"/>
              </a:ext>
            </a:extLst>
          </p:cNvPr>
          <p:cNvSpPr txBox="1"/>
          <p:nvPr/>
        </p:nvSpPr>
        <p:spPr>
          <a:xfrm>
            <a:off x="4794498" y="7925497"/>
            <a:ext cx="4326466" cy="1566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везут на элеватор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Урожай грузовики.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 хранят и берегут,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Затем на мельницу везут.</a:t>
            </a:r>
            <a:endParaRPr lang="ru-RU" dirty="0"/>
          </a:p>
        </p:txBody>
      </p:sp>
      <p:pic>
        <p:nvPicPr>
          <p:cNvPr id="4" name="Рисунок 3" descr="Изображение выглядит как небо, лодка, на открытом воздухе, плав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09D6965D-9EFF-1E03-A2A6-303629934C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/>
          <a:stretch/>
        </p:blipFill>
        <p:spPr>
          <a:xfrm>
            <a:off x="181504" y="7084302"/>
            <a:ext cx="4488514" cy="30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73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утренний, пол, мебель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5FF3FF26-05CE-9886-3A39-4B99755A4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592666"/>
            <a:ext cx="4334935" cy="3115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552BB5-BF07-A8D0-367F-337EF782D9D6}"/>
              </a:ext>
            </a:extLst>
          </p:cNvPr>
          <p:cNvSpPr txBox="1"/>
          <p:nvPr/>
        </p:nvSpPr>
        <p:spPr>
          <a:xfrm>
            <a:off x="4665133" y="1140842"/>
            <a:ext cx="3776132" cy="1565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на мельнице пшеница,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такое с ней творится!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оборот ее берут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муку ее сотрут!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0AF9B-39F8-968D-A18F-949D9BDEF3EE}"/>
              </a:ext>
            </a:extLst>
          </p:cNvPr>
          <p:cNvSpPr txBox="1"/>
          <p:nvPr/>
        </p:nvSpPr>
        <p:spPr>
          <a:xfrm>
            <a:off x="817033" y="4392214"/>
            <a:ext cx="2942166" cy="76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Стали зернышки мукою,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дадут и ей покоя.</a:t>
            </a:r>
          </a:p>
        </p:txBody>
      </p:sp>
      <p:pic>
        <p:nvPicPr>
          <p:cNvPr id="6146" name="Picture 2" descr="Зерновозы и муковозы полуприцепы. Продажа зерновозов от завода Бецема">
            <a:extLst>
              <a:ext uri="{FF2B5EF4-FFF2-40B4-BE49-F238E27FC236}">
                <a16:creationId xmlns:a16="http://schemas.microsoft.com/office/drawing/2014/main" id="{67863816-2B8D-1026-2138-C2B2564BB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2" y="5843740"/>
            <a:ext cx="6667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11ABCF-0D97-8530-9A79-01CC408E837A}"/>
              </a:ext>
            </a:extLst>
          </p:cNvPr>
          <p:cNvSpPr txBox="1"/>
          <p:nvPr/>
        </p:nvSpPr>
        <p:spPr>
          <a:xfrm>
            <a:off x="4030133" y="4386893"/>
            <a:ext cx="6637866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большой хлебозавод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Муковоз муку везет.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81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C9055354-D51E-667F-DBE0-C462605F4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0" y="1364003"/>
            <a:ext cx="5364368" cy="3670544"/>
          </a:xfrm>
          <a:prstGeom prst="rect">
            <a:avLst/>
          </a:prstGeom>
        </p:spPr>
      </p:pic>
      <p:pic>
        <p:nvPicPr>
          <p:cNvPr id="5" name="Рисунок 4" descr="Изображение выглядит как еда, выпечка, кондитерские изделия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9B5B044F-045B-7124-43AC-8623F537E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37" y="6351852"/>
            <a:ext cx="4973762" cy="3887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6287F5-A6C2-D467-42EF-C66D27763E3B}"/>
              </a:ext>
            </a:extLst>
          </p:cNvPr>
          <p:cNvSpPr txBox="1"/>
          <p:nvPr/>
        </p:nvSpPr>
        <p:spPr>
          <a:xfrm>
            <a:off x="3422167" y="5309344"/>
            <a:ext cx="3776132" cy="76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 в печь быстрей давай.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и появился каравай!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67A190-F6BD-C863-FCA7-D15540E9AF53}"/>
              </a:ext>
            </a:extLst>
          </p:cNvPr>
          <p:cNvSpPr txBox="1"/>
          <p:nvPr/>
        </p:nvSpPr>
        <p:spPr>
          <a:xfrm>
            <a:off x="1066801" y="452173"/>
            <a:ext cx="3776132" cy="76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пекарне, на пекарне,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Станешь тестом ты, мука.</a:t>
            </a:r>
          </a:p>
        </p:txBody>
      </p:sp>
    </p:spTree>
    <p:extLst>
      <p:ext uri="{BB962C8B-B14F-4D97-AF65-F5344CB8AC3E}">
        <p14:creationId xmlns:p14="http://schemas.microsoft.com/office/powerpoint/2010/main" val="2037374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Рисунок 4">
            <a:extLst>
              <a:ext uri="{FF2B5EF4-FFF2-40B4-BE49-F238E27FC236}">
                <a16:creationId xmlns:a16="http://schemas.microsoft.com/office/drawing/2014/main" id="{2235EF78-1ADC-07E5-20E8-6D5DD5EC3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4726" r="5203" b="7265"/>
          <a:stretch>
            <a:fillRect/>
          </a:stretch>
        </p:blipFill>
        <p:spPr bwMode="auto">
          <a:xfrm>
            <a:off x="392112" y="659607"/>
            <a:ext cx="677545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Рисунок 1">
            <a:extLst>
              <a:ext uri="{FF2B5EF4-FFF2-40B4-BE49-F238E27FC236}">
                <a16:creationId xmlns:a16="http://schemas.microsoft.com/office/drawing/2014/main" id="{79A71FF1-C256-0DC2-F04C-63E142BA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7430" r="5975" b="8139"/>
          <a:stretch>
            <a:fillRect/>
          </a:stretch>
        </p:blipFill>
        <p:spPr bwMode="auto">
          <a:xfrm>
            <a:off x="392112" y="5776913"/>
            <a:ext cx="677545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A2E3C0-76E9-214E-ED44-ADC6F5CCB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804" y="78700"/>
            <a:ext cx="535021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хлеб на стол попал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3D6E5-C7FA-7EAE-1403-1B85E4B17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72100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91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CE80EA-4BE6-ADCF-E253-0C93BB049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9" y="5345906"/>
            <a:ext cx="6774815" cy="508127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CC93FF8-702E-31F8-676E-E0E67E9A4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0" y="147907"/>
            <a:ext cx="6774815" cy="508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7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21904F-475E-62DA-C8FE-F9020EEF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79" y="1660836"/>
            <a:ext cx="6831325" cy="919212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</a:t>
            </a:r>
            <a:b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представления детей о злаках: как их сеют, растят и убирают. Пробудить интерес к окружающему миру, формировать реалистические представления о природе. 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Уточнять представления детей о профессиях , связанных с выращиванием хлеба. 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детей с выращиванием хлеба в старину, старинными орудиями  труда, с  выпечкой хлеба в домашних условиях. Сравнить с современной техникой.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 словарный запас словами: соха, борона, серп, жатва, сноп, молотьба, мельница и др.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Углублять знания о процессе изготовления хлебобулочных изделий. 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Совершенствовать умение сравнивать, анализировать, устанавливать причинно-следственные связи, развивать познавательный интерес к трудовым операциям.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Активизировать внимание и память детей, развивать логическое мышление. Расширять знания детей о значении хлеба, как полезного и необходимого продукта для жизни человека. 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умение различать разные виды хлеба.   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детей с Международным днём хлеба, пословицами,  поговорками и стихами о хлебе. Напомнить детям о том, что хлеб – важнейший продукт питания в России.  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уважение к труду хлеборобов. 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Приобщать детей к традициям русского народа, прививать бережное отношение к хлебу.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680712-8144-5215-7EB8-C273AE2AF6E0}"/>
              </a:ext>
            </a:extLst>
          </p:cNvPr>
          <p:cNvSpPr txBox="1"/>
          <p:nvPr/>
        </p:nvSpPr>
        <p:spPr>
          <a:xfrm>
            <a:off x="420080" y="544704"/>
            <a:ext cx="67566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представления детей о выращивании хлеба от зерна до каравая, о его ценности, о пути, который проходит хлеб прежде, чем попасть на наш стол.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52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7D2BC0F-03FB-CB76-2FBD-91E261505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" y="205264"/>
            <a:ext cx="7070090" cy="5302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4E79F8-0BCC-1A2F-B706-DE2096FFBDB6}"/>
              </a:ext>
            </a:extLst>
          </p:cNvPr>
          <p:cNvSpPr txBox="1"/>
          <p:nvPr/>
        </p:nvSpPr>
        <p:spPr>
          <a:xfrm>
            <a:off x="244792" y="5659587"/>
            <a:ext cx="5643562" cy="4826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Ломоть хлеба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начала нужно в поле вырастить зерно,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Летним днём трудиться дружно, 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налилось оно.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поднялся колос спелый,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Полный зёрен, золотой,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пшеница зазвенела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ветру тугой струной.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в срок убрать пшеницу,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зерно в муку смолоть,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мог на свет родиться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Хлеба белого ломоть!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еда, хлеб&#10;&#10;Автоматически созданное описание">
            <a:extLst>
              <a:ext uri="{FF2B5EF4-FFF2-40B4-BE49-F238E27FC236}">
                <a16:creationId xmlns:a16="http://schemas.microsoft.com/office/drawing/2014/main" id="{3AA74463-8092-1F1E-4CBA-E61517F71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r="4499"/>
          <a:stretch/>
        </p:blipFill>
        <p:spPr bwMode="auto">
          <a:xfrm>
            <a:off x="3365961" y="7281333"/>
            <a:ext cx="4033586" cy="300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3235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3850D8-FA80-EE83-4013-7F6E15A99360}"/>
              </a:ext>
            </a:extLst>
          </p:cNvPr>
          <p:cNvSpPr txBox="1"/>
          <p:nvPr/>
        </p:nvSpPr>
        <p:spPr>
          <a:xfrm>
            <a:off x="274637" y="631046"/>
            <a:ext cx="7010400" cy="9217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ПОСЛОВИЦЫ И ПОГОВОРКИ О ХЛЕБЕ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Хлеб – всему голова!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Доплясались, что без хлеба остались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Хлеб – батюшка, вода – матушка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Хлеб – дар божий, отец, кормилец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Хлеб да соль, и обед пошел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Будет хлеб — будет и песня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Рожь поспела — берись за дело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Много снега — много хлеба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Калач приестся, а хлеб — никогда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 денег проживу, а без хлеба не проживу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Хлеб да вода — здоровая еда.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ни думай, а лучше хлеба не придумаешь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Хлебушко — калачу дедушка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Без хлеба нет обеда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Хлеб в пути не тягость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Без хлеба и медом сыт не будешь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Если хлеба ни куска, так и в тереме тоска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пес перед хлебом смиряется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Какова земля, таков и хлеб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пиры пировать, когда хлеб засевать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4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зображение выглядит как хлеб, еда, Целое зерно, Глютен&#10;&#10;Автоматически созданное описание">
            <a:extLst>
              <a:ext uri="{FF2B5EF4-FFF2-40B4-BE49-F238E27FC236}">
                <a16:creationId xmlns:a16="http://schemas.microsoft.com/office/drawing/2014/main" id="{F464A747-6548-65E4-4B12-CFBDF76E1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"/>
          <a:stretch/>
        </p:blipFill>
        <p:spPr bwMode="auto">
          <a:xfrm>
            <a:off x="-1" y="1"/>
            <a:ext cx="7559676" cy="80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5126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30098"/>
            <a:ext cx="7559674" cy="6861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654D2-110C-D49A-D2E0-AD3CFA16A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569816"/>
            <a:ext cx="7559674" cy="1239726"/>
          </a:xfrm>
        </p:spPr>
        <p:txBody>
          <a:bodyPr anchor="t">
            <a:noAutofit/>
          </a:bodyPr>
          <a:lstStyle/>
          <a:p>
            <a:r>
              <a:rPr lang="ru-RU" sz="5000" b="1" dirty="0">
                <a:solidFill>
                  <a:srgbClr val="527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КАК ХЛЕБ В СТАРИНУ ВЫРАЩИВАЛИ</a:t>
            </a:r>
          </a:p>
        </p:txBody>
      </p:sp>
    </p:spTree>
    <p:extLst>
      <p:ext uri="{BB962C8B-B14F-4D97-AF65-F5344CB8AC3E}">
        <p14:creationId xmlns:p14="http://schemas.microsoft.com/office/powerpoint/2010/main" val="151832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8F4D96-F6CD-35B5-CCAA-10AB5E750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392906"/>
            <a:ext cx="6858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E90781E-9045-2E0D-1171-14A6B0AC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6" y="5480586"/>
            <a:ext cx="6858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EEBD26-8E33-4E9F-7203-B5977E06F3C8}"/>
              </a:ext>
            </a:extLst>
          </p:cNvPr>
          <p:cNvSpPr txBox="1"/>
          <p:nvPr/>
        </p:nvSpPr>
        <p:spPr>
          <a:xfrm>
            <a:off x="1712689" y="5076180"/>
            <a:ext cx="424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станем в поле землю мы пахать.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78A20-BF1A-06EC-157C-B4DDE189D68F}"/>
              </a:ext>
            </a:extLst>
          </p:cNvPr>
          <p:cNvSpPr txBox="1"/>
          <p:nvPr/>
        </p:nvSpPr>
        <p:spPr>
          <a:xfrm>
            <a:off x="350836" y="10181452"/>
            <a:ext cx="709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думою веселой бросим мы зерно. Колосом тяжелым прорастет оно.</a:t>
            </a:r>
          </a:p>
        </p:txBody>
      </p:sp>
    </p:spTree>
    <p:extLst>
      <p:ext uri="{BB962C8B-B14F-4D97-AF65-F5344CB8AC3E}">
        <p14:creationId xmlns:p14="http://schemas.microsoft.com/office/powerpoint/2010/main" val="223995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A9FE81A-8B60-636A-9883-AA07EC1F7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250459"/>
            <a:ext cx="6850974" cy="46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AFAA84D-648C-4D7F-AEAF-3B70091A9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1" y="5345906"/>
            <a:ext cx="6858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1EF871-3213-6043-3B3D-C572492EE0A0}"/>
              </a:ext>
            </a:extLst>
          </p:cNvPr>
          <p:cNvSpPr txBox="1"/>
          <p:nvPr/>
        </p:nvSpPr>
        <p:spPr>
          <a:xfrm>
            <a:off x="1431659" y="9972330"/>
            <a:ext cx="4696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завет старинный – срезав хлеб серпом,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Первый, именинный сноп вносили в дом.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E07341-DBD7-C33A-734A-A6AA32CBA80B}"/>
              </a:ext>
            </a:extLst>
          </p:cNvPr>
          <p:cNvSpPr txBox="1"/>
          <p:nvPr/>
        </p:nvSpPr>
        <p:spPr>
          <a:xfrm>
            <a:off x="206812" y="4929436"/>
            <a:ext cx="714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Вырастай, пшеница, наливайся, рожь. И стеной высокой поднимайтесь сплошь!</a:t>
            </a:r>
          </a:p>
        </p:txBody>
      </p:sp>
    </p:spTree>
    <p:extLst>
      <p:ext uri="{BB962C8B-B14F-4D97-AF65-F5344CB8AC3E}">
        <p14:creationId xmlns:p14="http://schemas.microsoft.com/office/powerpoint/2010/main" val="97139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94C7D68-FBE6-60FF-CEF0-BC4798C46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392906"/>
            <a:ext cx="6858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439FA70-177B-441D-2BCB-419510B4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5735767"/>
            <a:ext cx="6858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9074FD-51DA-ACB4-EF11-5BB963AB6A3E}"/>
              </a:ext>
            </a:extLst>
          </p:cNvPr>
          <p:cNvSpPr txBox="1"/>
          <p:nvPr/>
        </p:nvSpPr>
        <p:spPr>
          <a:xfrm>
            <a:off x="265814" y="5168934"/>
            <a:ext cx="72938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Колосья собранной пшеницы молотили цепами, чтобы извлечь из них зерна.</a:t>
            </a:r>
          </a:p>
        </p:txBody>
      </p:sp>
    </p:spTree>
    <p:extLst>
      <p:ext uri="{BB962C8B-B14F-4D97-AF65-F5344CB8AC3E}">
        <p14:creationId xmlns:p14="http://schemas.microsoft.com/office/powerpoint/2010/main" val="95127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Изображение выглядит как дерево, водяная мельница, внешний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D9BEF4F2-1E4B-3F9F-DC22-23B3595CA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1" y="4713472"/>
            <a:ext cx="4227121" cy="31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5101E0D-8EEB-2ED9-4DA7-78006D9C5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620" y="4559846"/>
            <a:ext cx="3198055" cy="429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Труженица-мельница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Встала у реки.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Намели нам, мельница,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зерна муки!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Мельница не ленится –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Вертит жернова,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шумит, и пенится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Быстрая вода.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мука струится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бежит ручьем,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медом и корицей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Коврижку испечем!</a:t>
            </a:r>
          </a:p>
          <a:p>
            <a:pPr defTabSz="914400"/>
            <a:b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400" dirty="0"/>
          </a:p>
          <a:p>
            <a:pPr defTabSz="914400"/>
            <a:endParaRPr lang="ru-RU" altLang="ru-R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EA4494-75B5-AB33-1A9F-D24D2658161D}"/>
              </a:ext>
            </a:extLst>
          </p:cNvPr>
          <p:cNvSpPr txBox="1"/>
          <p:nvPr/>
        </p:nvSpPr>
        <p:spPr>
          <a:xfrm>
            <a:off x="221152" y="1200674"/>
            <a:ext cx="71173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превратить зерна злаков в муку, их нужно измельчить, смолоть. В старину для этого на берегах рек строили мельницы. Текучая речная вода крутила большие мельничные колеса, а те, в свою очередь, приводила в движение тяжелые каменные жернова, перетиравшие зерно и превращавшие его в муку.</a:t>
            </a:r>
          </a:p>
          <a:p>
            <a:pPr indent="36195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степях, где вольно гуляли ветры, ставили ветряные мельницы. Порывы налетающего ветра вращали крылья такой мельницы, а те приводили в движения жернова.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99D58D-058C-154E-51F9-A6E25F642001}"/>
              </a:ext>
            </a:extLst>
          </p:cNvPr>
          <p:cNvSpPr txBox="1"/>
          <p:nvPr/>
        </p:nvSpPr>
        <p:spPr>
          <a:xfrm>
            <a:off x="4789152" y="4259968"/>
            <a:ext cx="3445844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Мельница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48E3040-25A4-62F3-E128-8EAC78BB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148631"/>
            <a:ext cx="6858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26ACD96-A247-385D-812B-303304E2E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5237736"/>
            <a:ext cx="6858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D0BB56-8B07-4C77-495F-2DA8F5873A52}"/>
              </a:ext>
            </a:extLst>
          </p:cNvPr>
          <p:cNvSpPr txBox="1"/>
          <p:nvPr/>
        </p:nvSpPr>
        <p:spPr>
          <a:xfrm>
            <a:off x="446847" y="4805190"/>
            <a:ext cx="666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пекли хозяйки сами на всю большую семью в русской печи.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22A5C-8048-47E0-8427-D191B6DACE4A}"/>
              </a:ext>
            </a:extLst>
          </p:cNvPr>
          <p:cNvSpPr txBox="1"/>
          <p:nvPr/>
        </p:nvSpPr>
        <p:spPr>
          <a:xfrm>
            <a:off x="350837" y="9894286"/>
            <a:ext cx="685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говорили: «Хлеб – царь стола». Его ставили в центр стола и считали главным блюдом.</a:t>
            </a:r>
          </a:p>
        </p:txBody>
      </p:sp>
    </p:spTree>
    <p:extLst>
      <p:ext uri="{BB962C8B-B14F-4D97-AF65-F5344CB8AC3E}">
        <p14:creationId xmlns:p14="http://schemas.microsoft.com/office/powerpoint/2010/main" val="397893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6A3701-02E2-872A-214C-525E87B69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70ED28C-FE30-563D-8FE8-34113AED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 r="602"/>
          <a:stretch/>
        </p:blipFill>
        <p:spPr bwMode="auto">
          <a:xfrm>
            <a:off x="0" y="0"/>
            <a:ext cx="7559676" cy="80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5126">
            <a:extLst>
              <a:ext uri="{FF2B5EF4-FFF2-40B4-BE49-F238E27FC236}">
                <a16:creationId xmlns:a16="http://schemas.microsoft.com/office/drawing/2014/main" id="{0B634FEF-A991-0219-C51C-8289946AB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30098"/>
            <a:ext cx="7559674" cy="686171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DBA74B1-283F-A55D-F04C-AEDDED740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8335903"/>
            <a:ext cx="7559675" cy="1807164"/>
          </a:xfrm>
        </p:spPr>
        <p:txBody>
          <a:bodyPr anchor="t">
            <a:normAutofit/>
          </a:bodyPr>
          <a:lstStyle/>
          <a:p>
            <a:r>
              <a:rPr lang="ru-RU" sz="5000" b="1" dirty="0">
                <a:solidFill>
                  <a:srgbClr val="E20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КАК ВЫРАЩИВАЮТ </a:t>
            </a:r>
            <a:br>
              <a:rPr lang="ru-RU" sz="5000" b="1" dirty="0">
                <a:solidFill>
                  <a:srgbClr val="E20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5000" b="1" dirty="0">
                <a:solidFill>
                  <a:srgbClr val="E20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ХЛЕБ СЕЙЧАС</a:t>
            </a:r>
          </a:p>
        </p:txBody>
      </p:sp>
    </p:spTree>
    <p:extLst>
      <p:ext uri="{BB962C8B-B14F-4D97-AF65-F5344CB8AC3E}">
        <p14:creationId xmlns:p14="http://schemas.microsoft.com/office/powerpoint/2010/main" val="862069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1025</TotalTime>
  <Words>1047</Words>
  <Application>Microsoft Office PowerPoint</Application>
  <PresentationFormat>Произвольный</PresentationFormat>
  <Paragraphs>132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КАК ХЛЕБ РАСТЁТ</vt:lpstr>
      <vt:lpstr>Задачи: Образовательные Формировать представления детей о злаках: как их сеют, растят и убирают. Пробудить интерес к окружающему миру, формировать реалистические представления о природе.  Уточнять представления детей о профессиях , связанных с выращиванием хлеба.  Познакомить детей с выращиванием хлеба в старину, старинными орудиями  труда, с  выпечкой хлеба в домашних условиях. Сравнить с современной техникой. Расширять словарный запас словами: соха, борона, серп, жатва, сноп, молотьба, мельница и др. Углублять знания о процессе изготовления хлебобулочных изделий.  Развивающие Совершенствовать умение сравнивать, анализировать, устанавливать причинно-следственные связи, развивать познавательный интерес к трудовым операциям. Активизировать внимание и память детей, развивать логическое мышление. Расширять знания детей о значении хлеба, как полезного и необходимого продукта для жизни человека.  Развивать умение различать разные виды хлеба.    Воспитательные Познакомить детей с Международным днём хлеба, пословицами,  поговорками и стихами о хлебе. Напомнить детям о том, что хлеб – важнейший продукт питания в России.   Воспитывать уважение к труду хлеборобов.  Приобщать детей к традициям русского народа, прививать бережное отношение к хлебу. </vt:lpstr>
      <vt:lpstr>КАК ХЛЕБ В СТАРИНУ ВЫРАЩИВАЛИ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ВЫРАЩИВАЮТ  ХЛЕБ СЕЙЧАС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ХЛЕБ РАСТЁТ</dc:title>
  <dc:creator>Анастасия Антошкина</dc:creator>
  <cp:lastModifiedBy>Анастасия Антошкина</cp:lastModifiedBy>
  <cp:revision>41</cp:revision>
  <dcterms:created xsi:type="dcterms:W3CDTF">2023-02-02T18:15:55Z</dcterms:created>
  <dcterms:modified xsi:type="dcterms:W3CDTF">2024-02-11T11:29:39Z</dcterms:modified>
</cp:coreProperties>
</file>