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E4A866-BFE6-413B-89ED-CCEB9778B86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F9D726-2DB6-4C12-A3CC-90460E16120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FB4410-68F3-403C-8198-847E4B57DAE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83F6F0-B03F-4CA8-8851-22C666E678F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407600-38C4-4D26-A5B2-3364135CCD5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974ACD4-3E3F-41F9-9A85-786BA957C67D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E592DB-6EA1-40B9-B748-C8CC5987B4D9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EEAC86-6D4D-4D91-B0EE-D9521A08F5F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E79CFB-FDB2-4E62-AA32-755813AB8AD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700675-EC2D-4271-B658-C4FB04421B4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DE02EBF-0F9B-43DC-B8AA-E28D4919D51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4854FAD-7628-4C37-9754-1042FC9E7DBC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94D25EE-A1D1-44A2-B29E-01CA08180D5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68E1BB-6D50-4FA7-B2CE-8D11F9001D9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FEBB45-F1C3-4169-ADC0-830A3D9740D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8BAF6F-D24A-4C59-BB3D-892D54F1D1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89AF5D6-57DF-4EDF-BDB9-D819C90F6ABD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9CFA7EF-2300-4626-938D-25092D97E8C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C2EB465-D91F-4A9E-9B9E-7603A8BE703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F9574C5-A2A4-4EB8-98F9-38A0E2D7876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22D55A4-BDF2-42B1-9550-069054C64745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B54FCD2-2530-41A9-BE69-39B0165294B4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A2E155-7C16-4797-8878-77CE9F2EB3B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C83965C-9CC6-4C00-B5EB-D38CBD8E045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11D8296-6BDF-4392-B61A-699513AA32D1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0E8AE88-E743-4B20-BCFD-BCF66B99DC7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E691980-B2DD-43C8-93DF-1CB40036927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EE53B5D-BFCB-4FD7-B5A3-F17A013DC63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BED4E8D-339A-4B6B-961E-6ED6D6C5AED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D71AF11-640D-4DA8-9102-CC352F2A0AB0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AF6712-A4B0-4750-B9DF-1F4526B3399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4648A2-6166-4510-B7D8-1BB9E9B230A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755804-E239-4667-9BA7-2D0F34A776B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12041D-EA79-4422-91FF-8BB4C6A34F0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6A5D761-6D6A-4844-A225-6D95D852F87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FF4FEE-9AD0-4D32-A252-402634AFA06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E5DA91C1-64A8-473B-9E1A-AC64FD87BB33}" type="slidenum"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67FCD53D-DD6C-4F13-9613-F24DF59C259B}" type="slidenum"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XO Oriel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B7D0A77F-83F4-4D47-9F32-B79EE9974082}" type="slidenum"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pPr>
                <a:lnSpc>
                  <a:spcPct val="100000"/>
                </a:lnSpc>
                <a:buNone/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6"/>
          <p:cNvGrpSpPr/>
          <p:nvPr/>
        </p:nvGrpSpPr>
        <p:grpSpPr>
          <a:xfrm>
            <a:off x="2411640" y="1268640"/>
            <a:ext cx="5759640" cy="3927240"/>
            <a:chOff x="2411640" y="1268640"/>
            <a:chExt cx="5759640" cy="3927240"/>
          </a:xfrm>
        </p:grpSpPr>
        <p:sp>
          <p:nvSpPr>
            <p:cNvPr id="124" name="Прямоугольник 4"/>
            <p:cNvSpPr/>
            <p:nvPr/>
          </p:nvSpPr>
          <p:spPr>
            <a:xfrm>
              <a:off x="2411640" y="1268640"/>
              <a:ext cx="5759640" cy="110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Прямоугольник 5"/>
            <p:cNvSpPr/>
            <p:nvPr/>
          </p:nvSpPr>
          <p:spPr>
            <a:xfrm>
              <a:off x="2411640" y="4889160"/>
              <a:ext cx="575964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6" name="TextBox 8"/>
          <p:cNvSpPr/>
          <p:nvPr/>
        </p:nvSpPr>
        <p:spPr>
          <a:xfrm>
            <a:off x="2411640" y="404640"/>
            <a:ext cx="6191640" cy="585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МАДОУ  «Детский сад № 100 «Вербушка»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Материалы городского конкурса детско-родительских проектов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«Экологическая экспертиза»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Детско-родительский проект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 «Как ненужные предметы стали нужными»</a:t>
            </a:r>
            <a:endParaRPr lang="ru-RU" sz="2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Проект составили: </a:t>
            </a:r>
            <a:endParaRPr lang="ru-RU" sz="1800" b="0" strike="noStrike" spc="-1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Смирнова Оливия </a:t>
            </a:r>
            <a:endParaRPr lang="ru-RU" sz="1800" b="0" strike="noStrike" spc="-1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Смирнова Анастасия Михайловна</a:t>
            </a:r>
            <a:endParaRPr lang="ru-RU" sz="1800" b="0" strike="noStrike" spc="-1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Comic Sans MS"/>
                <a:ea typeface="DejaVu Sans"/>
              </a:rPr>
              <a:t>.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3"/>
          <p:cNvSpPr/>
          <p:nvPr/>
        </p:nvSpPr>
        <p:spPr>
          <a:xfrm>
            <a:off x="1691640" y="548640"/>
            <a:ext cx="6912000" cy="53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А еще мы с мамой  составили памятку для людей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«Что может сделать один человек, чтобы мусора стало меньше?»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ПАМЯТКА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  проводи уборку территории около дома, не бросай, куда попало мусор;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 не оставляй мусор в лесу, около водоема, на месте отдыха;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 собирай и сдавай макулатуру или просто сжигай её, но не выбрасывай;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 экономно используй  бумагу (например, оборотную сторону);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-аккуратно обращайся с книгами;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-бережно относись к вещам, чтобы они дольше служили нам;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-отдай вещи, которые не носишь, нуждающимся;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-при приготовлении пищи старайся не превращать в отходы полезные продукты;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-научитесь по-новому использовать старые вещи.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 вместо полиэтиленовых пакетов используйте для покупок тканевые сумки или корзины.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- избегайте лишних упаковок. Не пользуйтесь одноразовой посудой.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"/>
          <p:cNvSpPr/>
          <p:nvPr/>
        </p:nvSpPr>
        <p:spPr>
          <a:xfrm>
            <a:off x="1619640" y="692640"/>
            <a:ext cx="6983640" cy="170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5 этап - презентация проекта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Своим друзьям в группе я рассказала о своем исследовании и мы договорились, что обязательно будем соблюдать правила, которые записаны в памятке. 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169" name="Рисунок 2" descr="C:\Users\user\Downloads\business-training-teaching-presentation-conference-green-icon-icon-color-purple-full-editable-137206601.jpg"/>
          <p:cNvPicPr/>
          <p:nvPr/>
        </p:nvPicPr>
        <p:blipFill>
          <a:blip r:embed="rId2" cstate="print"/>
          <a:srcRect l="17405" t="11367" r="19304" b="14372"/>
          <a:stretch/>
        </p:blipFill>
        <p:spPr>
          <a:xfrm>
            <a:off x="1764360" y="380160"/>
            <a:ext cx="755280" cy="699480"/>
          </a:xfrm>
          <a:prstGeom prst="rect">
            <a:avLst/>
          </a:prstGeom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/>
          <p:cNvSpPr/>
          <p:nvPr/>
        </p:nvSpPr>
        <p:spPr>
          <a:xfrm>
            <a:off x="1620000" y="548640"/>
            <a:ext cx="7019640" cy="362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Выводы и результаты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Мои исследования показали, что многие предметы, которые мы хотели просто выбросить, нам пригодились. А если каждый будет об этом задумываться и превращать мусор в нужные вещи, то его на земле окажется меньше.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Таким образом, проведя свои исследования, я пришла к выводу: наша земля станет намного чище, если люди научатся правильно применять мусор в своей жизни. Со своими друзьями в группе мы  составили правила, рассказывающие как лучше относиться к разным предметам. Если каждый из нас будет выполнять эти правила, мы думаем, что окружающий нас мир станет чуточку чище!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172" name="Рисунок 171"/>
          <p:cNvPicPr/>
          <p:nvPr/>
        </p:nvPicPr>
        <p:blipFill>
          <a:blip r:embed="rId2" cstate="print"/>
          <a:stretch/>
        </p:blipFill>
        <p:spPr>
          <a:xfrm>
            <a:off x="3240000" y="3960000"/>
            <a:ext cx="2639520" cy="19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Рисунок 5" descr="C:\Users\user\Downloads\goal-icon-vector-sign-symbol-isolated-white-background-logo-concept-your-web-mobile-app-design-134071674.jpg"/>
          <p:cNvPicPr/>
          <p:nvPr/>
        </p:nvPicPr>
        <p:blipFill>
          <a:blip r:embed="rId2" cstate="print"/>
          <a:srcRect l="19660" t="9851" r="16930" b="13663"/>
          <a:stretch/>
        </p:blipFill>
        <p:spPr>
          <a:xfrm>
            <a:off x="1944360" y="360000"/>
            <a:ext cx="745920" cy="719640"/>
          </a:xfrm>
          <a:prstGeom prst="rect">
            <a:avLst/>
          </a:prstGeom>
          <a:ln w="9525">
            <a:noFill/>
          </a:ln>
        </p:spPr>
      </p:pic>
      <p:sp>
        <p:nvSpPr>
          <p:cNvPr id="176" name="TextBox 6"/>
          <p:cNvSpPr/>
          <p:nvPr/>
        </p:nvSpPr>
        <p:spPr>
          <a:xfrm>
            <a:off x="1979640" y="540360"/>
            <a:ext cx="6300000" cy="19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6 этап — постановка новой цели</a:t>
            </a:r>
            <a:endParaRPr lang="ru-RU" sz="22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Нашей семье очень понравилось проводить такое исследование. Мы  знаем, что мусор есть не только в городе, но и в лесу, поэтому решили выяснить, как мусор может влиять на жизнь  животных и как можно животным помочь.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177" name="Picture 2" descr="https://avatars.mds.yandex.net/i?id=d6ecaaa112cc67932ea80990aed30508ef18ac19-10843930-images-thumbs&amp;n=13"/>
          <p:cNvPicPr/>
          <p:nvPr/>
        </p:nvPicPr>
        <p:blipFill>
          <a:blip r:embed="rId3" cstate="print"/>
          <a:stretch/>
        </p:blipFill>
        <p:spPr>
          <a:xfrm>
            <a:off x="2700000" y="2729880"/>
            <a:ext cx="4390920" cy="292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Облако 9"/>
          <p:cNvSpPr/>
          <p:nvPr/>
        </p:nvSpPr>
        <p:spPr>
          <a:xfrm>
            <a:off x="2123640" y="1268640"/>
            <a:ext cx="5903640" cy="3599280"/>
          </a:xfrm>
          <a:prstGeom prst="cloud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extBox 10"/>
          <p:cNvSpPr/>
          <p:nvPr/>
        </p:nvSpPr>
        <p:spPr>
          <a:xfrm>
            <a:off x="3315600" y="2133000"/>
            <a:ext cx="3550320" cy="191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i="1" strike="noStrike" spc="-1">
                <a:solidFill>
                  <a:srgbClr val="C9211E"/>
                </a:solidFill>
                <a:latin typeface="Times New Roman"/>
                <a:ea typeface="DejaVu Sans"/>
              </a:rPr>
              <a:t>СПАСИБО</a:t>
            </a:r>
            <a:endParaRPr lang="ru-RU" sz="40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000" b="1" i="1" strike="noStrike" spc="-1">
                <a:solidFill>
                  <a:srgbClr val="C9211E"/>
                </a:solidFill>
                <a:latin typeface="Times New Roman"/>
                <a:ea typeface="DejaVu Sans"/>
              </a:rPr>
              <a:t>ЗА</a:t>
            </a:r>
            <a:endParaRPr lang="ru-RU" sz="40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000" b="1" i="1" strike="noStrike" spc="-1">
                <a:solidFill>
                  <a:srgbClr val="C9211E"/>
                </a:solidFill>
                <a:latin typeface="Times New Roman"/>
                <a:ea typeface="DejaVu Sans"/>
              </a:rPr>
              <a:t>ВНИМАНИЕ !</a:t>
            </a:r>
            <a:endParaRPr lang="ru-RU" sz="40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5"/>
          <p:cNvSpPr/>
          <p:nvPr/>
        </p:nvSpPr>
        <p:spPr>
          <a:xfrm>
            <a:off x="1763640" y="540000"/>
            <a:ext cx="6875640" cy="530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Проблема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    В выходной  день  вместе с родителями мы пошли гулять в парк. Я хотела покататься с горки, но на ней валялись бумажки от конфет. Потом мы решили покормить уток в пруду. Вместо уток в пруду плавали пластиковые бутылки. Мама заметила, что в парке стало очень много мусора, а гулять и разглядывать его вовсе не интересно. </a:t>
            </a:r>
            <a:endParaRPr lang="ru-RU" sz="18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     Тогда я спросила, а </a:t>
            </a:r>
            <a:r>
              <a:rPr lang="ru-RU" sz="18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что с этим мусором можно сделать?</a:t>
            </a:r>
            <a:endParaRPr lang="ru-RU" sz="18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   Родители рассказали, что на нашей земле его скопилось очень много. Люди уже давно задумались над тем, что с ним можно сделать и даже построили заводы по его  переработке, но мусора по-прежнему остается много. Значит, на нашей планете скоро будет негде гулять детям. </a:t>
            </a:r>
            <a:endParaRPr lang="ru-RU" sz="18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    Мне  очень хочется, чтобы в наших парках было чисто, а мусора на земле стало меньше, поэтому я решила </a:t>
            </a:r>
            <a:r>
              <a:rPr lang="ru-RU" sz="18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провести исследование и разобраться, как его можно перерабатывать и что из него можно сделать, чтобы он не валялся на земле, а пригодился людям.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28" name="Picture 2" descr="https://santehnik36.ru/wp-content/uploads/chto-luchshe-septik-ili-vygrebnaya-yama-avtonomnaya-kanalizaciya-dlya-zagorodnogo.jpg"/>
          <p:cNvPicPr/>
          <p:nvPr/>
        </p:nvPicPr>
        <p:blipFill>
          <a:blip r:embed="rId2" cstate="print"/>
          <a:stretch/>
        </p:blipFill>
        <p:spPr>
          <a:xfrm>
            <a:off x="2520000" y="402840"/>
            <a:ext cx="719280" cy="67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5"/>
          <p:cNvSpPr/>
          <p:nvPr/>
        </p:nvSpPr>
        <p:spPr>
          <a:xfrm>
            <a:off x="1619640" y="404640"/>
            <a:ext cx="7019640" cy="563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Цель и задачи проекта</a:t>
            </a:r>
            <a:r>
              <a:rPr lang="ru-RU" sz="2200" b="0" strike="noStrike" spc="-1">
                <a:solidFill>
                  <a:srgbClr val="600000"/>
                </a:solidFill>
                <a:latin typeface="Comic Sans MS"/>
                <a:ea typeface="DejaVu Sans"/>
              </a:rPr>
              <a:t>: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Для родителей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создание условий для освоения ребенком навыков экологической культуры в процессе познавательно-исследовательской деятельности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Для ребенка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Проблема:</a:t>
            </a: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что можно сделать с мусором, чтобы его стало меньше?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i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Цель: </a:t>
            </a: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проведение исследования , как  можно  перерабатывать  мусор и  что из него можно сделать, чтобы он не валялся на земле, а пригодился людям.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Задачи: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6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Собрать информацию о том, что такое мусор и как от него избавляются люди.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6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Исследовать, каким бывает мусор и как его можно сортировать.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6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Выяснить, где мусор может пригодиться и что нужно делать для того, чтобы его стало меньше.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600000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Рассказать своим друзьям в группе о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том, как можно использовать мусор, чтобы сохранить нашу землю чистой.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5"/>
          <p:cNvSpPr/>
          <p:nvPr/>
        </p:nvSpPr>
        <p:spPr>
          <a:xfrm>
            <a:off x="1647360" y="445680"/>
            <a:ext cx="6983640" cy="49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600000"/>
                </a:solidFill>
                <a:latin typeface="Times New Roman"/>
                <a:ea typeface="DejaVu Sans"/>
              </a:rPr>
              <a:t>1 этап - сбор копилки (информации)</a:t>
            </a:r>
            <a:endParaRPr lang="ru-RU" sz="2200" b="0" strike="noStrike" spc="-1" dirty="0">
              <a:latin typeface="XO Oriel"/>
            </a:endParaRPr>
          </a:p>
          <a:p>
            <a:pPr marL="343080" indent="-34308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 dirty="0">
              <a:latin typeface="XO Oriel"/>
            </a:endParaRPr>
          </a:p>
          <a:p>
            <a:pPr marL="343080" indent="-34308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 dirty="0">
              <a:latin typeface="XO Orie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i="1" strike="noStrike" spc="-1" dirty="0">
                <a:solidFill>
                  <a:srgbClr val="600000"/>
                </a:solidFill>
                <a:latin typeface="Times New Roman"/>
                <a:ea typeface="DejaVu Sans"/>
              </a:rPr>
              <a:t>Что такое мусор и какие предметы к нему относятся?</a:t>
            </a:r>
            <a:endParaRPr lang="ru-RU" sz="1800" b="0" strike="noStrike" spc="-1" dirty="0">
              <a:latin typeface="XO Oriel"/>
            </a:endParaRPr>
          </a:p>
          <a:p>
            <a:pPr marL="343080" indent="-3430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600000"/>
                </a:solidFill>
                <a:latin typeface="Times New Roman"/>
                <a:ea typeface="DejaVu Sans"/>
              </a:rPr>
              <a:t>С папой мы взяли «Детскую энциклопедию обо всем на свете» и выяснили, что:</a:t>
            </a:r>
            <a:endParaRPr lang="ru-RU" sz="1800" b="0" strike="noStrike" spc="-1" dirty="0">
              <a:latin typeface="XO Oriel"/>
            </a:endParaRPr>
          </a:p>
          <a:p>
            <a:pPr marL="343080" indent="-3430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600000"/>
                </a:solidFill>
                <a:latin typeface="Times New Roman"/>
                <a:ea typeface="DejaVu Sans"/>
              </a:rPr>
              <a:t>Мусор – это те вещи, которые мы использовали и которые стали нам не нужны.</a:t>
            </a:r>
            <a:endParaRPr lang="ru-RU" sz="1800" b="0" strike="noStrike" spc="-1" dirty="0">
              <a:latin typeface="XO Oriel"/>
            </a:endParaRPr>
          </a:p>
          <a:p>
            <a:pPr marL="343080" indent="-3430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600000"/>
                </a:solidFill>
                <a:latin typeface="Times New Roman"/>
                <a:ea typeface="DejaVu Sans"/>
              </a:rPr>
              <a:t>Этим словом можно назвать остатки пищи, старые игрушки, бытовые и строительные отходы, коробки, исписанную бумагу, пластиковые банки, пакеты от молока или сока.</a:t>
            </a:r>
            <a:endParaRPr lang="ru-RU" sz="1800" b="0" strike="noStrike" spc="-1" dirty="0">
              <a:latin typeface="XO Oriel"/>
            </a:endParaRPr>
          </a:p>
          <a:p>
            <a:pPr marL="343080" indent="-343080">
              <a:lnSpc>
                <a:spcPct val="150000"/>
              </a:lnSpc>
              <a:buNone/>
              <a:tabLst>
                <a:tab pos="0" algn="l"/>
              </a:tabLst>
            </a:pPr>
            <a:endParaRPr lang="ru-RU" sz="1800" b="0" strike="noStrike" spc="-1" dirty="0">
              <a:latin typeface="XO Oriel"/>
            </a:endParaRPr>
          </a:p>
          <a:p>
            <a:pPr marL="343080" indent="-343080">
              <a:lnSpc>
                <a:spcPct val="150000"/>
              </a:lnSpc>
              <a:buNone/>
              <a:tabLst>
                <a:tab pos="0" algn="l"/>
              </a:tabLst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131" name="Auto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Picture 7"/>
          <p:cNvPicPr/>
          <p:nvPr/>
        </p:nvPicPr>
        <p:blipFill>
          <a:blip r:embed="rId2" cstate="print"/>
          <a:stretch/>
        </p:blipFill>
        <p:spPr>
          <a:xfrm>
            <a:off x="1836720" y="396720"/>
            <a:ext cx="862920" cy="862920"/>
          </a:xfrm>
          <a:prstGeom prst="rect">
            <a:avLst/>
          </a:prstGeom>
          <a:ln w="9525">
            <a:noFill/>
          </a:ln>
        </p:spPr>
      </p:pic>
      <p:pic>
        <p:nvPicPr>
          <p:cNvPr id="134" name="Содержимое 3" descr="2.png"/>
          <p:cNvPicPr/>
          <p:nvPr/>
        </p:nvPicPr>
        <p:blipFill>
          <a:blip r:embed="rId3" cstate="print"/>
          <a:srcRect l="9124" r="11192" b="2208"/>
          <a:stretch/>
        </p:blipFill>
        <p:spPr>
          <a:xfrm>
            <a:off x="6444208" y="4509120"/>
            <a:ext cx="2231280" cy="167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Содержимое 3" descr="завод.jpg"/>
          <p:cNvPicPr/>
          <p:nvPr/>
        </p:nvPicPr>
        <p:blipFill>
          <a:blip r:embed="rId2" cstate="print"/>
          <a:stretch/>
        </p:blipFill>
        <p:spPr>
          <a:xfrm>
            <a:off x="5796000" y="3366000"/>
            <a:ext cx="2951280" cy="22132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" descr="https://ecocups.ru/wp-content/uploads/2021/04/11.jpg"/>
          <p:cNvPicPr/>
          <p:nvPr/>
        </p:nvPicPr>
        <p:blipFill>
          <a:blip r:embed="rId3" cstate="print"/>
          <a:stretch/>
        </p:blipFill>
        <p:spPr>
          <a:xfrm>
            <a:off x="3924000" y="3306240"/>
            <a:ext cx="1655280" cy="1013040"/>
          </a:xfrm>
          <a:prstGeom prst="rect">
            <a:avLst/>
          </a:prstGeom>
          <a:ln w="0">
            <a:noFill/>
          </a:ln>
        </p:spPr>
      </p:pic>
      <p:sp>
        <p:nvSpPr>
          <p:cNvPr id="137" name="TextBox 7"/>
          <p:cNvSpPr/>
          <p:nvPr/>
        </p:nvSpPr>
        <p:spPr>
          <a:xfrm>
            <a:off x="1835640" y="620640"/>
            <a:ext cx="5615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 Чтобы избавиться от мусора, люди научились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8" name="Прямая со стрелкой 9"/>
          <p:cNvSpPr/>
          <p:nvPr/>
        </p:nvSpPr>
        <p:spPr>
          <a:xfrm flipH="1">
            <a:off x="3130560" y="980640"/>
            <a:ext cx="646920" cy="100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D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Прямая со стрелкой 12"/>
          <p:cNvSpPr/>
          <p:nvPr/>
        </p:nvSpPr>
        <p:spPr>
          <a:xfrm>
            <a:off x="4932000" y="1124640"/>
            <a:ext cx="360" cy="165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D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Прямая со стрелкой 13"/>
          <p:cNvSpPr/>
          <p:nvPr/>
        </p:nvSpPr>
        <p:spPr>
          <a:xfrm>
            <a:off x="5436000" y="1124640"/>
            <a:ext cx="1582920" cy="107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D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1" name="Picture 8" descr="https://oinfo.ru/img/gallery/2016/06/VLR_2950_s.jpg"/>
          <p:cNvPicPr/>
          <p:nvPr/>
        </p:nvPicPr>
        <p:blipFill>
          <a:blip r:embed="rId4" cstate="print"/>
          <a:stretch/>
        </p:blipFill>
        <p:spPr>
          <a:xfrm>
            <a:off x="1691640" y="2781000"/>
            <a:ext cx="1943640" cy="1367280"/>
          </a:xfrm>
          <a:prstGeom prst="rect">
            <a:avLst/>
          </a:prstGeom>
          <a:ln w="0">
            <a:noFill/>
          </a:ln>
        </p:spPr>
      </p:pic>
      <p:sp>
        <p:nvSpPr>
          <p:cNvPr id="142" name="TextBox 19"/>
          <p:cNvSpPr/>
          <p:nvPr/>
        </p:nvSpPr>
        <p:spPr>
          <a:xfrm>
            <a:off x="1619640" y="2061000"/>
            <a:ext cx="179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Закапывать его в землю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43" name="TextBox 23"/>
          <p:cNvSpPr/>
          <p:nvPr/>
        </p:nvSpPr>
        <p:spPr>
          <a:xfrm>
            <a:off x="4216680" y="2876040"/>
            <a:ext cx="1008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Сжигать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44" name="TextBox 24"/>
          <p:cNvSpPr/>
          <p:nvPr/>
        </p:nvSpPr>
        <p:spPr>
          <a:xfrm>
            <a:off x="6084000" y="2520000"/>
            <a:ext cx="2447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Перерабатывать его на специальных заводах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45" name="TextBox 25"/>
          <p:cNvSpPr/>
          <p:nvPr/>
        </p:nvSpPr>
        <p:spPr>
          <a:xfrm>
            <a:off x="1475640" y="4500000"/>
            <a:ext cx="4283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Мы пришли к выводу, что сожженный  и закопанный в земле мусор никуда на самом деле не исчезает  и  еще больше засоряет нашу землю.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https://market-sms.ru/wp-content/uploads/0/8/6/086b0ecca2886d8cfc4b6710ddbfd962.jpeg"/>
          <p:cNvPicPr/>
          <p:nvPr/>
        </p:nvPicPr>
        <p:blipFill>
          <a:blip r:embed="rId2" cstate="print"/>
          <a:srcRect t="5385" r="105"/>
          <a:stretch/>
        </p:blipFill>
        <p:spPr>
          <a:xfrm>
            <a:off x="2627640" y="1556640"/>
            <a:ext cx="4680000" cy="4382640"/>
          </a:xfrm>
          <a:prstGeom prst="rect">
            <a:avLst/>
          </a:prstGeom>
          <a:ln w="0">
            <a:noFill/>
          </a:ln>
        </p:spPr>
      </p:pic>
      <p:sp>
        <p:nvSpPr>
          <p:cNvPr id="147" name="TextBox 7"/>
          <p:cNvSpPr/>
          <p:nvPr/>
        </p:nvSpPr>
        <p:spPr>
          <a:xfrm>
            <a:off x="1440000" y="548640"/>
            <a:ext cx="7307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Папа рассказал, для чего мусор перерабатывают на заводе.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Оказалось, чтобы  ненужные вещи стали полезными, их  необходимо переработать, но перед этим весь мусор сортируют.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2"/>
          <p:cNvSpPr/>
          <p:nvPr/>
        </p:nvSpPr>
        <p:spPr>
          <a:xfrm>
            <a:off x="1620000" y="476640"/>
            <a:ext cx="7019640" cy="391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2 этап — составление картотеки (классификация объектов по признакам). Сортировка мусора.</a:t>
            </a:r>
            <a:endParaRPr lang="ru-RU" sz="22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Чтобы выяснить, каким бывает мусор, мы провели эксперимент. Для этого рассмотрели предметы, которые складываем в мусорный пакет. Оказывается, предметы из мусорного пакета можно разделить по материалу изготовления на: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149" name="Picture 4" descr="https://skorickoe-r20.gosweb.gosuslugi.ru/netcat_files/70/1658/png_clipart_avalanche_creative_computer_icons_wordpress_encapsulated_postscript_checklist_web_design_search_engine_optimization.png"/>
          <p:cNvPicPr/>
          <p:nvPr/>
        </p:nvPicPr>
        <p:blipFill>
          <a:blip r:embed="rId2" cstate="print"/>
          <a:srcRect l="20633" t="18967" r="23798" b="14366"/>
          <a:stretch/>
        </p:blipFill>
        <p:spPr>
          <a:xfrm>
            <a:off x="1296720" y="432720"/>
            <a:ext cx="503280" cy="646920"/>
          </a:xfrm>
          <a:prstGeom prst="rect">
            <a:avLst/>
          </a:prstGeom>
          <a:ln w="0">
            <a:noFill/>
          </a:ln>
        </p:spPr>
      </p:pic>
      <p:sp>
        <p:nvSpPr>
          <p:cNvPr id="150" name="TextBox 10"/>
          <p:cNvSpPr/>
          <p:nvPr/>
        </p:nvSpPr>
        <p:spPr>
          <a:xfrm>
            <a:off x="1547640" y="5027400"/>
            <a:ext cx="7272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Мы выяснили, что только пищевые отходы перерабатываются очень быстро и даже могут приносить пользу (компост). Значит, сначала надо позаботиться о том мусоре, который перерабатывается долго.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3" cstate="print"/>
          <a:srcRect l="6525" t="2723" r="11075" b="18420"/>
          <a:stretch/>
        </p:blipFill>
        <p:spPr>
          <a:xfrm>
            <a:off x="3312000" y="2508120"/>
            <a:ext cx="3527640" cy="25318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8"/>
          <p:cNvSpPr/>
          <p:nvPr/>
        </p:nvSpPr>
        <p:spPr>
          <a:xfrm>
            <a:off x="1763640" y="540000"/>
            <a:ext cx="6983640" cy="204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3 этап - составление модели 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продукта проекта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600000"/>
                </a:solidFill>
                <a:latin typeface="Times New Roman"/>
                <a:ea typeface="DejaVu Sans"/>
              </a:rPr>
              <a:t>Мы внимательно пригляделись к тем предметам, которые рассортировали и подумали, на что они могут быть похожи.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153" name="Выноска со стрелками влево/вправо 9"/>
          <p:cNvSpPr/>
          <p:nvPr/>
        </p:nvSpPr>
        <p:spPr>
          <a:xfrm>
            <a:off x="1809720" y="628560"/>
            <a:ext cx="1215000" cy="57492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rgbClr val="00B050"/>
          </a:solidFill>
          <a:ln>
            <a:solidFill>
              <a:srgbClr val="47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AutoShape 1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AutoShape 1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Рисунок 155"/>
          <p:cNvPicPr/>
          <p:nvPr/>
        </p:nvPicPr>
        <p:blipFill>
          <a:blip r:embed="rId2" cstate="print"/>
          <a:stretch/>
        </p:blipFill>
        <p:spPr>
          <a:xfrm>
            <a:off x="2520000" y="2394000"/>
            <a:ext cx="5037480" cy="354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4"/>
          <p:cNvSpPr/>
          <p:nvPr/>
        </p:nvSpPr>
        <p:spPr>
          <a:xfrm>
            <a:off x="2123640" y="1052640"/>
            <a:ext cx="2807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158" name="TextBox 5"/>
          <p:cNvSpPr/>
          <p:nvPr/>
        </p:nvSpPr>
        <p:spPr>
          <a:xfrm>
            <a:off x="1331640" y="404640"/>
            <a:ext cx="7199640" cy="57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2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4 этап — создание продукта проекта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5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    Пластиковое ведерко от майонеза  у нас превратилось в цветочный горшок. А подставку к нему папа сделал из деревянных обрезков.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     Коробку  от молока обклеили  бумагой и она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 стала  кормушкой для птиц.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Из</a:t>
            </a: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 стеклянной баночки от меда у нас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получился  зимний фонарь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1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600000"/>
                </a:solidFill>
                <a:latin typeface="Times New Roman"/>
                <a:ea typeface="DejaVu Sans"/>
              </a:rPr>
              <a:t>ТАК НЕНУЖНЫЕ ПРЕДМЕТЫ СТАЛИ НУЖНЫМИ!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 cstate="print"/>
          <a:stretch/>
        </p:blipFill>
        <p:spPr>
          <a:xfrm>
            <a:off x="6876360" y="1772640"/>
            <a:ext cx="1222920" cy="1631160"/>
          </a:xfrm>
          <a:prstGeom prst="rect">
            <a:avLst/>
          </a:prstGeom>
          <a:ln w="9525">
            <a:noFill/>
          </a:ln>
        </p:spPr>
      </p:pic>
      <p:sp>
        <p:nvSpPr>
          <p:cNvPr id="160" name="Auto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Auto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3"/>
          <p:cNvPicPr/>
          <p:nvPr/>
        </p:nvPicPr>
        <p:blipFill>
          <a:blip r:embed="rId3" cstate="print"/>
          <a:srcRect l="17194" t="16491" r="18952" b="15468"/>
          <a:stretch/>
        </p:blipFill>
        <p:spPr>
          <a:xfrm>
            <a:off x="1620000" y="404640"/>
            <a:ext cx="718920" cy="766440"/>
          </a:xfrm>
          <a:prstGeom prst="rect">
            <a:avLst/>
          </a:prstGeom>
          <a:ln w="9525">
            <a:noFill/>
          </a:ln>
        </p:spPr>
      </p:pic>
      <p:pic>
        <p:nvPicPr>
          <p:cNvPr id="164" name="Picture 1"/>
          <p:cNvPicPr/>
          <p:nvPr/>
        </p:nvPicPr>
        <p:blipFill>
          <a:blip r:embed="rId4" cstate="print"/>
          <a:srcRect t="14247" r="17985" b="28100"/>
          <a:stretch/>
        </p:blipFill>
        <p:spPr>
          <a:xfrm>
            <a:off x="4284000" y="2493000"/>
            <a:ext cx="1295280" cy="1214280"/>
          </a:xfrm>
          <a:prstGeom prst="rect">
            <a:avLst/>
          </a:prstGeom>
          <a:ln w="9525">
            <a:noFill/>
          </a:ln>
        </p:spPr>
      </p:pic>
      <p:pic>
        <p:nvPicPr>
          <p:cNvPr id="165" name="Picture 2"/>
          <p:cNvPicPr/>
          <p:nvPr/>
        </p:nvPicPr>
        <p:blipFill>
          <a:blip r:embed="rId5" cstate="print"/>
          <a:srcRect t="23065" r="-1343" b="7516"/>
          <a:stretch/>
        </p:blipFill>
        <p:spPr>
          <a:xfrm>
            <a:off x="5292000" y="4005000"/>
            <a:ext cx="3016080" cy="1549080"/>
          </a:xfrm>
          <a:prstGeom prst="rect">
            <a:avLst/>
          </a:prstGeom>
          <a:ln w="9525">
            <a:noFill/>
          </a:ln>
        </p:spPr>
      </p:pic>
      <p:pic>
        <p:nvPicPr>
          <p:cNvPr id="166" name="Picture 3"/>
          <p:cNvPicPr/>
          <p:nvPr/>
        </p:nvPicPr>
        <p:blipFill>
          <a:blip r:embed="rId6" cstate="print"/>
          <a:srcRect t="12576" r="-1112"/>
          <a:stretch/>
        </p:blipFill>
        <p:spPr>
          <a:xfrm>
            <a:off x="1691640" y="4365000"/>
            <a:ext cx="1079280" cy="12445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993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160</cp:revision>
  <dcterms:created xsi:type="dcterms:W3CDTF">2014-07-06T18:18:01Z</dcterms:created>
  <dcterms:modified xsi:type="dcterms:W3CDTF">2023-12-15T18:43:46Z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2421095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PresentationFormat">
    <vt:lpwstr>Экран (4:3)</vt:lpwstr>
  </property>
  <property fmtid="{D5CDD505-2E9C-101B-9397-08002B2CF9AE}" pid="6" name="Slides">
    <vt:i4>14</vt:i4>
  </property>
</Properties>
</file>