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8" r:id="rId2"/>
    <p:sldId id="259" r:id="rId3"/>
    <p:sldId id="260" r:id="rId4"/>
    <p:sldId id="267" r:id="rId5"/>
    <p:sldId id="266" r:id="rId6"/>
    <p:sldId id="261" r:id="rId7"/>
    <p:sldId id="262" r:id="rId8"/>
    <p:sldId id="263" r:id="rId9"/>
    <p:sldId id="264" r:id="rId10"/>
    <p:sldId id="265" r:id="rId11"/>
    <p:sldId id="268" r:id="rId12"/>
    <p:sldId id="269" r:id="rId13"/>
    <p:sldId id="270" r:id="rId14"/>
    <p:sldId id="275" r:id="rId15"/>
    <p:sldId id="272" r:id="rId16"/>
    <p:sldId id="271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24" autoAdjust="0"/>
  </p:normalViewPr>
  <p:slideViewPr>
    <p:cSldViewPr>
      <p:cViewPr>
        <p:scale>
          <a:sx n="80" d="100"/>
          <a:sy n="80" d="100"/>
        </p:scale>
        <p:origin x="-108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82;&#1072;\Desktop\&#1074;&#1089;&#1077;\&#1076;&#1086;&#1082;&#1091;&#1084;&#1077;&#1085;&#1090;&#1099;%20&#1076;&#1083;&#1103;%20&#1072;&#1090;&#1090;&#1077;&#1089;&#1090;&#1072;&#1094;&#1080;&#1080;\&#1086;&#1087;&#1099;&#1090;\&#1089;&#1086;&#1094;&#1080;&#1072;&#1083;&#1100;&#1085;&#1086;-&#1082;&#1086;&#1084;%20&#1088;&#1072;&#1079;&#1074;&#1080;&#1090;&#1080;&#1077;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82;&#1072;\Desktop\&#1074;&#1089;&#1077;\&#1076;&#1086;&#1082;&#1091;&#1084;&#1077;&#1085;&#1090;&#1099;%20&#1076;&#1083;&#1103;%20&#1072;&#1090;&#1090;&#1077;&#1089;&#1090;&#1072;&#1094;&#1080;&#1080;\&#1086;&#1087;&#1099;&#1090;\&#1089;&#1086;&#1094;&#1080;&#1072;&#1083;&#1100;&#1085;&#1086;-&#1082;&#1086;&#1084;%20&#1088;&#1072;&#1079;&#1074;&#1080;&#1090;&#1080;&#1077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82;&#1072;\Desktop\&#1074;&#1089;&#1077;\&#1076;&#1086;&#1082;&#1091;&#1084;&#1077;&#1085;&#1090;&#1099;%20&#1076;&#1083;&#1103;%20&#1072;&#1090;&#1090;&#1077;&#1089;&#1090;&#1072;&#1094;&#1080;&#1080;\&#1086;&#1087;&#1099;&#1090;\&#1089;&#1086;&#1094;&#1080;&#1072;&#1083;&#1100;&#1085;&#1086;-&#1082;&#1086;&#1084;%20&#1088;&#1072;&#1079;&#1074;&#1080;&#1090;&#1080;&#1077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4;&#1083;&#1100;&#1082;&#1072;\Desktop\&#1074;&#1089;&#1077;\&#1076;&#1086;&#1082;&#1091;&#1084;&#1077;&#1085;&#1090;&#1099;%20&#1076;&#1083;&#1103;%20&#1072;&#1090;&#1090;&#1077;&#1089;&#1090;&#1072;&#1094;&#1080;&#1080;\&#1086;&#1087;&#1099;&#1090;\&#1089;&#1086;&#1094;&#1080;&#1072;&#1083;&#1100;&#1085;&#1086;-&#1082;&#1086;&#1084;%20&#1088;&#1072;&#1079;&#1074;&#1080;&#1090;&#1080;&#1077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 2019 г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Лист1!$A$2:$A$5</c:f>
              <c:strCache>
                <c:ptCount val="3"/>
                <c:pt idx="0">
                  <c:v>Высокий ур.</c:v>
                </c:pt>
                <c:pt idx="1">
                  <c:v>Низкий ур.</c:v>
                </c:pt>
                <c:pt idx="2">
                  <c:v>Средний ур.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6.0000000000000164E-2</c:v>
                </c:pt>
                <c:pt idx="1">
                  <c:v>0.41000000000000031</c:v>
                </c:pt>
                <c:pt idx="2">
                  <c:v>0.53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8.7443176745763879E-2"/>
          <c:y val="0.2293216472940873"/>
          <c:w val="0.82511364650847685"/>
          <c:h val="0.680146544181977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Май 2023 г.</c:v>
                </c:pt>
              </c:strCache>
            </c:strRef>
          </c:tx>
          <c:dLbls>
            <c:showCatName val="1"/>
            <c:showPercent val="1"/>
            <c:showLeaderLines val="1"/>
          </c:dLbls>
          <c:cat>
            <c:strRef>
              <c:f>Лист1!$A$2:$A$5</c:f>
              <c:strCache>
                <c:ptCount val="3"/>
                <c:pt idx="0">
                  <c:v>Высокий  ур.19 %</c:v>
                </c:pt>
                <c:pt idx="1">
                  <c:v>Низкий ур.</c:v>
                </c:pt>
                <c:pt idx="2">
                  <c:v>Средний ур.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0.19</c:v>
                </c:pt>
                <c:pt idx="1">
                  <c:v>0.14000000000000001</c:v>
                </c:pt>
                <c:pt idx="2">
                  <c:v>0.67000000000000426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baseline="0" dirty="0"/>
              <a:t> </a:t>
            </a:r>
            <a:r>
              <a:rPr lang="ru-RU" dirty="0" smtClean="0"/>
              <a:t>2021- 2022,%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Лист1!$C$26</c:f>
              <c:strCache>
                <c:ptCount val="1"/>
                <c:pt idx="0">
                  <c:v>октябрь 2014</c:v>
                </c:pt>
              </c:strCache>
            </c:strRef>
          </c:tx>
          <c:dLbls>
            <c:showVal val="1"/>
          </c:dLbls>
          <c:cat>
            <c:strRef>
              <c:f>Лист1!$B$27:$B$31</c:f>
              <c:strCache>
                <c:ptCount val="5"/>
                <c:pt idx="0">
                  <c:v>звезды</c:v>
                </c:pt>
                <c:pt idx="1">
                  <c:v>предпочитаемые</c:v>
                </c:pt>
                <c:pt idx="2">
                  <c:v>пренебрегаемые</c:v>
                </c:pt>
                <c:pt idx="3">
                  <c:v>изолированные</c:v>
                </c:pt>
                <c:pt idx="4">
                  <c:v>отвергаемые</c:v>
                </c:pt>
              </c:strCache>
            </c:strRef>
          </c:cat>
          <c:val>
            <c:numRef>
              <c:f>Лист1!$C$27:$C$31</c:f>
              <c:numCache>
                <c:formatCode>General</c:formatCode>
                <c:ptCount val="5"/>
                <c:pt idx="0">
                  <c:v>13</c:v>
                </c:pt>
                <c:pt idx="1">
                  <c:v>48</c:v>
                </c:pt>
                <c:pt idx="2">
                  <c:v>22</c:v>
                </c:pt>
                <c:pt idx="3">
                  <c:v>17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Лист1!$D$26</c:f>
              <c:strCache>
                <c:ptCount val="1"/>
                <c:pt idx="0">
                  <c:v>май.15</c:v>
                </c:pt>
              </c:strCache>
            </c:strRef>
          </c:tx>
          <c:cat>
            <c:strRef>
              <c:f>Лист1!$B$27:$B$31</c:f>
              <c:strCache>
                <c:ptCount val="5"/>
                <c:pt idx="0">
                  <c:v>звезды</c:v>
                </c:pt>
                <c:pt idx="1">
                  <c:v>предпочитаемые</c:v>
                </c:pt>
                <c:pt idx="2">
                  <c:v>пренебрегаемые</c:v>
                </c:pt>
                <c:pt idx="3">
                  <c:v>изолированные</c:v>
                </c:pt>
                <c:pt idx="4">
                  <c:v>отвергаемые</c:v>
                </c:pt>
              </c:strCache>
            </c:strRef>
          </c:cat>
          <c:val>
            <c:numRef>
              <c:f>Лист1!$D$27:$D$31</c:f>
              <c:numCache>
                <c:formatCode>General</c:formatCode>
                <c:ptCount val="5"/>
                <c:pt idx="0">
                  <c:v>19</c:v>
                </c:pt>
                <c:pt idx="1">
                  <c:v>24</c:v>
                </c:pt>
                <c:pt idx="2">
                  <c:v>47</c:v>
                </c:pt>
                <c:pt idx="3">
                  <c:v>4</c:v>
                </c:pt>
                <c:pt idx="4">
                  <c:v>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8825924289735654"/>
          <c:y val="0.23083503357233801"/>
          <c:w val="0.38560491106952927"/>
          <c:h val="0.72424935452359207"/>
        </c:manualLayout>
      </c:layout>
    </c:legend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 2020 - 2021,%</a:t>
            </a:r>
          </a:p>
        </c:rich>
      </c:tx>
      <c:layout>
        <c:manualLayout>
          <c:xMode val="edge"/>
          <c:yMode val="edge"/>
          <c:x val="0.27426859621747246"/>
          <c:y val="4.4538864933067024E-2"/>
        </c:manualLayout>
      </c:layout>
    </c:title>
    <c:plotArea>
      <c:layout/>
      <c:pieChart>
        <c:varyColors val="1"/>
        <c:ser>
          <c:idx val="0"/>
          <c:order val="0"/>
          <c:tx>
            <c:strRef>
              <c:f>Лист1!$C$32</c:f>
              <c:strCache>
                <c:ptCount val="1"/>
                <c:pt idx="0">
                  <c:v>май 2015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Лист1!$B$33:$B$37</c:f>
              <c:strCache>
                <c:ptCount val="5"/>
                <c:pt idx="0">
                  <c:v>звезды</c:v>
                </c:pt>
                <c:pt idx="1">
                  <c:v>предпочитаемые</c:v>
                </c:pt>
                <c:pt idx="2">
                  <c:v>пренебрегаемые</c:v>
                </c:pt>
                <c:pt idx="3">
                  <c:v>изолированные</c:v>
                </c:pt>
                <c:pt idx="4">
                  <c:v>отвергаемые</c:v>
                </c:pt>
              </c:strCache>
            </c:strRef>
          </c:cat>
          <c:val>
            <c:numRef>
              <c:f>Лист1!$C$33:$C$37</c:f>
              <c:numCache>
                <c:formatCode>General</c:formatCode>
                <c:ptCount val="5"/>
                <c:pt idx="0">
                  <c:v>19</c:v>
                </c:pt>
                <c:pt idx="1">
                  <c:v>24</c:v>
                </c:pt>
                <c:pt idx="2">
                  <c:v>47</c:v>
                </c:pt>
                <c:pt idx="3">
                  <c:v>4</c:v>
                </c:pt>
                <c:pt idx="4">
                  <c:v>9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9857269098023846"/>
          <c:y val="0.25998181437859391"/>
          <c:w val="0.40142730901976398"/>
          <c:h val="0.72686705001615082"/>
        </c:manualLayout>
      </c:layout>
    </c:legend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2022-2023,%</a:t>
            </a:r>
            <a:endParaRPr lang="ru-RU" dirty="0"/>
          </a:p>
        </c:rich>
      </c:tx>
      <c:layout/>
    </c:title>
    <c:plotArea>
      <c:layout>
        <c:manualLayout>
          <c:layoutTarget val="inner"/>
          <c:xMode val="edge"/>
          <c:yMode val="edge"/>
          <c:x val="2.9451682545783224E-2"/>
          <c:y val="0.31290904798458813"/>
          <c:w val="0.44092773475619829"/>
          <c:h val="0.56256270253367324"/>
        </c:manualLayout>
      </c:layout>
      <c:pieChart>
        <c:varyColors val="1"/>
        <c:ser>
          <c:idx val="0"/>
          <c:order val="0"/>
          <c:tx>
            <c:strRef>
              <c:f>Лист1!$C$38</c:f>
              <c:strCache>
                <c:ptCount val="1"/>
                <c:pt idx="0">
                  <c:v>сентябрь 2015</c:v>
                </c:pt>
              </c:strCache>
            </c:strRef>
          </c:tx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smtClean="0"/>
                      <a:t>2</a:t>
                    </a:r>
                    <a:r>
                      <a:rPr lang="en-US" smtClean="0"/>
                      <a:t>3</a:t>
                    </a:r>
                    <a:endParaRPr lang="en-US"/>
                  </a:p>
                </c:rich>
              </c:tx>
              <c:showVal val="1"/>
            </c:dLbl>
            <c:showVal val="1"/>
            <c:showLeaderLines val="1"/>
          </c:dLbls>
          <c:cat>
            <c:strRef>
              <c:f>Лист1!$B$39:$B$43</c:f>
              <c:strCache>
                <c:ptCount val="5"/>
                <c:pt idx="0">
                  <c:v>звезды</c:v>
                </c:pt>
                <c:pt idx="1">
                  <c:v>предпочитаемые</c:v>
                </c:pt>
                <c:pt idx="2">
                  <c:v>пренебрегаемые</c:v>
                </c:pt>
                <c:pt idx="3">
                  <c:v>изолированные</c:v>
                </c:pt>
                <c:pt idx="4">
                  <c:v>отвергаемые</c:v>
                </c:pt>
              </c:strCache>
            </c:strRef>
          </c:cat>
          <c:val>
            <c:numRef>
              <c:f>Лист1!$C$39:$C$43</c:f>
              <c:numCache>
                <c:formatCode>0</c:formatCode>
                <c:ptCount val="5"/>
                <c:pt idx="0" formatCode="General">
                  <c:v>14</c:v>
                </c:pt>
                <c:pt idx="1">
                  <c:v>33.333333333333336</c:v>
                </c:pt>
                <c:pt idx="2">
                  <c:v>42.857142857142328</c:v>
                </c:pt>
                <c:pt idx="3">
                  <c:v>9.5238095238095237</c:v>
                </c:pt>
                <c:pt idx="4">
                  <c:v>0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8843794187658216"/>
          <c:y val="0.24248136619563099"/>
          <c:w val="0.38548577850356658"/>
          <c:h val="0.69291164836595853"/>
        </c:manualLayout>
      </c:layout>
    </c:legend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2019-2020,%</a:t>
            </a:r>
            <a:endParaRPr lang="ru-RU" dirty="0"/>
          </a:p>
        </c:rich>
      </c:tx>
      <c:layout/>
    </c:title>
    <c:plotArea>
      <c:layout/>
      <c:pieChart>
        <c:varyColors val="1"/>
        <c:ser>
          <c:idx val="0"/>
          <c:order val="0"/>
          <c:tx>
            <c:strRef>
              <c:f>Лист1!$C$44</c:f>
              <c:strCache>
                <c:ptCount val="1"/>
                <c:pt idx="0">
                  <c:v>май 2016</c:v>
                </c:pt>
              </c:strCache>
            </c:strRef>
          </c:tx>
          <c:dLbls>
            <c:showVal val="1"/>
            <c:showLeaderLines val="1"/>
          </c:dLbls>
          <c:cat>
            <c:strRef>
              <c:f>Лист1!$B$45:$B$49</c:f>
              <c:strCache>
                <c:ptCount val="5"/>
                <c:pt idx="0">
                  <c:v>звезды</c:v>
                </c:pt>
                <c:pt idx="1">
                  <c:v>предпочитаемые</c:v>
                </c:pt>
                <c:pt idx="2">
                  <c:v>пренебрегаемые</c:v>
                </c:pt>
                <c:pt idx="3">
                  <c:v>изолированные</c:v>
                </c:pt>
                <c:pt idx="4">
                  <c:v>отвергаемые</c:v>
                </c:pt>
              </c:strCache>
            </c:strRef>
          </c:cat>
          <c:val>
            <c:numRef>
              <c:f>Лист1!$C$45:$C$49</c:f>
              <c:numCache>
                <c:formatCode>0</c:formatCode>
                <c:ptCount val="5"/>
                <c:pt idx="0">
                  <c:v>14.285714285714286</c:v>
                </c:pt>
                <c:pt idx="1">
                  <c:v>38.095238095238102</c:v>
                </c:pt>
                <c:pt idx="2">
                  <c:v>33.333333333333336</c:v>
                </c:pt>
                <c:pt idx="3">
                  <c:v>4.7619047619047619</c:v>
                </c:pt>
                <c:pt idx="4">
                  <c:v>9.5238095238095237</c:v>
                </c:pt>
              </c:numCache>
            </c:numRef>
          </c:val>
        </c:ser>
        <c:firstSliceAng val="0"/>
      </c:pieChart>
    </c:plotArea>
    <c:legend>
      <c:legendPos val="r"/>
      <c:layout>
        <c:manualLayout>
          <c:xMode val="edge"/>
          <c:yMode val="edge"/>
          <c:x val="0.56346847668024769"/>
          <c:y val="0.24248136619563099"/>
          <c:w val="0.40961025636677362"/>
          <c:h val="0.69291164836595853"/>
        </c:manualLayout>
      </c:layout>
    </c:legend>
    <c:plotVisOnly val="1"/>
    <c:dispBlanksAs val="zero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14.12.2023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5283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«Детский сад №3 «Соловушка»</a:t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Тема обобщения опыта:</a:t>
            </a:r>
            <a:r>
              <a:rPr lang="ru-RU" sz="5400" dirty="0" smtClean="0">
                <a:solidFill>
                  <a:schemeClr val="tx1"/>
                </a:solidFill>
              </a:rPr>
              <a:t/>
            </a:r>
            <a:br>
              <a:rPr lang="ru-RU" sz="5400" dirty="0" smtClean="0">
                <a:solidFill>
                  <a:schemeClr val="tx1"/>
                </a:solidFill>
              </a:rPr>
            </a:br>
            <a:r>
              <a:rPr lang="ru-RU" sz="3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«Использование социоигровой технологии в образовательном процессе детского сада»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b="1" dirty="0" smtClean="0">
                <a:solidFill>
                  <a:schemeClr val="tx1"/>
                </a:solidFill>
              </a:rPr>
              <a:t> 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 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053" name="Picture 5" descr="C:\Users\RULSK\Desktop\сайт фото\15. 1 июня 2022 г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356992"/>
            <a:ext cx="2897930" cy="2376834"/>
          </a:xfrm>
          <a:prstGeom prst="rect">
            <a:avLst/>
          </a:prstGeom>
          <a:noFill/>
        </p:spPr>
      </p:pic>
      <p:pic>
        <p:nvPicPr>
          <p:cNvPr id="2054" name="Picture 6" descr="C:\Users\RULSK\Desktop\сайт фото\1.17 января 2023 г\1(а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3329162"/>
            <a:ext cx="3022128" cy="2404094"/>
          </a:xfrm>
          <a:prstGeom prst="rect">
            <a:avLst/>
          </a:prstGeom>
          <a:noFill/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79512" y="5924891"/>
            <a:ext cx="86409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 обобщения опыта: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Суяркова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Ирина Петровна    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                   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педагог-психолог </a:t>
            </a: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                                              2023 г.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21602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Сравнительный анализ результатов </a:t>
            </a:r>
            <a:r>
              <a:rPr lang="ru-RU" sz="2200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 коммуникативных умений дошкольников, %.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Первичная диагностика (диаграмма 1)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2348880"/>
          <a:ext cx="8229600" cy="3975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2076840"/>
          </a:xfrm>
        </p:spPr>
        <p:txBody>
          <a:bodyPr>
            <a:norm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Итоговая диагностика (диаграмма 2)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935163"/>
          <a:ext cx="8229600" cy="4389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08720"/>
            <a:ext cx="8229600" cy="1656184"/>
          </a:xfrm>
        </p:spPr>
        <p:txBody>
          <a:bodyPr>
            <a:normAutofit fontScale="90000"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Для исследования межличностных отношений в детском коллективе использовалось </a:t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               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социометрическое исследование «Два домика».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27584" y="4437112"/>
          <a:ext cx="3024336" cy="20882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4499992" y="2204864"/>
          <a:ext cx="3240360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4860032" y="4365104"/>
          <a:ext cx="2952328" cy="22322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611560" y="2276872"/>
          <a:ext cx="3168352" cy="19442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C:\Users\RULSK\Desktop\Мои документы\Публикация в СМИ\2.СМИ Нейроигры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052736"/>
            <a:ext cx="2784309" cy="2088232"/>
          </a:xfrm>
          <a:prstGeom prst="rect">
            <a:avLst/>
          </a:prstGeom>
          <a:noFill/>
        </p:spPr>
      </p:pic>
      <p:pic>
        <p:nvPicPr>
          <p:cNvPr id="23555" name="Picture 3" descr="C:\Users\RULSK\Desktop\Мои документы\Публикация в СМИ\2.СМИ Нейроигры\1(а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2664296" cy="2119440"/>
          </a:xfrm>
          <a:prstGeom prst="rect">
            <a:avLst/>
          </a:prstGeom>
          <a:noFill/>
        </p:spPr>
      </p:pic>
      <p:pic>
        <p:nvPicPr>
          <p:cNvPr id="23556" name="Picture 4" descr="C:\Users\RULSK\Desktop\Мои документы\Публикация в СМИ\2.СМИ Нейроигры\2(а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3861048"/>
            <a:ext cx="2736304" cy="2052228"/>
          </a:xfrm>
          <a:prstGeom prst="rect">
            <a:avLst/>
          </a:prstGeom>
          <a:noFill/>
        </p:spPr>
      </p:pic>
      <p:pic>
        <p:nvPicPr>
          <p:cNvPr id="23557" name="Picture 5" descr="C:\Users\RULSK\Desktop\Мои документы\Публикация в СМИ\2.СМИ Нейроигры\IMG_20221223_1137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1052736"/>
            <a:ext cx="2540391" cy="2160239"/>
          </a:xfrm>
          <a:prstGeom prst="rect">
            <a:avLst/>
          </a:prstGeom>
          <a:noFill/>
        </p:spPr>
      </p:pic>
      <p:pic>
        <p:nvPicPr>
          <p:cNvPr id="23558" name="Picture 6" descr="C:\Users\RULSK\Desktop\Мои документы\Публикация в СМИ\мелкая\c3903ecb-19bf-405c-bd2a-dedf82c9259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4221088"/>
            <a:ext cx="2808312" cy="2106234"/>
          </a:xfrm>
          <a:prstGeom prst="rect">
            <a:avLst/>
          </a:prstGeom>
          <a:noFill/>
        </p:spPr>
      </p:pic>
      <p:pic>
        <p:nvPicPr>
          <p:cNvPr id="23559" name="Picture 7" descr="C:\Users\RULSK\Desktop\Неделя психологии в ДОУ 2023 апрель\Неделя психологии в ДОУ 2023 апрель\сми неделя психологии\fe6b23dd-26ad-4991-be93-25966bc4d2e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340768"/>
            <a:ext cx="3024336" cy="22682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RULSK\Desktop\сайт фото\1.17 января 2023 г\IMG_20221223_113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2664296" cy="1998222"/>
          </a:xfrm>
          <a:prstGeom prst="rect">
            <a:avLst/>
          </a:prstGeom>
          <a:noFill/>
        </p:spPr>
      </p:pic>
      <p:pic>
        <p:nvPicPr>
          <p:cNvPr id="1027" name="Picture 3" descr="C:\Users\RULSK\Desktop\сайт фото\3.16 января 2023 г\a1ec3153-72cc-4595-9a95-7c122053ad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412776"/>
            <a:ext cx="2592288" cy="1944216"/>
          </a:xfrm>
          <a:prstGeom prst="rect">
            <a:avLst/>
          </a:prstGeom>
          <a:noFill/>
        </p:spPr>
      </p:pic>
      <p:pic>
        <p:nvPicPr>
          <p:cNvPr id="1029" name="Picture 5" descr="G:\Суяркова воспит России\Ира фото\0cfc3d2a-5d86-495c-936d-1cbbcfef6a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2659851" cy="1683187"/>
          </a:xfrm>
          <a:prstGeom prst="rect">
            <a:avLst/>
          </a:prstGeom>
          <a:noFill/>
        </p:spPr>
      </p:pic>
      <p:pic>
        <p:nvPicPr>
          <p:cNvPr id="1030" name="Picture 6" descr="G:\Суяркова воспит России\Ира фото\IMG_20190403_20121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0152" y="3645024"/>
            <a:ext cx="3024336" cy="2022275"/>
          </a:xfrm>
          <a:prstGeom prst="rect">
            <a:avLst/>
          </a:prstGeom>
          <a:noFill/>
        </p:spPr>
      </p:pic>
      <p:pic>
        <p:nvPicPr>
          <p:cNvPr id="1031" name="Picture 7" descr="C:\Users\RULSK\Desktop\2023-08-21_19-33-4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293096"/>
            <a:ext cx="2960228" cy="1656500"/>
          </a:xfrm>
          <a:prstGeom prst="rect">
            <a:avLst/>
          </a:prstGeom>
          <a:noFill/>
        </p:spPr>
      </p:pic>
      <p:pic>
        <p:nvPicPr>
          <p:cNvPr id="1032" name="Picture 8" descr="C:\Users\RULSK\Downloads\2023-01-23_11-51-1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1097080"/>
            <a:ext cx="2736304" cy="21600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RULSK\Desktop\Неделя психологии в ДОУ 2023 апрель\Неделя психологии в ДОУ 2023 апрель\сми неделя психологии\e4c94721-0c4c-4c1e-a009-bd7c7d69fdc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2952328" cy="2214246"/>
          </a:xfrm>
          <a:prstGeom prst="rect">
            <a:avLst/>
          </a:prstGeom>
          <a:noFill/>
        </p:spPr>
      </p:pic>
      <p:pic>
        <p:nvPicPr>
          <p:cNvPr id="25603" name="Picture 3" descr="C:\Users\RULSK\Desktop\Неделя психологии в ДОУ 2023 апрель\Неделя психологии в ДОУ 2023 апрель\сми неделя психологии\cd11440c-188f-4829-b2ac-eecf8af1771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683586"/>
            <a:ext cx="2736304" cy="2390163"/>
          </a:xfrm>
          <a:prstGeom prst="rect">
            <a:avLst/>
          </a:prstGeom>
          <a:noFill/>
        </p:spPr>
      </p:pic>
      <p:pic>
        <p:nvPicPr>
          <p:cNvPr id="25604" name="Picture 4" descr="C:\Users\RULSK\Desktop\Неделя психологии в ДОУ 2023 апрель\Неделя психологии в ДОУ 2023 апрель\сми неделя психологии\73760163-9a23-4718-b8f8-7cdcb181b8a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3717032"/>
            <a:ext cx="2736304" cy="2052228"/>
          </a:xfrm>
          <a:prstGeom prst="rect">
            <a:avLst/>
          </a:prstGeom>
          <a:noFill/>
        </p:spPr>
      </p:pic>
      <p:pic>
        <p:nvPicPr>
          <p:cNvPr id="25605" name="Picture 5" descr="C:\Users\RULSK\Desktop\Неделя психологии в ДОУ 2023 апрель\Неделя психологии в ДОУ 2023 апрель\сми неделя психологии\15971646-6a41-4e1a-a604-3561632f41f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1196752"/>
            <a:ext cx="2664296" cy="1998222"/>
          </a:xfrm>
          <a:prstGeom prst="rect">
            <a:avLst/>
          </a:prstGeom>
          <a:noFill/>
        </p:spPr>
      </p:pic>
      <p:pic>
        <p:nvPicPr>
          <p:cNvPr id="25606" name="Picture 6" descr="C:\Users\RULSK\Desktop\Неделя психологии в ДОУ 2023 апрель\Неделя психологии в ДОУ 2023 апрель\сми неделя психологии\97e9aada-e5e8-4564-93e5-2e85fad06aa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789040"/>
            <a:ext cx="2688299" cy="2016224"/>
          </a:xfrm>
          <a:prstGeom prst="rect">
            <a:avLst/>
          </a:prstGeom>
          <a:noFill/>
        </p:spPr>
      </p:pic>
      <p:pic>
        <p:nvPicPr>
          <p:cNvPr id="25607" name="Picture 7" descr="C:\Users\RULSK\Desktop\Неделя психологии в ДОУ 2023 апрель\Неделя психологии в ДОУ 2023 апрель\сми неделя психологии\3af914eb-8024-4abc-b649-d6d94875163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3825044"/>
            <a:ext cx="2664296" cy="1998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C:\Users\RULSK\Desktop\Неделя психологии в ДОУ 2023 апрель\Неделя психологии в ДОУ 2023 апрель\Новая папка\2f83d9bb-ca9a-4ce3-9d34-a0568c2342f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356992"/>
            <a:ext cx="3744416" cy="2808312"/>
          </a:xfrm>
          <a:prstGeom prst="rect">
            <a:avLst/>
          </a:prstGeom>
          <a:noFill/>
        </p:spPr>
      </p:pic>
      <p:pic>
        <p:nvPicPr>
          <p:cNvPr id="24579" name="Picture 3" descr="C:\Users\RULSK\Desktop\Неделя психологии в ДОУ 2023 апрель\Неделя психологии в ДОУ 2023 апрель\Новая папка\989e03f6-3ff6-459a-817f-2d77a5d381c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264363" cy="2448272"/>
          </a:xfrm>
          <a:prstGeom prst="rect">
            <a:avLst/>
          </a:prstGeom>
          <a:noFill/>
        </p:spPr>
      </p:pic>
      <p:pic>
        <p:nvPicPr>
          <p:cNvPr id="24581" name="Picture 5" descr="C:\Users\RULSK\Desktop\Неделя психологии в ДОУ 2023 апрель\Неделя психологии в ДОУ 2023 апрель\Новая папка\64274981-b4dc-4434-84bb-40295c9672e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188640"/>
            <a:ext cx="3048339" cy="2286254"/>
          </a:xfrm>
          <a:prstGeom prst="rect">
            <a:avLst/>
          </a:prstGeom>
          <a:noFill/>
        </p:spPr>
      </p:pic>
      <p:pic>
        <p:nvPicPr>
          <p:cNvPr id="24582" name="Picture 6" descr="C:\Users\RULSK\Desktop\Неделя психологии в ДОУ 2023 апрель\Неделя психологии в ДОУ 2023 апрель\Новая папка\b1430750-3673-40e3-8f5c-2e9db1ea339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188640"/>
            <a:ext cx="2085696" cy="2780928"/>
          </a:xfrm>
          <a:prstGeom prst="rect">
            <a:avLst/>
          </a:prstGeom>
          <a:noFill/>
        </p:spPr>
      </p:pic>
      <p:pic>
        <p:nvPicPr>
          <p:cNvPr id="24584" name="Picture 8" descr="C:\Users\RULSK\Desktop\Неделя психологии в ДОУ 2023 апрель\Неделя психологии в ДОУ 2023 апрель\сми неделя психологии\95baebf6-0966-45f6-8150-0b80804ab3a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3568" y="3212976"/>
            <a:ext cx="3960440" cy="2970330"/>
          </a:xfrm>
          <a:prstGeom prst="rect">
            <a:avLst/>
          </a:prstGeom>
          <a:noFill/>
        </p:spPr>
      </p:pic>
      <p:pic>
        <p:nvPicPr>
          <p:cNvPr id="8" name="Picture 6" descr="C:\Users\RULSK\Desktop\Неделя психологии в ДОУ 2023 апрель\Неделя психологии в ДОУ 2023 апрель\Новая папка\b1430750-3673-40e3-8f5c-2e9db1ea339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0304" y="341040"/>
            <a:ext cx="2085696" cy="27809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80120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Сенсорные эталоны.                                     Развивающие игры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Picture 3" descr="C:\Users\RULSK\Desktop\Обобщение опыта на районе\II Всероссийский конкурс воспитатели росии развивающее пособие\c_Курская область Суяркова Ирина Петровна 1986_00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152" y="1772816"/>
            <a:ext cx="2448272" cy="3464614"/>
          </a:xfrm>
          <a:prstGeom prst="rect">
            <a:avLst/>
          </a:prstGeom>
          <a:noFill/>
        </p:spPr>
      </p:pic>
      <p:pic>
        <p:nvPicPr>
          <p:cNvPr id="26628" name="Picture 4" descr="C:\Users\RULSK\Desktop\Обобщение опыта на районе\Воспитатели России\грамота_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868" y="1641023"/>
            <a:ext cx="2688240" cy="3804201"/>
          </a:xfrm>
          <a:prstGeom prst="rect">
            <a:avLst/>
          </a:prstGeom>
          <a:noFill/>
        </p:spPr>
      </p:pic>
      <p:pic>
        <p:nvPicPr>
          <p:cNvPr id="26629" name="Picture 5" descr="C:\Users\RULSK\Desktop\Обобщение опыта на районе\Воспитатели России\Суяркова Ирина Петровна 101147_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1776807"/>
            <a:ext cx="2592288" cy="3668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4320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Мелкая моторика                                     Семейные ценности</a:t>
            </a:r>
            <a:endParaRPr lang="ru-RU" sz="2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0" name="Picture 2" descr="C:\Users\RULSK\Desktop\Обобщение опыта на районе\Воспитатель года (дист)\№ AB 2980_001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052736"/>
            <a:ext cx="5225878" cy="3672408"/>
          </a:xfrm>
          <a:prstGeom prst="rect">
            <a:avLst/>
          </a:prstGeom>
          <a:noFill/>
        </p:spPr>
      </p:pic>
      <p:pic>
        <p:nvPicPr>
          <p:cNvPr id="27651" name="Picture 3" descr="C:\Users\RULSK\Desktop\Обобщение опыта на районе\Воспитатель года (дист)\№ AB 2981_0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4797152"/>
            <a:ext cx="3024336" cy="2060848"/>
          </a:xfrm>
          <a:prstGeom prst="rect">
            <a:avLst/>
          </a:prstGeom>
          <a:noFill/>
        </p:spPr>
      </p:pic>
      <p:pic>
        <p:nvPicPr>
          <p:cNvPr id="27652" name="Picture 4" descr="C:\Users\RULSK\Desktop\Обобщение опыта на районе\Воспитатель года (дист)\№ AB 2982_00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4797152"/>
            <a:ext cx="3068658" cy="2060848"/>
          </a:xfrm>
          <a:prstGeom prst="rect">
            <a:avLst/>
          </a:prstGeom>
          <a:noFill/>
        </p:spPr>
      </p:pic>
      <p:pic>
        <p:nvPicPr>
          <p:cNvPr id="27653" name="Picture 5" descr="C:\Users\RULSK\Desktop\Обобщение опыта на районе\Район Спец сопр\Scan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052736"/>
            <a:ext cx="2592288" cy="3666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980728"/>
            <a:ext cx="7787208" cy="534387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Моя профессиональная деятельность осуществляется в государственном бюджетном дошкольном образовательном учреждении </a:t>
            </a: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«Детский сад №3 «Соловушка» </a:t>
            </a:r>
          </a:p>
          <a:p>
            <a:pPr algn="ctr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Общее количество детей, посещающих ДОУ  - 112 человек. В детском саду функционирует 8 групп, две из которых  - группы компенсирующей направленности для детей  с ОВЗ.  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836712"/>
            <a:ext cx="8301608" cy="582054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образовательном стандарте акцентируется внимание на такой области, как социально-коммуникативное развитие, поскольку его актуальность возрастает в современных условиях в связи с особенностями социального окружения ребёнка, где часто наблюдаются дефицит воспитанности, доброжелательности, умения конструктивного взаимодействия в детском коллективе. </a:t>
            </a:r>
          </a:p>
          <a:p>
            <a:pPr algn="just">
              <a:lnSpc>
                <a:spcPct val="150000"/>
              </a:lnSpc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</a:t>
            </a:r>
          </a:p>
          <a:p>
            <a:endParaRPr lang="ru-RU" dirty="0"/>
          </a:p>
        </p:txBody>
      </p:sp>
      <p:pic>
        <p:nvPicPr>
          <p:cNvPr id="16388" name="Picture 4" descr="C:\Users\RULSK\Desktop\Неделя психологии в ДОУ 2023 апрель\Неделя психологии в ДОУ 2023 апрель\2f9682aa-3e4f-40d9-aa86-cd99a443cd49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6" y="3284984"/>
            <a:ext cx="2664296" cy="2574646"/>
          </a:xfrm>
          <a:prstGeom prst="rect">
            <a:avLst/>
          </a:prstGeom>
          <a:noFill/>
        </p:spPr>
      </p:pic>
      <p:pic>
        <p:nvPicPr>
          <p:cNvPr id="16389" name="Picture 5" descr="D:\фото\IMG_20220407_0947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284984"/>
            <a:ext cx="3360373" cy="2520280"/>
          </a:xfrm>
          <a:prstGeom prst="rect">
            <a:avLst/>
          </a:prstGeom>
          <a:noFill/>
        </p:spPr>
      </p:pic>
      <p:pic>
        <p:nvPicPr>
          <p:cNvPr id="2050" name="Picture 2" descr="C:\Users\RULSK\Desktop\729f70fb-2380-4ef1-87e6-f50a5d8326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3429000"/>
            <a:ext cx="1855973" cy="2539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3456384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RULSK\Desktop\slide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496944" cy="5733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1588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формирование социально-коммуникативной компетентности дошкольников,  через использование   социоигровой  технологии. </a:t>
            </a:r>
          </a:p>
        </p:txBody>
      </p:sp>
      <p:pic>
        <p:nvPicPr>
          <p:cNvPr id="18434" name="Picture 2" descr="D:\Новая папка (2)\IMG_20220118_1541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589748"/>
            <a:ext cx="2880320" cy="2160240"/>
          </a:xfrm>
          <a:prstGeom prst="rect">
            <a:avLst/>
          </a:prstGeom>
          <a:noFill/>
        </p:spPr>
      </p:pic>
      <p:pic>
        <p:nvPicPr>
          <p:cNvPr id="18435" name="Picture 3" descr="D:\видео работа\фото мое и детей\IMG_20220119_094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132856"/>
            <a:ext cx="3168352" cy="2376264"/>
          </a:xfrm>
          <a:prstGeom prst="rect">
            <a:avLst/>
          </a:prstGeom>
          <a:noFill/>
        </p:spPr>
      </p:pic>
      <p:pic>
        <p:nvPicPr>
          <p:cNvPr id="6146" name="Picture 2" descr="C:\Users\RULSK\Desktop\Мои документы\Публикация в СМИ\3.ЛЭПБУК публикация\a4c49119-1d5a-4260-85c6-6210935c297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2060848"/>
            <a:ext cx="2795797" cy="2376264"/>
          </a:xfrm>
          <a:prstGeom prst="rect">
            <a:avLst/>
          </a:prstGeom>
          <a:noFill/>
        </p:spPr>
      </p:pic>
      <p:pic>
        <p:nvPicPr>
          <p:cNvPr id="6147" name="Picture 3" descr="C:\Users\RULSK\Desktop\Неделя психологии в ДОУ 2023 апрель\Неделя психологии в ДОУ 2023 апрель\сми неделя психологии\8ae69743-7e83-4c4e-85c8-359e07d81e6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1916832"/>
            <a:ext cx="1890210" cy="2520280"/>
          </a:xfrm>
          <a:prstGeom prst="rect">
            <a:avLst/>
          </a:prstGeom>
          <a:noFill/>
        </p:spPr>
      </p:pic>
      <p:pic>
        <p:nvPicPr>
          <p:cNvPr id="6148" name="Picture 4" descr="C:\Users\RULSK\Desktop\Неделя психологии в ДОУ 2023 апрель\Неделя психологии в ДОУ 2023 апрель\496e4901-c82f-437a-bc74-9230c9f7a2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869160"/>
            <a:ext cx="2280254" cy="1710190"/>
          </a:xfrm>
          <a:prstGeom prst="rect">
            <a:avLst/>
          </a:prstGeom>
          <a:noFill/>
        </p:spPr>
      </p:pic>
      <p:pic>
        <p:nvPicPr>
          <p:cNvPr id="6149" name="Picture 5" descr="C:\Users\RULSK\Desktop\Неделя психологии в ДОУ 2023 апрель\c6b2118b-f155-4be9-935a-5bf62a0ed2eb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56176" y="4581128"/>
            <a:ext cx="2736304" cy="2052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548680"/>
            <a:ext cx="8229600" cy="599194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b="1" dirty="0" err="1" smtClean="0"/>
              <a:t>Социоигровая</a:t>
            </a:r>
            <a:r>
              <a:rPr lang="ru-RU" b="1" dirty="0" smtClean="0"/>
              <a:t> технология предполагает интеграцию областей.</a:t>
            </a:r>
          </a:p>
          <a:p>
            <a:pPr algn="just">
              <a:buNone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Это дает положительный результат в области коммуникации, познании, эмоционально-волевой сферы, более интенсивно развивает интеллектуальные способности детей, способствует речевому, художественно-эстетическому, социальному, физическому развитию.</a:t>
            </a:r>
          </a:p>
          <a:p>
            <a:endParaRPr lang="ru-RU" dirty="0"/>
          </a:p>
        </p:txBody>
      </p:sp>
      <p:pic>
        <p:nvPicPr>
          <p:cNvPr id="15368" name="Picture 8" descr="D:\работа\Новая папка (14)\мелкая\de31bbb7-c7d6-4e2c-b904-5c393f0e14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3211558" cy="2293970"/>
          </a:xfrm>
          <a:prstGeom prst="rect">
            <a:avLst/>
          </a:prstGeom>
          <a:noFill/>
        </p:spPr>
      </p:pic>
      <p:pic>
        <p:nvPicPr>
          <p:cNvPr id="15370" name="Picture 10" descr="D:\работа\Новая папка (14)\мелкая\c3903ecb-19bf-405c-bd2a-dedf82c9259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3609020"/>
            <a:ext cx="3096344" cy="2322258"/>
          </a:xfrm>
          <a:prstGeom prst="rect">
            <a:avLst/>
          </a:prstGeom>
          <a:noFill/>
        </p:spPr>
      </p:pic>
      <p:pic>
        <p:nvPicPr>
          <p:cNvPr id="15372" name="Picture 12" descr="D:\видео работа\фото мое и детей\IMG_20220114_1618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645024"/>
            <a:ext cx="1818203" cy="2424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76672"/>
            <a:ext cx="8640960" cy="4893176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4" name="Picture 11" descr="D:\работа\Новая папка (14)\мелкая\6213be74-e827-4257-bdb0-24ef4b5aa7a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241159"/>
            <a:ext cx="2088232" cy="2379260"/>
          </a:xfrm>
          <a:prstGeom prst="rect">
            <a:avLst/>
          </a:prstGeom>
          <a:noFill/>
        </p:spPr>
      </p:pic>
      <p:pic>
        <p:nvPicPr>
          <p:cNvPr id="17413" name="Picture 5" descr="D:\работа\Новая папка (14)\мелкая\19aa5858-369c-48d3-9b48-428760061ce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4293096"/>
            <a:ext cx="2856318" cy="2142238"/>
          </a:xfrm>
          <a:prstGeom prst="rect">
            <a:avLst/>
          </a:prstGeom>
          <a:noFill/>
        </p:spPr>
      </p:pic>
      <p:pic>
        <p:nvPicPr>
          <p:cNvPr id="17414" name="Picture 6" descr="D:\Новая папка (2)\IMG_20220114_0957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6" y="4005063"/>
            <a:ext cx="1944217" cy="2592289"/>
          </a:xfrm>
          <a:prstGeom prst="rect">
            <a:avLst/>
          </a:prstGeom>
          <a:noFill/>
        </p:spPr>
      </p:pic>
      <p:pic>
        <p:nvPicPr>
          <p:cNvPr id="17416" name="Picture 8" descr="D:\Новая папка (2)\IMG_20220114_1713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420888"/>
            <a:ext cx="2448272" cy="1588069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51520" y="927951"/>
            <a:ext cx="619268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Новизна опыта заключается в использовании инновационной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социоигровой технологии на занятиях по формированию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социально-коммуникативной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компетентности в таких направлениях как: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сенсорные эталоны;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семейные ценности;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мелкая моторика;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развивающие игры;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5" descr="D:\работа\Новая папка (17)\IMG_20220114_1000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60232" y="2204864"/>
            <a:ext cx="2160240" cy="1620180"/>
          </a:xfrm>
          <a:prstGeom prst="rect">
            <a:avLst/>
          </a:prstGeom>
          <a:noFill/>
        </p:spPr>
      </p:pic>
      <p:pic>
        <p:nvPicPr>
          <p:cNvPr id="9" name="Picture 7" descr="D:\работа\Новая папка (14)\мелкая\715866a7-0e24-4cc6-b92f-c38852ef47aa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260648"/>
            <a:ext cx="2304256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5584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Работа над опытом охватывает период с сентября 2019 года по июнь 2023 года и делится на три этапа: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Первый этап - подбор диагностических методик.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Второй этап  -   изучение методической литературы по проблеме опыта.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Третий этап - анализ полученных результатов.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836712"/>
            <a:ext cx="8712968" cy="5487888"/>
          </a:xfrm>
        </p:spPr>
        <p:txBody>
          <a:bodyPr/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Критерием результативности опыта является уровень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сформированности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социально-коммуникативной компетентности детей, который включает в себя: знания о себе, своего близкого окружения, умение понимать и уважать других людей, умение конструктивно взаимодействовать со сверстниками в различных обстоятельствах, знание и соблюдение правил безопасного поведения, добросовестное отношение к труду.</a:t>
            </a:r>
          </a:p>
          <a:p>
            <a:endParaRPr lang="ru-RU" dirty="0"/>
          </a:p>
        </p:txBody>
      </p:sp>
      <p:pic>
        <p:nvPicPr>
          <p:cNvPr id="4" name="Picture 6" descr="D:\работа\Новая папка (14)\мелкая\fe30395c-6ea0-486b-b50d-8f245385ec1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068960"/>
            <a:ext cx="2304256" cy="1806747"/>
          </a:xfrm>
          <a:prstGeom prst="rect">
            <a:avLst/>
          </a:prstGeom>
          <a:noFill/>
        </p:spPr>
      </p:pic>
      <p:pic>
        <p:nvPicPr>
          <p:cNvPr id="5" name="Picture 9" descr="D:\работа\Новая папка (14)\мелкая\1e29c5d2-faaa-48f9-9c58-16128d1058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89040"/>
            <a:ext cx="1728192" cy="2850471"/>
          </a:xfrm>
          <a:prstGeom prst="rect">
            <a:avLst/>
          </a:prstGeom>
          <a:noFill/>
        </p:spPr>
      </p:pic>
      <p:pic>
        <p:nvPicPr>
          <p:cNvPr id="2050" name="Picture 2" descr="C:\Users\RULSK\Desktop\Мои документы\Публикация в СМИ\пластилин\пластилин\30b45990-aba0-4f6f-b7e5-c9f0389c466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216" y="2852936"/>
            <a:ext cx="2448272" cy="1836204"/>
          </a:xfrm>
          <a:prstGeom prst="rect">
            <a:avLst/>
          </a:prstGeom>
          <a:noFill/>
        </p:spPr>
      </p:pic>
      <p:pic>
        <p:nvPicPr>
          <p:cNvPr id="2051" name="Picture 3" descr="C:\Users\RULSK\Desktop\Мои документы\Публикация в СМИ\воображение\2e12621c-d8db-4619-86e6-d8137dcaf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9792" y="3356992"/>
            <a:ext cx="1923678" cy="2564904"/>
          </a:xfrm>
          <a:prstGeom prst="rect">
            <a:avLst/>
          </a:prstGeom>
          <a:noFill/>
        </p:spPr>
      </p:pic>
      <p:pic>
        <p:nvPicPr>
          <p:cNvPr id="2052" name="Picture 4" descr="C:\Users\RULSK\Desktop\Мои документы\Публикация в СМИ\воображение\4105e0e2-bbfc-42c9-9442-91dc05a8f7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941168"/>
            <a:ext cx="2267744" cy="1700808"/>
          </a:xfrm>
          <a:prstGeom prst="rect">
            <a:avLst/>
          </a:prstGeom>
          <a:noFill/>
        </p:spPr>
      </p:pic>
      <p:pic>
        <p:nvPicPr>
          <p:cNvPr id="2053" name="Picture 5" descr="C:\Users\RULSK\Desktop\Мои документы\Публикация в СМИ\воображение\817814a7-6e2f-452c-80b1-9550e84bca6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88224" y="4941168"/>
            <a:ext cx="2327243" cy="17454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1924</TotalTime>
  <Words>284</Words>
  <Application>Microsoft Office PowerPoint</Application>
  <PresentationFormat>Экран (4:3)</PresentationFormat>
  <Paragraphs>40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Поток</vt:lpstr>
      <vt:lpstr>                      МБДОУ «Детский сад №3 «Соловушка»  Тема обобщения опыта:  «Использование социоигровой технологии в образовательном процессе детского сада»    </vt:lpstr>
      <vt:lpstr>Слайд 2</vt:lpstr>
      <vt:lpstr>Слайд 3</vt:lpstr>
      <vt:lpstr>   </vt:lpstr>
      <vt:lpstr>Слайд 5</vt:lpstr>
      <vt:lpstr>Слайд 6</vt:lpstr>
      <vt:lpstr>Слайд 7</vt:lpstr>
      <vt:lpstr>Слайд 8</vt:lpstr>
      <vt:lpstr>Слайд 9</vt:lpstr>
      <vt:lpstr>      Сравнительный анализ результатов сформированности коммуникативных умений дошкольников, %.  Первичная диагностика (диаграмма 1)    </vt:lpstr>
      <vt:lpstr>Итоговая диагностика (диаграмма 2)   </vt:lpstr>
      <vt:lpstr>Для исследования межличностных отношений в детском коллективе использовалось                  социометрическое исследование «Два домика». </vt:lpstr>
      <vt:lpstr>Слайд 13</vt:lpstr>
      <vt:lpstr>Слайд 14</vt:lpstr>
      <vt:lpstr>Слайд 15</vt:lpstr>
      <vt:lpstr>Слайд 16</vt:lpstr>
      <vt:lpstr>                  Сенсорные эталоны.                                     Развивающие игры</vt:lpstr>
      <vt:lpstr>    Мелкая моторика                                     Семейные ценности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                         »   МБДОУ «Детский сад №3 «Соловушка» «Использование социоигровой технологии в образовательном процессе детского сада» </dc:title>
  <dc:creator>RULSK</dc:creator>
  <cp:lastModifiedBy>RULSK</cp:lastModifiedBy>
  <cp:revision>117</cp:revision>
  <dcterms:created xsi:type="dcterms:W3CDTF">2023-05-22T05:51:02Z</dcterms:created>
  <dcterms:modified xsi:type="dcterms:W3CDTF">2023-12-14T06:58:40Z</dcterms:modified>
</cp:coreProperties>
</file>