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6" r:id="rId9"/>
    <p:sldId id="269" r:id="rId10"/>
    <p:sldId id="270" r:id="rId11"/>
    <p:sldId id="271" r:id="rId12"/>
    <p:sldId id="272" r:id="rId13"/>
    <p:sldId id="273" r:id="rId14"/>
    <p:sldId id="268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99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768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sdoms.one/aforizmi_anhel_de_kuat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496" y="123478"/>
            <a:ext cx="9001000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г. Хабаровска</a:t>
            </a:r>
            <a:endParaRPr lang="ru-RU" sz="1600" b="1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«Детский сад № 2»</a:t>
            </a:r>
            <a:endParaRPr lang="ru-RU" sz="1600" b="1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95448" y="1491632"/>
            <a:ext cx="584104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b="1" kern="100" dirty="0" err="1">
                <a:solidFill>
                  <a:srgbClr val="FF0000"/>
                </a:solidFill>
                <a:latin typeface="Times New Roman"/>
                <a:ea typeface="Times New Roman"/>
              </a:rPr>
              <a:t>Мнемотаблицы</a:t>
            </a:r>
            <a:r>
              <a:rPr lang="ru-RU" sz="2400" b="1" kern="100" dirty="0">
                <a:solidFill>
                  <a:srgbClr val="FF0000"/>
                </a:solidFill>
                <a:latin typeface="Times New Roman"/>
                <a:ea typeface="Times New Roman"/>
              </a:rPr>
              <a:t> и наглядное моделирование, как способ запоминания движений и перестроений в танцевальных композициях детьми дошкольного возраста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3651870"/>
            <a:ext cx="4572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музыкальный руководитель:                                                                                 Медведева Алёна Константиновна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90563" y="4515969"/>
            <a:ext cx="1949381" cy="3243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Хабаровск</a:t>
            </a:r>
            <a:r>
              <a:rPr lang="ru-RU" sz="1400" b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2024 </a:t>
            </a:r>
            <a:r>
              <a:rPr lang="ru-RU" sz="14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</a:t>
            </a:r>
            <a:endParaRPr lang="ru-RU" sz="1100" b="1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08" y="1275606"/>
            <a:ext cx="3051967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203598"/>
            <a:ext cx="2448272" cy="151216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028468"/>
            <a:ext cx="2046362" cy="2115032"/>
          </a:xfrm>
          <a:prstGeom prst="rect">
            <a:avLst/>
          </a:prstGeom>
        </p:spPr>
      </p:pic>
      <p:pic>
        <p:nvPicPr>
          <p:cNvPr id="9" name="Рисунок 8" descr="https://ck.ot7.ru/uploads/6/1/2/Kontur-rybki_6124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996" y="1275606"/>
            <a:ext cx="2088232" cy="15841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Прямая со стрелкой 9"/>
          <p:cNvCxnSpPr/>
          <p:nvPr/>
        </p:nvCxnSpPr>
        <p:spPr>
          <a:xfrm>
            <a:off x="4716016" y="4085984"/>
            <a:ext cx="126092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6415087" y="3291830"/>
            <a:ext cx="0" cy="9656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Развернутая стрелка 11"/>
          <p:cNvSpPr/>
          <p:nvPr/>
        </p:nvSpPr>
        <p:spPr>
          <a:xfrm>
            <a:off x="7020272" y="3291830"/>
            <a:ext cx="1368152" cy="1296144"/>
          </a:xfrm>
          <a:prstGeom prst="utur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038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7" y="3075806"/>
            <a:ext cx="2113780" cy="164477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71550"/>
            <a:ext cx="8229600" cy="3394472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К каждому движению мы постепенно вместе с детьми придумываем условное обозначение и дружно зарисовываем его.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Участникам танца мы тоже придумываем условные обозначения и зарисовываем их вместе с детьми, может быть они захотят, чтобы девочки были плюсиками, а мальчики квадратами, оставим это на их усмотрение.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Мы зарисовываем с детьми схемы перестроения, не забывая уточнять, что, например, верх листика, это главная стена, а низ листика стульчики зрителей.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После этого педагог, предварительно соединив схемы движений и построений, предлагает их изучить детям, где например, дети на первой карточке стоя в кругу выполняют движение рыбка.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2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2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2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2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2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2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5486"/>
            <a:ext cx="8229600" cy="43204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План работы:</a:t>
            </a:r>
          </a:p>
        </p:txBody>
      </p:sp>
    </p:spTree>
    <p:extLst>
      <p:ext uri="{BB962C8B-B14F-4D97-AF65-F5344CB8AC3E}">
        <p14:creationId xmlns:p14="http://schemas.microsoft.com/office/powerpoint/2010/main" val="307110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83518"/>
            <a:ext cx="8229600" cy="4111105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400" dirty="0"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400" dirty="0"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400" dirty="0"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5</a:t>
            </a:r>
            <a:r>
              <a:rPr lang="ru-RU" sz="1200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1400" dirty="0">
                <a:solidFill>
                  <a:prstClr val="black"/>
                </a:solidFill>
                <a:latin typeface="Times New Roman"/>
                <a:ea typeface="Calibri"/>
              </a:rPr>
              <a:t>А на второй, стоя в колоннах, маршируют на месте.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6.Далее, мы уже предлагаем детям построиться в зале, сначала по первой карточке, потом по второй и т.д.</a:t>
            </a:r>
            <a:endParaRPr lang="ru-RU" sz="14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7.После этого мы начинаем постепенно выкладывать на доске наши карточки в том порядке, в каком меняются движения или структура танца, потом можно предложить детям сыграть в игру. Выложить карточки в неправильном порядке и попросить их поставить так, как должно быть на самом деле.</a:t>
            </a:r>
            <a:endParaRPr lang="ru-RU" sz="14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8.Параллельно добавляя соединительные переходы от одного движения в другое, которые с детьми подготовительной группы можно также прорисовать используя стрелочки, вы даже не заметите как ваши дети выучат танец.</a:t>
            </a:r>
            <a:endParaRPr lang="ru-RU" sz="14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0735"/>
            <a:ext cx="2219325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043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Вывод: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Добавление таких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мнемокарточек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в изучение танцевальных композиций помогает обеспечить индивидуальный подход к огромному количеству разных детей. Позволяет не только научить детей с разным восприятием информации ориентироваться в пространстве, осознанно ориентироваться в порядке движений и в структуре танца, но и поможет лучше передавать образы. Правильно выбранные условные обозначения подтолкнут ребенка к той идеи, которую вы хотите вложить в свою композицию.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7580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9702"/>
            <a:ext cx="7488831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35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203598"/>
            <a:ext cx="727192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0000FF"/>
                </a:solidFill>
                <a:latin typeface="Times New Roman"/>
              </a:rPr>
              <a:t>Когда мы отказываемся от своих требований к другим людям, от своего желания переделать их под себя, мы ощущаем их уникальность и испытываем счастье.»</a:t>
            </a:r>
          </a:p>
          <a:p>
            <a:pPr algn="r"/>
            <a:r>
              <a:rPr lang="ru-RU" sz="2000" b="1" dirty="0" err="1">
                <a:solidFill>
                  <a:srgbClr val="A65A00"/>
                </a:solidFill>
                <a:latin typeface="Times New Roman"/>
                <a:hlinkClick r:id="rId2"/>
              </a:rPr>
              <a:t>Анхель</a:t>
            </a:r>
            <a:r>
              <a:rPr lang="ru-RU" sz="2000" b="1" dirty="0">
                <a:solidFill>
                  <a:srgbClr val="A65A00"/>
                </a:solidFill>
                <a:latin typeface="Times New Roman"/>
                <a:hlinkClick r:id="rId2"/>
              </a:rPr>
              <a:t> де </a:t>
            </a:r>
            <a:r>
              <a:rPr lang="ru-RU" sz="2000" b="1" dirty="0" err="1">
                <a:solidFill>
                  <a:srgbClr val="A65A00"/>
                </a:solidFill>
                <a:latin typeface="Times New Roman"/>
                <a:hlinkClick r:id="rId2"/>
              </a:rPr>
              <a:t>Куатьэ</a:t>
            </a:r>
            <a:br>
              <a:rPr lang="ru-RU" sz="2000" b="1" dirty="0">
                <a:solidFill>
                  <a:srgbClr val="A65A00"/>
                </a:solidFill>
                <a:latin typeface="Times New Roman"/>
                <a:hlinkClick r:id="rId2"/>
              </a:rPr>
            </a:br>
            <a:endParaRPr lang="ru-RU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267494"/>
            <a:ext cx="6587188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Одними из основных задач ФГОС являются:</a:t>
            </a:r>
            <a:endParaRPr lang="ru-RU" sz="2000" dirty="0"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843558"/>
            <a:ext cx="6552728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231F20"/>
                </a:solidFill>
                <a:latin typeface="Times New Roman"/>
                <a:ea typeface="Calibri"/>
                <a:cs typeface="Times New Roman"/>
              </a:rPr>
              <a:t>- обеспечение равных возможностей для полноценного развития каждого ребенка в период дошкольного детства;</a:t>
            </a:r>
            <a:endParaRPr lang="ru-RU" sz="2000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231F20"/>
                </a:solidFill>
                <a:latin typeface="Times New Roman"/>
                <a:ea typeface="Calibri"/>
                <a:cs typeface="Times New Roman"/>
              </a:rPr>
              <a:t>- создание благоприятных условий развития детей в соответствии с их возрастными и индивидуальными особенностями и склонностями, развитие способностей и творческого потенциала каждого ребенка.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 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660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87574"/>
            <a:ext cx="9093936" cy="2334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Ребенок-</a:t>
            </a:r>
            <a:r>
              <a:rPr lang="ru-RU" sz="1600" dirty="0" err="1">
                <a:latin typeface="Times New Roman" pitchFamily="18" charset="0"/>
                <a:ea typeface="Calibri"/>
                <a:cs typeface="Times New Roman" pitchFamily="18" charset="0"/>
              </a:rPr>
              <a:t>кинестетик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должен все потрогать и пощупать, а в идеале еще и обнюхать                                      и попробовать на зубок. У </a:t>
            </a:r>
            <a:r>
              <a:rPr lang="ru-RU" sz="1600" dirty="0" err="1">
                <a:latin typeface="Times New Roman" pitchFamily="18" charset="0"/>
                <a:ea typeface="Calibri"/>
                <a:cs typeface="Times New Roman" pitchFamily="18" charset="0"/>
              </a:rPr>
              <a:t>кинестетиков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отличная пластика и мышечная память;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Ребенок-</a:t>
            </a:r>
            <a:r>
              <a:rPr lang="ru-RU" sz="1600" dirty="0" err="1">
                <a:latin typeface="Times New Roman" pitchFamily="18" charset="0"/>
                <a:ea typeface="Calibri"/>
                <a:cs typeface="Times New Roman" pitchFamily="18" charset="0"/>
              </a:rPr>
              <a:t>аудиал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погружен в океан звуков и </a:t>
            </a:r>
            <a:r>
              <a:rPr lang="ru-RU" sz="1600" dirty="0" err="1">
                <a:latin typeface="Times New Roman" pitchFamily="18" charset="0"/>
                <a:ea typeface="Calibri"/>
                <a:cs typeface="Times New Roman" pitchFamily="18" charset="0"/>
              </a:rPr>
              <a:t>всопринимает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информацию лучше на слух;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Дети, принадлежащие к визуальному </a:t>
            </a:r>
            <a:r>
              <a:rPr lang="ru-RU" sz="1600" dirty="0" err="1">
                <a:latin typeface="Times New Roman" pitchFamily="18" charset="0"/>
                <a:ea typeface="Calibri"/>
                <a:cs typeface="Times New Roman" pitchFamily="18" charset="0"/>
              </a:rPr>
              <a:t>психотипу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, воспринимают информацию в зрительных образах.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 err="1">
                <a:latin typeface="Times New Roman" pitchFamily="18" charset="0"/>
                <a:ea typeface="Calibri"/>
                <a:cs typeface="Times New Roman" pitchFamily="18" charset="0"/>
              </a:rPr>
              <a:t>Дигитальный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тип восприятия полагается не на чувства, а на логику взаимосвязей между  фактами. Ребенок-</a:t>
            </a:r>
            <a:r>
              <a:rPr lang="ru-RU" sz="1600" dirty="0" err="1">
                <a:latin typeface="Times New Roman" pitchFamily="18" charset="0"/>
                <a:ea typeface="Calibri"/>
                <a:cs typeface="Times New Roman" pitchFamily="18" charset="0"/>
              </a:rPr>
              <a:t>дигитал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во всем ищет смысл и оперирует, большей частью, отвлеченными понятиями и знаками, чем реальными предметами, таких детей всего 1-2%.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66004"/>
            <a:ext cx="87129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/>
                <a:ea typeface="Calibri"/>
              </a:rPr>
              <a:t>Типы восприятия информации детьми:</a:t>
            </a:r>
            <a:endParaRPr lang="ru-RU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6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55526"/>
            <a:ext cx="8422040" cy="2803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algn="ctr">
              <a:lnSpc>
                <a:spcPct val="150000"/>
              </a:lnSpc>
            </a:pPr>
            <a:r>
              <a:rPr lang="ru-RU" sz="2400" b="1" dirty="0" err="1">
                <a:solidFill>
                  <a:srgbClr val="11111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Мнемотаблица</a:t>
            </a:r>
            <a:r>
              <a:rPr lang="ru-RU" sz="2400" dirty="0">
                <a:solidFill>
                  <a:srgbClr val="11111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это схема, в которую заложена определённая информация,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таблицы, состоящие из картинок-символов. Такая картинка для ребенка – не просто рисунок, это прообраз того или иного явления или предмета, это своего рода наглядная модель. </a:t>
            </a:r>
            <a:endParaRPr lang="ru-RU" dirty="0">
              <a:solidFill>
                <a:srgbClr val="00206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69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75856" y="201786"/>
            <a:ext cx="3172215" cy="625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Зарисовка схемы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547664" y="987574"/>
            <a:ext cx="1872208" cy="17614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3851920" y="987574"/>
            <a:ext cx="576064" cy="898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580112" y="987574"/>
            <a:ext cx="180020" cy="880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39552" y="2749047"/>
            <a:ext cx="1944216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/>
                <a:ea typeface="Calibri"/>
              </a:rPr>
              <a:t>зрительно-моторная память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27784" y="1900941"/>
            <a:ext cx="1872208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/>
                <a:ea typeface="Calibri"/>
              </a:rPr>
              <a:t>наглядно-образное мышление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85120" y="1886524"/>
            <a:ext cx="1800200" cy="1207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/>
                <a:ea typeface="Calibri"/>
              </a:rPr>
              <a:t>двигательная память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732240" y="2693679"/>
            <a:ext cx="2088232" cy="12628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/>
                <a:ea typeface="Calibri"/>
              </a:rPr>
              <a:t>наглядное моделирование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6012160" y="987574"/>
            <a:ext cx="2232248" cy="1706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840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91579" y="241822"/>
            <a:ext cx="7992888" cy="3770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Цель формирования пространственных представлений — совершенствование чувственного опыта пространственного различения и на этой основе создание базы для отражения пространства в понятийно-логической форме.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7115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Система работы по развитию у дошкольников пространственных представлений включает: 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ориентировку «на себе» и освоение «схемы собственного тела»;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ориентировку «на внешних объектах» и выделение различных сторон предметов: передней, тыльной, верхней, нижней, боковых;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освоение и применение словесной системы отсчета по основным пространственным направлениям: вперед — назад, вверх — вниз, вправо — влево;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определение расположения предметов в пространстве «от себя», когда исходная точка отсчета фиксируется на самом субъекте;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определение собственного положения в пространстве («точки стояния») относительно различных объектов, точка отсчета при этом локализуется на другом человеке или на каком-либо предмете;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определение пространственного размещения предметов относительно друг друга;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определение пространственного расположения объектов при ориентировке на плоскости, т. е. в двухмерном пространстве;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определение их размещения относительно друг друга и по отношению к плоскости, на которой они размещаются.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110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9067"/>
            <a:ext cx="4057557" cy="189461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95486"/>
            <a:ext cx="2905125" cy="18383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427734"/>
            <a:ext cx="3516963" cy="244827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474" y="2355726"/>
            <a:ext cx="3024336" cy="290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6334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750</Words>
  <Application>Microsoft Office PowerPoint</Application>
  <PresentationFormat>Экран (16:9)</PresentationFormat>
  <Paragraphs>48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Система работы по развитию у дошкольников пространственных представлений включает: </vt:lpstr>
      <vt:lpstr>Презентация PowerPoint</vt:lpstr>
      <vt:lpstr>Презентация PowerPoint</vt:lpstr>
      <vt:lpstr>План работы: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Специалист</dc:creator>
  <cp:lastModifiedBy>Пользователь</cp:lastModifiedBy>
  <cp:revision>48</cp:revision>
  <dcterms:created xsi:type="dcterms:W3CDTF">2020-10-13T00:14:06Z</dcterms:created>
  <dcterms:modified xsi:type="dcterms:W3CDTF">2024-03-31T02:33:16Z</dcterms:modified>
</cp:coreProperties>
</file>