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72" r:id="rId6"/>
    <p:sldId id="271" r:id="rId7"/>
    <p:sldId id="270" r:id="rId8"/>
    <p:sldId id="265" r:id="rId9"/>
    <p:sldId id="275" r:id="rId10"/>
    <p:sldId id="273" r:id="rId11"/>
    <p:sldId id="267" r:id="rId12"/>
    <p:sldId id="274" r:id="rId13"/>
    <p:sldId id="269" r:id="rId14"/>
    <p:sldId id="276" r:id="rId15"/>
    <p:sldId id="277" r:id="rId16"/>
    <p:sldId id="266" r:id="rId17"/>
    <p:sldId id="259" r:id="rId18"/>
    <p:sldId id="278" r:id="rId19"/>
    <p:sldId id="260" r:id="rId20"/>
    <p:sldId id="264" r:id="rId21"/>
    <p:sldId id="263" r:id="rId22"/>
    <p:sldId id="262" r:id="rId23"/>
    <p:sldId id="26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2613-C41A-4328-8B57-9386656E2D21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39660-671C-473E-BB99-CFC5FD7592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8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39660-671C-473E-BB99-CFC5FD7592A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6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" y="7996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523" y="296276"/>
            <a:ext cx="8004636" cy="2240633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единого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образовательного пространства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Детский сад – семья»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соответствии с федеральным государственным образовательным стандартом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4" y="2893135"/>
            <a:ext cx="5217299" cy="2783170"/>
          </a:xfrm>
          <a:prstGeom prst="rect">
            <a:avLst/>
          </a:prstGeom>
        </p:spPr>
      </p:pic>
      <p:pic>
        <p:nvPicPr>
          <p:cNvPr id="1026" name="Picture 2" descr="http://s02021.edu35.ru/attachments/article/571/%D1%81%D0%BE%D0%B2%D0%B5%D1%82%D1%8B%20%D1%80%D0%BE%D0%B4%D0%B8%D1%82%D0%B5%D0%BB%D1%8F%D0%BC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6" b="99444" l="5547" r="51797">
                        <a14:foregroundMark x1="18828" y1="16806" x2="18828" y2="16806"/>
                        <a14:foregroundMark x1="13906" y1="14861" x2="13906" y2="14861"/>
                        <a14:foregroundMark x1="14219" y1="2083" x2="14219" y2="2083"/>
                        <a14:foregroundMark x1="22422" y1="7778" x2="22422" y2="7778"/>
                        <a14:foregroundMark x1="9844" y1="11250" x2="9844" y2="11250"/>
                        <a14:foregroundMark x1="7187" y1="24444" x2="7187" y2="24444"/>
                        <a14:foregroundMark x1="7734" y1="39861" x2="7734" y2="39861"/>
                        <a14:foregroundMark x1="5547" y1="39167" x2="5547" y2="39167"/>
                        <a14:foregroundMark x1="15547" y1="17083" x2="15547" y2="17083"/>
                        <a14:foregroundMark x1="21250" y1="17639" x2="21250" y2="17639"/>
                        <a14:foregroundMark x1="15859" y1="15417" x2="15859" y2="15417"/>
                        <a14:foregroundMark x1="17344" y1="26111" x2="17344" y2="26111"/>
                        <a14:foregroundMark x1="11797" y1="94722" x2="11797" y2="94722"/>
                        <a14:foregroundMark x1="27344" y1="62222" x2="27344" y2="62222"/>
                        <a14:foregroundMark x1="29922" y1="55139" x2="29922" y2="55139"/>
                        <a14:foregroundMark x1="34531" y1="42361" x2="34531" y2="42361"/>
                        <a14:foregroundMark x1="27656" y1="54861" x2="27656" y2="54861"/>
                        <a14:foregroundMark x1="45313" y1="63333" x2="45313" y2="63333"/>
                        <a14:foregroundMark x1="37969" y1="14167" x2="37969" y2="14167"/>
                        <a14:foregroundMark x1="35313" y1="56111" x2="35313" y2="56111"/>
                        <a14:foregroundMark x1="47109" y1="44722" x2="47109" y2="44722"/>
                        <a14:foregroundMark x1="38281" y1="71806" x2="38281" y2="71806"/>
                        <a14:foregroundMark x1="30234" y1="66806" x2="30234" y2="66806"/>
                        <a14:foregroundMark x1="31406" y1="68889" x2="31406" y2="68889"/>
                        <a14:foregroundMark x1="26641" y1="70556" x2="26641" y2="70556"/>
                        <a14:foregroundMark x1="24375" y1="56389" x2="24375" y2="56389"/>
                        <a14:foregroundMark x1="26797" y1="49722" x2="26797" y2="49722"/>
                        <a14:foregroundMark x1="28750" y1="58056" x2="28750" y2="58056"/>
                        <a14:foregroundMark x1="32344" y1="56111" x2="32344" y2="56111"/>
                        <a14:foregroundMark x1="32188" y1="63611" x2="32188" y2="63611"/>
                        <a14:foregroundMark x1="28438" y1="71389" x2="28438" y2="71389"/>
                        <a14:foregroundMark x1="24219" y1="71389" x2="24219" y2="71389"/>
                        <a14:foregroundMark x1="35781" y1="74583" x2="35781" y2="74583"/>
                        <a14:foregroundMark x1="35781" y1="81389" x2="35781" y2="81389"/>
                        <a14:foregroundMark x1="34063" y1="87778" x2="34063" y2="87778"/>
                        <a14:foregroundMark x1="41406" y1="85139" x2="41406" y2="85139"/>
                        <a14:foregroundMark x1="46406" y1="91250" x2="46406" y2="91250"/>
                        <a14:foregroundMark x1="41172" y1="86806" x2="41172" y2="86806"/>
                        <a14:foregroundMark x1="49531" y1="83889" x2="49531" y2="83889"/>
                        <a14:foregroundMark x1="46094" y1="59028" x2="46094" y2="59028"/>
                        <a14:foregroundMark x1="43516" y1="49306" x2="43516" y2="49306"/>
                        <a14:foregroundMark x1="37109" y1="48750" x2="37109" y2="48750"/>
                        <a14:foregroundMark x1="39219" y1="56944" x2="39219" y2="56944"/>
                        <a14:foregroundMark x1="48594" y1="47639" x2="48594" y2="47639"/>
                        <a14:foregroundMark x1="50234" y1="44167" x2="50234" y2="44167"/>
                        <a14:foregroundMark x1="47578" y1="61528" x2="47578" y2="61528"/>
                        <a14:foregroundMark x1="44453" y1="56111" x2="44453" y2="56111"/>
                        <a14:foregroundMark x1="43984" y1="54306" x2="43984" y2="54306"/>
                        <a14:foregroundMark x1="42656" y1="55417" x2="42656" y2="55417"/>
                        <a14:foregroundMark x1="43984" y1="65417" x2="43984" y2="65417"/>
                        <a14:foregroundMark x1="40547" y1="20556" x2="40547" y2="20556"/>
                        <a14:foregroundMark x1="35469" y1="21528" x2="35469" y2="21528"/>
                        <a14:foregroundMark x1="41875" y1="20556" x2="41875" y2="20556"/>
                        <a14:foregroundMark x1="40234" y1="19167" x2="40234" y2="19167"/>
                        <a14:foregroundMark x1="41406" y1="7500" x2="41406" y2="7500"/>
                        <a14:foregroundMark x1="46797" y1="33333" x2="46797" y2="33333"/>
                        <a14:foregroundMark x1="36953" y1="47361" x2="36953" y2="47361"/>
                        <a14:foregroundMark x1="33672" y1="41806" x2="33672" y2="41806"/>
                        <a14:foregroundMark x1="34844" y1="88056" x2="34844" y2="88056"/>
                        <a14:foregroundMark x1="45000" y1="97917" x2="45000" y2="97917"/>
                        <a14:foregroundMark x1="33984" y1="93472" x2="33984" y2="93472"/>
                        <a14:foregroundMark x1="32734" y1="88611" x2="32734" y2="88611"/>
                        <a14:foregroundMark x1="32031" y1="85694" x2="32031" y2="85694"/>
                        <a14:foregroundMark x1="33984" y1="93472" x2="33984" y2="93472"/>
                        <a14:foregroundMark x1="35469" y1="95000" x2="35469" y2="95000"/>
                        <a14:foregroundMark x1="33516" y1="83889" x2="33516" y2="83889"/>
                        <a14:foregroundMark x1="34219" y1="74306" x2="34219" y2="74306"/>
                        <a14:foregroundMark x1="32422" y1="82778" x2="32422" y2="82778"/>
                        <a14:foregroundMark x1="35859" y1="85972" x2="35859" y2="85972"/>
                        <a14:foregroundMark x1="43516" y1="9028" x2="43516" y2="9028"/>
                        <a14:foregroundMark x1="36328" y1="20833" x2="36328" y2="20833"/>
                        <a14:foregroundMark x1="45313" y1="31944" x2="45313" y2="31944"/>
                        <a14:foregroundMark x1="43516" y1="66250" x2="43516" y2="66250"/>
                        <a14:foregroundMark x1="33359" y1="44444" x2="33359" y2="44444"/>
                        <a14:foregroundMark x1="30234" y1="67083" x2="30234" y2="67083"/>
                        <a14:foregroundMark x1="29766" y1="61528" x2="29766" y2="61528"/>
                        <a14:foregroundMark x1="33672" y1="89722" x2="33672" y2="89722"/>
                        <a14:foregroundMark x1="33359" y1="92361" x2="33359" y2="92361"/>
                        <a14:foregroundMark x1="35469" y1="91806" x2="35469" y2="91806"/>
                        <a14:foregroundMark x1="32734" y1="96806" x2="32734" y2="96806"/>
                        <a14:foregroundMark x1="33203" y1="95556" x2="33203" y2="95556"/>
                        <a14:foregroundMark x1="20000" y1="99583" x2="20000" y2="99583"/>
                        <a14:foregroundMark x1="51797" y1="88333" x2="51797" y2="88333"/>
                        <a14:foregroundMark x1="36172" y1="46806" x2="36172" y2="46806"/>
                        <a14:foregroundMark x1="39609" y1="48472" x2="39609" y2="48472"/>
                        <a14:foregroundMark x1="42344" y1="45833" x2="42344" y2="45833"/>
                        <a14:foregroundMark x1="34531" y1="63889" x2="34531" y2="63889"/>
                        <a14:foregroundMark x1="30547" y1="65139" x2="30547" y2="65139"/>
                        <a14:foregroundMark x1="25859" y1="59028" x2="25859" y2="59028"/>
                        <a14:foregroundMark x1="25234" y1="53750" x2="25234" y2="53750"/>
                        <a14:foregroundMark x1="30781" y1="54861" x2="30781" y2="54861"/>
                        <a14:foregroundMark x1="25859" y1="53194" x2="25859" y2="53194"/>
                        <a14:foregroundMark x1="41719" y1="10139" x2="41719" y2="10139"/>
                        <a14:foregroundMark x1="27500" y1="72083" x2="27500" y2="72083"/>
                        <a14:foregroundMark x1="31250" y1="72083" x2="31250" y2="7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6" r="46467"/>
          <a:stretch/>
        </p:blipFill>
        <p:spPr bwMode="auto">
          <a:xfrm>
            <a:off x="4941973" y="2132856"/>
            <a:ext cx="417467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8" y="404664"/>
            <a:ext cx="1297851" cy="101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18147"/>
          <a:stretch/>
        </p:blipFill>
        <p:spPr>
          <a:xfrm>
            <a:off x="701316" y="1584963"/>
            <a:ext cx="2952328" cy="474525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31" y="2492896"/>
            <a:ext cx="4800533" cy="36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9945" y="148886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 «Зимушка - зима»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(изготовление гирлянды)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4768" y="72917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 «В мире животных»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(изготовление кормушки для лосей)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" y="-27384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2883" r="10446" b="11605"/>
          <a:stretch/>
        </p:blipFill>
        <p:spPr>
          <a:xfrm>
            <a:off x="453872" y="803491"/>
            <a:ext cx="3799490" cy="25855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6365" r="7058" b="12749"/>
          <a:stretch/>
        </p:blipFill>
        <p:spPr>
          <a:xfrm>
            <a:off x="2195736" y="4193628"/>
            <a:ext cx="5439104" cy="2396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65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Семинар-практикум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«Пальчиками играем, речь развиваем»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348655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 – класс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«Символ года»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6347" y="30777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-игра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36552" r="6666" b="38850"/>
          <a:stretch/>
        </p:blipFill>
        <p:spPr>
          <a:xfrm>
            <a:off x="4824028" y="869191"/>
            <a:ext cx="3810986" cy="23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6" y="-14407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6098" r="8972" b="14288"/>
          <a:stretch/>
        </p:blipFill>
        <p:spPr>
          <a:xfrm>
            <a:off x="197064" y="3605144"/>
            <a:ext cx="4369873" cy="29739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7227" r="10272" b="13655"/>
          <a:stretch/>
        </p:blipFill>
        <p:spPr>
          <a:xfrm>
            <a:off x="4768370" y="3410595"/>
            <a:ext cx="4131299" cy="3162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2" t="34712" r="2672" b="7126"/>
          <a:stretch/>
        </p:blipFill>
        <p:spPr>
          <a:xfrm>
            <a:off x="251520" y="462272"/>
            <a:ext cx="3431966" cy="2948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1960" y="193363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День открытых дверей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" y="-76511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80" y="3933056"/>
            <a:ext cx="4320540" cy="2476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7095" r="6666" b="37471"/>
          <a:stretch/>
        </p:blipFill>
        <p:spPr>
          <a:xfrm>
            <a:off x="4788024" y="276938"/>
            <a:ext cx="4336193" cy="2757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5862" r="6666" b="38851"/>
          <a:stretch/>
        </p:blipFill>
        <p:spPr>
          <a:xfrm>
            <a:off x="291274" y="297848"/>
            <a:ext cx="4303458" cy="273630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3034152"/>
            <a:ext cx="4788024" cy="67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«Наша армия родная»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30501" y="3034152"/>
            <a:ext cx="4788024" cy="67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«Краски осени»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6433737"/>
            <a:ext cx="8944705" cy="339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 «День рождение детского сада»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8721" r="9561" b="13793"/>
          <a:stretch/>
        </p:blipFill>
        <p:spPr>
          <a:xfrm>
            <a:off x="869235" y="1916832"/>
            <a:ext cx="7486648" cy="4286037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476672"/>
            <a:ext cx="604867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Спортивное развлечение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«Пожарные люди – отважные»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(с приглашением инструктора ВДПО)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0"/>
          <a:stretch/>
        </p:blipFill>
        <p:spPr>
          <a:xfrm>
            <a:off x="3635896" y="4071653"/>
            <a:ext cx="5308762" cy="2669373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831" y="5028166"/>
            <a:ext cx="3491880" cy="786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«Речевой турнир»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31954" r="6666" b="31264"/>
          <a:stretch/>
        </p:blipFill>
        <p:spPr>
          <a:xfrm>
            <a:off x="251520" y="260648"/>
            <a:ext cx="3888432" cy="361714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139952" y="1916832"/>
            <a:ext cx="4788024" cy="67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Литературный вечер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«Русские народные сказки»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7098" r="5471" b="38170"/>
          <a:stretch/>
        </p:blipFill>
        <p:spPr>
          <a:xfrm>
            <a:off x="395536" y="350901"/>
            <a:ext cx="4746590" cy="30918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36782" r="5172" b="38391"/>
          <a:stretch/>
        </p:blipFill>
        <p:spPr>
          <a:xfrm>
            <a:off x="1895751" y="3573016"/>
            <a:ext cx="4716016" cy="289392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55568" y="1412776"/>
            <a:ext cx="3600400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Экологическая акция «Сад памяти»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76672"/>
            <a:ext cx="4289031" cy="32167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35" y="3425002"/>
            <a:ext cx="4139952" cy="310496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858786" y="836712"/>
            <a:ext cx="4266000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Экскурсия в швейную мастерскую к бабушке воспитанницы младшей группы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552" y="4509120"/>
            <a:ext cx="3816424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Экскурсия на кухню детского сада к маме воспитанника средней группы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415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218547" y="89476"/>
            <a:ext cx="4788024" cy="67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Театрализованная постановка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«Теремок на новый лад»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8216" r="4652" b="22567"/>
          <a:stretch/>
        </p:blipFill>
        <p:spPr>
          <a:xfrm>
            <a:off x="1716619" y="980728"/>
            <a:ext cx="5781175" cy="282413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r="14391"/>
          <a:stretch/>
        </p:blipFill>
        <p:spPr>
          <a:xfrm>
            <a:off x="125867" y="3968499"/>
            <a:ext cx="4878181" cy="27334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2"/>
          <a:stretch/>
        </p:blipFill>
        <p:spPr>
          <a:xfrm>
            <a:off x="5220072" y="3961938"/>
            <a:ext cx="3911176" cy="27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/>
          <a:stretch/>
        </p:blipFill>
        <p:spPr>
          <a:xfrm>
            <a:off x="4357950" y="3645024"/>
            <a:ext cx="4427984" cy="3036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0777" y="1484784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Туристический поход «Семейный пикник»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608512" cy="3456384"/>
          </a:xfrm>
        </p:spPr>
      </p:pic>
    </p:spTree>
    <p:extLst>
      <p:ext uri="{BB962C8B-B14F-4D97-AF65-F5344CB8AC3E}">
        <p14:creationId xmlns:p14="http://schemas.microsoft.com/office/powerpoint/2010/main" val="28723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flomaster.club/uploads/posts/2022-08/1660705871_1-flomaster-club-p-professiya-vospitatel-kartinki-dlya-detei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b="9939"/>
          <a:stretch/>
        </p:blipFill>
        <p:spPr bwMode="auto">
          <a:xfrm>
            <a:off x="4067944" y="2526362"/>
            <a:ext cx="5076056" cy="4208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originals/c5/61/ad/c561ad0540b8a35bfcfe8653ad3c06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6832"/>
            <a:ext cx="3927902" cy="33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35696" y="332656"/>
            <a:ext cx="5206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Взаимодействие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71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908720"/>
            <a:ext cx="3250704" cy="15701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Всероссийский день бега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«Кросс нации»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1"/>
          <a:stretch/>
        </p:blipFill>
        <p:spPr>
          <a:xfrm>
            <a:off x="323528" y="188640"/>
            <a:ext cx="4800533" cy="3236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59" y="3425002"/>
            <a:ext cx="4355976" cy="326698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16233" y="4273400"/>
            <a:ext cx="3250704" cy="1570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Всероссийский день ходьбы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114" y="908720"/>
            <a:ext cx="433082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Досуг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«Мы коньки свои возьмем и кататься все пойдем»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59" y="192711"/>
            <a:ext cx="4315149" cy="3236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391283" y="3425002"/>
            <a:ext cx="5052053" cy="328699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75231" y="3933056"/>
            <a:ext cx="3347511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Лыжня России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35356" r="9999" b="37125"/>
          <a:stretch/>
        </p:blipFill>
        <p:spPr>
          <a:xfrm>
            <a:off x="251520" y="260648"/>
            <a:ext cx="4768934" cy="3456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/>
          <a:stretch/>
        </p:blipFill>
        <p:spPr>
          <a:xfrm>
            <a:off x="4033684" y="3425002"/>
            <a:ext cx="4979043" cy="320024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92080" y="764704"/>
            <a:ext cx="3347511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Военно-спортивная игра «Зарница»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3528" y="4293096"/>
            <a:ext cx="3600400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Физкультурное развлечение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«Папа, мама, я – все за ЗОЖ семья моя»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r="8824"/>
          <a:stretch/>
        </p:blipFill>
        <p:spPr>
          <a:xfrm>
            <a:off x="344054" y="692696"/>
            <a:ext cx="8588770" cy="601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80" y="188640"/>
            <a:ext cx="1763484" cy="1374980"/>
          </a:xfrm>
        </p:spPr>
      </p:pic>
    </p:spTree>
    <p:extLst>
      <p:ext uri="{BB962C8B-B14F-4D97-AF65-F5344CB8AC3E}">
        <p14:creationId xmlns:p14="http://schemas.microsoft.com/office/powerpoint/2010/main" val="23761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16690"/>
            <a:ext cx="8229600" cy="280831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сотрудничества детского сада и семьи – создание необходимых условий для развития партнерских и доверительных отношений с семьями воспитанников, которые обеспечивают целостное развитие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личности дошкольника.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s02021.edu35.ru/attachments/article/571/%D1%81%D0%BE%D0%B2%D0%B5%D1%82%D1%8B%20%D1%80%D0%BE%D0%B4%D0%B8%D1%82%D0%B5%D0%BB%D1%8F%D0%B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6" b="99444" l="5547" r="51797">
                        <a14:foregroundMark x1="18828" y1="16806" x2="18828" y2="16806"/>
                        <a14:foregroundMark x1="13906" y1="14861" x2="13906" y2="14861"/>
                        <a14:foregroundMark x1="14219" y1="2083" x2="14219" y2="2083"/>
                        <a14:foregroundMark x1="22422" y1="7778" x2="22422" y2="7778"/>
                        <a14:foregroundMark x1="9844" y1="11250" x2="9844" y2="11250"/>
                        <a14:foregroundMark x1="7187" y1="24444" x2="7187" y2="24444"/>
                        <a14:foregroundMark x1="7734" y1="39861" x2="7734" y2="39861"/>
                        <a14:foregroundMark x1="5547" y1="39167" x2="5547" y2="39167"/>
                        <a14:foregroundMark x1="15547" y1="17083" x2="15547" y2="17083"/>
                        <a14:foregroundMark x1="21250" y1="17639" x2="21250" y2="17639"/>
                        <a14:foregroundMark x1="15859" y1="15417" x2="15859" y2="15417"/>
                        <a14:foregroundMark x1="17344" y1="26111" x2="17344" y2="26111"/>
                        <a14:foregroundMark x1="11797" y1="94722" x2="11797" y2="94722"/>
                        <a14:foregroundMark x1="27344" y1="62222" x2="27344" y2="62222"/>
                        <a14:foregroundMark x1="29922" y1="55139" x2="29922" y2="55139"/>
                        <a14:foregroundMark x1="34531" y1="42361" x2="34531" y2="42361"/>
                        <a14:foregroundMark x1="27656" y1="54861" x2="27656" y2="54861"/>
                        <a14:foregroundMark x1="45313" y1="63333" x2="45313" y2="63333"/>
                        <a14:foregroundMark x1="37969" y1="14167" x2="37969" y2="14167"/>
                        <a14:foregroundMark x1="35313" y1="56111" x2="35313" y2="56111"/>
                        <a14:foregroundMark x1="47109" y1="44722" x2="47109" y2="44722"/>
                        <a14:foregroundMark x1="38281" y1="71806" x2="38281" y2="71806"/>
                        <a14:foregroundMark x1="30234" y1="66806" x2="30234" y2="66806"/>
                        <a14:foregroundMark x1="31406" y1="68889" x2="31406" y2="68889"/>
                        <a14:foregroundMark x1="26641" y1="70556" x2="26641" y2="70556"/>
                        <a14:foregroundMark x1="24375" y1="56389" x2="24375" y2="56389"/>
                        <a14:foregroundMark x1="26797" y1="49722" x2="26797" y2="49722"/>
                        <a14:foregroundMark x1="28750" y1="58056" x2="28750" y2="58056"/>
                        <a14:foregroundMark x1="32344" y1="56111" x2="32344" y2="56111"/>
                        <a14:foregroundMark x1="32188" y1="63611" x2="32188" y2="63611"/>
                        <a14:foregroundMark x1="28438" y1="71389" x2="28438" y2="71389"/>
                        <a14:foregroundMark x1="24219" y1="71389" x2="24219" y2="71389"/>
                        <a14:foregroundMark x1="35781" y1="74583" x2="35781" y2="74583"/>
                        <a14:foregroundMark x1="35781" y1="81389" x2="35781" y2="81389"/>
                        <a14:foregroundMark x1="34063" y1="87778" x2="34063" y2="87778"/>
                        <a14:foregroundMark x1="41406" y1="85139" x2="41406" y2="85139"/>
                        <a14:foregroundMark x1="46406" y1="91250" x2="46406" y2="91250"/>
                        <a14:foregroundMark x1="41172" y1="86806" x2="41172" y2="86806"/>
                        <a14:foregroundMark x1="49531" y1="83889" x2="49531" y2="83889"/>
                        <a14:foregroundMark x1="46094" y1="59028" x2="46094" y2="59028"/>
                        <a14:foregroundMark x1="43516" y1="49306" x2="43516" y2="49306"/>
                        <a14:foregroundMark x1="37109" y1="48750" x2="37109" y2="48750"/>
                        <a14:foregroundMark x1="39219" y1="56944" x2="39219" y2="56944"/>
                        <a14:foregroundMark x1="48594" y1="47639" x2="48594" y2="47639"/>
                        <a14:foregroundMark x1="50234" y1="44167" x2="50234" y2="44167"/>
                        <a14:foregroundMark x1="47578" y1="61528" x2="47578" y2="61528"/>
                        <a14:foregroundMark x1="44453" y1="56111" x2="44453" y2="56111"/>
                        <a14:foregroundMark x1="43984" y1="54306" x2="43984" y2="54306"/>
                        <a14:foregroundMark x1="42656" y1="55417" x2="42656" y2="55417"/>
                        <a14:foregroundMark x1="43984" y1="65417" x2="43984" y2="65417"/>
                        <a14:foregroundMark x1="40547" y1="20556" x2="40547" y2="20556"/>
                        <a14:foregroundMark x1="35469" y1="21528" x2="35469" y2="21528"/>
                        <a14:foregroundMark x1="41875" y1="20556" x2="41875" y2="20556"/>
                        <a14:foregroundMark x1="40234" y1="19167" x2="40234" y2="19167"/>
                        <a14:foregroundMark x1="41406" y1="7500" x2="41406" y2="7500"/>
                        <a14:foregroundMark x1="46797" y1="33333" x2="46797" y2="33333"/>
                        <a14:foregroundMark x1="36953" y1="47361" x2="36953" y2="47361"/>
                        <a14:foregroundMark x1="33672" y1="41806" x2="33672" y2="41806"/>
                        <a14:foregroundMark x1="34844" y1="88056" x2="34844" y2="88056"/>
                        <a14:foregroundMark x1="45000" y1="97917" x2="45000" y2="97917"/>
                        <a14:foregroundMark x1="33984" y1="93472" x2="33984" y2="93472"/>
                        <a14:foregroundMark x1="32734" y1="88611" x2="32734" y2="88611"/>
                        <a14:foregroundMark x1="32031" y1="85694" x2="32031" y2="85694"/>
                        <a14:foregroundMark x1="33984" y1="93472" x2="33984" y2="93472"/>
                        <a14:foregroundMark x1="35469" y1="95000" x2="35469" y2="95000"/>
                        <a14:foregroundMark x1="33516" y1="83889" x2="33516" y2="83889"/>
                        <a14:foregroundMark x1="34219" y1="74306" x2="34219" y2="74306"/>
                        <a14:foregroundMark x1="32422" y1="82778" x2="32422" y2="82778"/>
                        <a14:foregroundMark x1="35859" y1="85972" x2="35859" y2="85972"/>
                        <a14:foregroundMark x1="43516" y1="9028" x2="43516" y2="9028"/>
                        <a14:foregroundMark x1="36328" y1="20833" x2="36328" y2="20833"/>
                        <a14:foregroundMark x1="45313" y1="31944" x2="45313" y2="31944"/>
                        <a14:foregroundMark x1="43516" y1="66250" x2="43516" y2="66250"/>
                        <a14:foregroundMark x1="33359" y1="44444" x2="33359" y2="44444"/>
                        <a14:foregroundMark x1="30234" y1="67083" x2="30234" y2="67083"/>
                        <a14:foregroundMark x1="29766" y1="61528" x2="29766" y2="61528"/>
                        <a14:foregroundMark x1="33672" y1="89722" x2="33672" y2="89722"/>
                        <a14:foregroundMark x1="33359" y1="92361" x2="33359" y2="92361"/>
                        <a14:foregroundMark x1="35469" y1="91806" x2="35469" y2="91806"/>
                        <a14:foregroundMark x1="32734" y1="96806" x2="32734" y2="96806"/>
                        <a14:foregroundMark x1="33203" y1="95556" x2="33203" y2="95556"/>
                        <a14:foregroundMark x1="20000" y1="99583" x2="20000" y2="99583"/>
                        <a14:foregroundMark x1="51797" y1="88333" x2="51797" y2="88333"/>
                        <a14:foregroundMark x1="36172" y1="46806" x2="36172" y2="46806"/>
                        <a14:foregroundMark x1="39609" y1="48472" x2="39609" y2="48472"/>
                        <a14:foregroundMark x1="42344" y1="45833" x2="42344" y2="45833"/>
                        <a14:foregroundMark x1="34531" y1="63889" x2="34531" y2="63889"/>
                        <a14:foregroundMark x1="30547" y1="65139" x2="30547" y2="65139"/>
                        <a14:foregroundMark x1="25859" y1="59028" x2="25859" y2="59028"/>
                        <a14:foregroundMark x1="25234" y1="53750" x2="25234" y2="53750"/>
                        <a14:foregroundMark x1="30781" y1="54861" x2="30781" y2="54861"/>
                        <a14:foregroundMark x1="25859" y1="53194" x2="25859" y2="53194"/>
                        <a14:foregroundMark x1="41719" y1="10139" x2="41719" y2="10139"/>
                        <a14:foregroundMark x1="27500" y1="72083" x2="27500" y2="72083"/>
                        <a14:foregroundMark x1="31250" y1="72083" x2="31250" y2="7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6" r="46467"/>
          <a:stretch/>
        </p:blipFill>
        <p:spPr bwMode="auto">
          <a:xfrm>
            <a:off x="2846851" y="2708920"/>
            <a:ext cx="3531416" cy="399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23528" y="836712"/>
            <a:ext cx="5328592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повышение психолого-педагогической компетентности родителей.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изучение, обобщение и обмен опытом семейного воспитания.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приобщение родителей к участию в жизни детского сада через поиск и внедрение наиболее эффективных форм взаимодействия.</a:t>
            </a:r>
          </a:p>
          <a:p>
            <a:endParaRPr lang="ru-RU" dirty="0"/>
          </a:p>
        </p:txBody>
      </p:sp>
      <p:pic>
        <p:nvPicPr>
          <p:cNvPr id="7" name="Picture 2" descr="http://s02021.edu35.ru/attachments/article/571/%D1%81%D0%BE%D0%B2%D0%B5%D1%82%D1%8B%20%D1%80%D0%BE%D0%B4%D0%B8%D1%82%D0%B5%D0%BB%D1%8F%D0%B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6" b="99444" l="5547" r="51797">
                        <a14:foregroundMark x1="18828" y1="16806" x2="18828" y2="16806"/>
                        <a14:foregroundMark x1="13906" y1="14861" x2="13906" y2="14861"/>
                        <a14:foregroundMark x1="14219" y1="2083" x2="14219" y2="2083"/>
                        <a14:foregroundMark x1="22422" y1="7778" x2="22422" y2="7778"/>
                        <a14:foregroundMark x1="9844" y1="11250" x2="9844" y2="11250"/>
                        <a14:foregroundMark x1="7187" y1="24444" x2="7187" y2="24444"/>
                        <a14:foregroundMark x1="7734" y1="39861" x2="7734" y2="39861"/>
                        <a14:foregroundMark x1="5547" y1="39167" x2="5547" y2="39167"/>
                        <a14:foregroundMark x1="15547" y1="17083" x2="15547" y2="17083"/>
                        <a14:foregroundMark x1="21250" y1="17639" x2="21250" y2="17639"/>
                        <a14:foregroundMark x1="15859" y1="15417" x2="15859" y2="15417"/>
                        <a14:foregroundMark x1="17344" y1="26111" x2="17344" y2="26111"/>
                        <a14:foregroundMark x1="11797" y1="94722" x2="11797" y2="94722"/>
                        <a14:foregroundMark x1="27344" y1="62222" x2="27344" y2="62222"/>
                        <a14:foregroundMark x1="29922" y1="55139" x2="29922" y2="55139"/>
                        <a14:foregroundMark x1="34531" y1="42361" x2="34531" y2="42361"/>
                        <a14:foregroundMark x1="27656" y1="54861" x2="27656" y2="54861"/>
                        <a14:foregroundMark x1="45313" y1="63333" x2="45313" y2="63333"/>
                        <a14:foregroundMark x1="37969" y1="14167" x2="37969" y2="14167"/>
                        <a14:foregroundMark x1="35313" y1="56111" x2="35313" y2="56111"/>
                        <a14:foregroundMark x1="47109" y1="44722" x2="47109" y2="44722"/>
                        <a14:foregroundMark x1="38281" y1="71806" x2="38281" y2="71806"/>
                        <a14:foregroundMark x1="30234" y1="66806" x2="30234" y2="66806"/>
                        <a14:foregroundMark x1="31406" y1="68889" x2="31406" y2="68889"/>
                        <a14:foregroundMark x1="26641" y1="70556" x2="26641" y2="70556"/>
                        <a14:foregroundMark x1="24375" y1="56389" x2="24375" y2="56389"/>
                        <a14:foregroundMark x1="26797" y1="49722" x2="26797" y2="49722"/>
                        <a14:foregroundMark x1="28750" y1="58056" x2="28750" y2="58056"/>
                        <a14:foregroundMark x1="32344" y1="56111" x2="32344" y2="56111"/>
                        <a14:foregroundMark x1="32188" y1="63611" x2="32188" y2="63611"/>
                        <a14:foregroundMark x1="28438" y1="71389" x2="28438" y2="71389"/>
                        <a14:foregroundMark x1="24219" y1="71389" x2="24219" y2="71389"/>
                        <a14:foregroundMark x1="35781" y1="74583" x2="35781" y2="74583"/>
                        <a14:foregroundMark x1="35781" y1="81389" x2="35781" y2="81389"/>
                        <a14:foregroundMark x1="34063" y1="87778" x2="34063" y2="87778"/>
                        <a14:foregroundMark x1="41406" y1="85139" x2="41406" y2="85139"/>
                        <a14:foregroundMark x1="46406" y1="91250" x2="46406" y2="91250"/>
                        <a14:foregroundMark x1="41172" y1="86806" x2="41172" y2="86806"/>
                        <a14:foregroundMark x1="49531" y1="83889" x2="49531" y2="83889"/>
                        <a14:foregroundMark x1="46094" y1="59028" x2="46094" y2="59028"/>
                        <a14:foregroundMark x1="43516" y1="49306" x2="43516" y2="49306"/>
                        <a14:foregroundMark x1="37109" y1="48750" x2="37109" y2="48750"/>
                        <a14:foregroundMark x1="39219" y1="56944" x2="39219" y2="56944"/>
                        <a14:foregroundMark x1="48594" y1="47639" x2="48594" y2="47639"/>
                        <a14:foregroundMark x1="50234" y1="44167" x2="50234" y2="44167"/>
                        <a14:foregroundMark x1="47578" y1="61528" x2="47578" y2="61528"/>
                        <a14:foregroundMark x1="44453" y1="56111" x2="44453" y2="56111"/>
                        <a14:foregroundMark x1="43984" y1="54306" x2="43984" y2="54306"/>
                        <a14:foregroundMark x1="42656" y1="55417" x2="42656" y2="55417"/>
                        <a14:foregroundMark x1="43984" y1="65417" x2="43984" y2="65417"/>
                        <a14:foregroundMark x1="40547" y1="20556" x2="40547" y2="20556"/>
                        <a14:foregroundMark x1="35469" y1="21528" x2="35469" y2="21528"/>
                        <a14:foregroundMark x1="41875" y1="20556" x2="41875" y2="20556"/>
                        <a14:foregroundMark x1="40234" y1="19167" x2="40234" y2="19167"/>
                        <a14:foregroundMark x1="41406" y1="7500" x2="41406" y2="7500"/>
                        <a14:foregroundMark x1="46797" y1="33333" x2="46797" y2="33333"/>
                        <a14:foregroundMark x1="36953" y1="47361" x2="36953" y2="47361"/>
                        <a14:foregroundMark x1="33672" y1="41806" x2="33672" y2="41806"/>
                        <a14:foregroundMark x1="34844" y1="88056" x2="34844" y2="88056"/>
                        <a14:foregroundMark x1="45000" y1="97917" x2="45000" y2="97917"/>
                        <a14:foregroundMark x1="33984" y1="93472" x2="33984" y2="93472"/>
                        <a14:foregroundMark x1="32734" y1="88611" x2="32734" y2="88611"/>
                        <a14:foregroundMark x1="32031" y1="85694" x2="32031" y2="85694"/>
                        <a14:foregroundMark x1="33984" y1="93472" x2="33984" y2="93472"/>
                        <a14:foregroundMark x1="35469" y1="95000" x2="35469" y2="95000"/>
                        <a14:foregroundMark x1="33516" y1="83889" x2="33516" y2="83889"/>
                        <a14:foregroundMark x1="34219" y1="74306" x2="34219" y2="74306"/>
                        <a14:foregroundMark x1="32422" y1="82778" x2="32422" y2="82778"/>
                        <a14:foregroundMark x1="35859" y1="85972" x2="35859" y2="85972"/>
                        <a14:foregroundMark x1="43516" y1="9028" x2="43516" y2="9028"/>
                        <a14:foregroundMark x1="36328" y1="20833" x2="36328" y2="20833"/>
                        <a14:foregroundMark x1="45313" y1="31944" x2="45313" y2="31944"/>
                        <a14:foregroundMark x1="43516" y1="66250" x2="43516" y2="66250"/>
                        <a14:foregroundMark x1="33359" y1="44444" x2="33359" y2="44444"/>
                        <a14:foregroundMark x1="30234" y1="67083" x2="30234" y2="67083"/>
                        <a14:foregroundMark x1="29766" y1="61528" x2="29766" y2="61528"/>
                        <a14:foregroundMark x1="33672" y1="89722" x2="33672" y2="89722"/>
                        <a14:foregroundMark x1="33359" y1="92361" x2="33359" y2="92361"/>
                        <a14:foregroundMark x1="35469" y1="91806" x2="35469" y2="91806"/>
                        <a14:foregroundMark x1="32734" y1="96806" x2="32734" y2="96806"/>
                        <a14:foregroundMark x1="33203" y1="95556" x2="33203" y2="95556"/>
                        <a14:foregroundMark x1="20000" y1="99583" x2="20000" y2="99583"/>
                        <a14:foregroundMark x1="51797" y1="88333" x2="51797" y2="88333"/>
                        <a14:foregroundMark x1="36172" y1="46806" x2="36172" y2="46806"/>
                        <a14:foregroundMark x1="39609" y1="48472" x2="39609" y2="48472"/>
                        <a14:foregroundMark x1="42344" y1="45833" x2="42344" y2="45833"/>
                        <a14:foregroundMark x1="34531" y1="63889" x2="34531" y2="63889"/>
                        <a14:foregroundMark x1="30547" y1="65139" x2="30547" y2="65139"/>
                        <a14:foregroundMark x1="25859" y1="59028" x2="25859" y2="59028"/>
                        <a14:foregroundMark x1="25234" y1="53750" x2="25234" y2="53750"/>
                        <a14:foregroundMark x1="30781" y1="54861" x2="30781" y2="54861"/>
                        <a14:foregroundMark x1="25859" y1="53194" x2="25859" y2="53194"/>
                        <a14:foregroundMark x1="41719" y1="10139" x2="41719" y2="10139"/>
                        <a14:foregroundMark x1="27500" y1="72083" x2="27500" y2="72083"/>
                        <a14:foregroundMark x1="31250" y1="72083" x2="31250" y2="7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6" r="46467"/>
          <a:stretch/>
        </p:blipFill>
        <p:spPr bwMode="auto">
          <a:xfrm>
            <a:off x="5745542" y="2708920"/>
            <a:ext cx="3381594" cy="382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906790"/>
            <a:ext cx="8297273" cy="580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Способы информирование родителей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жизни группы и ДОУ: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86687" y="2132856"/>
            <a:ext cx="8229600" cy="3890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официальный сайт ДОУ;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социальные сети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Телеграм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стенды;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личное общение;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еженедельные задания в тетрадях по пройденному материалу, лексической теме;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личные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блоги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воспитателей на международном образовательном портале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Maam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7" y="-6197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17709"/>
          <a:stretch/>
        </p:blipFill>
        <p:spPr>
          <a:xfrm>
            <a:off x="710304" y="1268760"/>
            <a:ext cx="4044498" cy="29598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6"/>
          <a:stretch/>
        </p:blipFill>
        <p:spPr>
          <a:xfrm>
            <a:off x="811081" y="4595320"/>
            <a:ext cx="3635896" cy="1968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401" y="37181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Родительское собрание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«Как развивать речь в кругу семьи»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(методы кейс,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квадро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1002" y="507182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Родительское собрание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«Путешествие в страну знаний»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(семинар-практикум)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3010" y="37181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Родительское собрание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«Скоро, скоро Новый год»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(мастер-класс)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43" y="1268760"/>
            <a:ext cx="3889857" cy="29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43" y="921879"/>
            <a:ext cx="2555776" cy="1916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" y="3440509"/>
            <a:ext cx="4456176" cy="349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42" y="3573016"/>
            <a:ext cx="4077418" cy="3054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90" y="867873"/>
            <a:ext cx="2699792" cy="20248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632" y="291717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Трудовой десант «Снежный городок»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231996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Трудовой десант «Зеленый участок»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36401" r="7735" b="37125"/>
          <a:stretch/>
        </p:blipFill>
        <p:spPr>
          <a:xfrm>
            <a:off x="251520" y="260648"/>
            <a:ext cx="5068984" cy="3600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1609" y="3019391"/>
            <a:ext cx="4211960" cy="315897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3919364"/>
            <a:ext cx="468052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Благотворительная ярмарка «День добрых дел»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287387" y="696585"/>
            <a:ext cx="3856611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Благотворительная акция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«Миска добра»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op-fon.com/uploads/posts/2023-01/1674744106_top-fon-com-p-fon-dlya-prezentatsii-rozovati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67"/>
            <a:ext cx="9154126" cy="6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/>
          <a:stretch/>
        </p:blipFill>
        <p:spPr>
          <a:xfrm rot="5400000">
            <a:off x="-72647" y="2081015"/>
            <a:ext cx="4752789" cy="4104456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468560" y="332656"/>
            <a:ext cx="5945723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«Мы за здоровый образ жизни»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34023" r="8160" b="36552"/>
          <a:stretch/>
        </p:blipFill>
        <p:spPr>
          <a:xfrm>
            <a:off x="4626199" y="2996952"/>
            <a:ext cx="4417849" cy="338613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6987" y="1466074"/>
            <a:ext cx="4516275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«Да здравствует семья!»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8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350</Words>
  <Application>Microsoft Office PowerPoint</Application>
  <PresentationFormat>Экран (4:3)</PresentationFormat>
  <Paragraphs>71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Создание единого образовательного пространства «Детский сад – семья»  в соответствии с федеральным государственным образовательным стандартом </vt:lpstr>
      <vt:lpstr>Презентация PowerPoint</vt:lpstr>
      <vt:lpstr>Цель сотрудничества детского сада и семьи – создание необходимых условий для развития партнерских и доверительных отношений с семьями воспитанников, которые обеспечивают целостное развитие личности дошкольника.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день бега  «Кросс нации»</vt:lpstr>
      <vt:lpstr>Досуг  «Мы коньки свои возьмем и кататься все пойдем»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единого образовательного пространства «Детский сад – семья»  в соответствии с федеральным государственным образовательным стандартом</dc:title>
  <dc:creator>Пользователь</dc:creator>
  <cp:lastModifiedBy>Пользователь</cp:lastModifiedBy>
  <cp:revision>36</cp:revision>
  <dcterms:created xsi:type="dcterms:W3CDTF">2023-03-28T08:31:48Z</dcterms:created>
  <dcterms:modified xsi:type="dcterms:W3CDTF">2023-03-31T03:26:18Z</dcterms:modified>
</cp:coreProperties>
</file>