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69" r:id="rId16"/>
    <p:sldId id="270" r:id="rId17"/>
    <p:sldId id="274" r:id="rId18"/>
    <p:sldId id="273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0ABA-0C1D-49B0-8FAA-58997C5EBE4F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D0639-72AC-4229-9E22-3AF288C94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49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D0639-72AC-4229-9E22-3AF288C948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5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D0639-72AC-4229-9E22-3AF288C9483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9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5E7CE93-A5BE-4C53-BBBC-877187F10DB4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7659FF0-9BD4-4DE8-BC62-1381F99D18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212976"/>
            <a:ext cx="7543800" cy="1524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И</a:t>
            </a:r>
            <a:r>
              <a:rPr lang="ru-RU" sz="2800" dirty="0" smtClean="0"/>
              <a:t>спользование  культурных  практик </a:t>
            </a:r>
            <a:r>
              <a:rPr lang="ru-RU" sz="2800" dirty="0"/>
              <a:t>для </a:t>
            </a:r>
            <a:r>
              <a:rPr lang="ru-RU" sz="2800" dirty="0" smtClean="0"/>
              <a:t> формирования </a:t>
            </a:r>
            <a:r>
              <a:rPr lang="ru-RU" sz="2800" dirty="0"/>
              <a:t>основ финансовой грамотности </a:t>
            </a:r>
            <a:r>
              <a:rPr lang="ru-RU" sz="2800" dirty="0" smtClean="0"/>
              <a:t> дошкольников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1400" b="1" dirty="0"/>
              <a:t>Детский сад №125 Выборгского района Санкт-Петербурга</a:t>
            </a:r>
          </a:p>
          <a:p>
            <a:endParaRPr lang="ru-RU" sz="1400" b="1" dirty="0"/>
          </a:p>
          <a:p>
            <a:r>
              <a:rPr lang="ru-RU" sz="1400" b="1" dirty="0" smtClean="0"/>
              <a:t>Воспитатели </a:t>
            </a:r>
            <a:r>
              <a:rPr lang="ru-RU" sz="1400" b="1" dirty="0"/>
              <a:t>:Васильева М.В.                                                             </a:t>
            </a:r>
            <a:endParaRPr lang="ru-RU" sz="1400" b="1" dirty="0" smtClean="0"/>
          </a:p>
          <a:p>
            <a:r>
              <a:rPr lang="ru-RU" sz="1400" b="1" dirty="0"/>
              <a:t> </a:t>
            </a:r>
            <a:r>
              <a:rPr lang="ru-RU" sz="1400" b="1" dirty="0" smtClean="0"/>
              <a:t>                         </a:t>
            </a:r>
            <a:r>
              <a:rPr lang="ru-RU" sz="1400" b="1" dirty="0"/>
              <a:t>Осипова </a:t>
            </a:r>
            <a:r>
              <a:rPr lang="ru-RU" sz="1400" b="1" dirty="0" smtClean="0"/>
              <a:t>О.А</a:t>
            </a:r>
          </a:p>
          <a:p>
            <a:r>
              <a:rPr lang="ru-RU" sz="1400" b="1" dirty="0" smtClean="0"/>
              <a:t>Старший воспитатель : </a:t>
            </a:r>
            <a:r>
              <a:rPr lang="ru-RU" sz="1400" b="1" dirty="0" err="1" smtClean="0"/>
              <a:t>Шипкова</a:t>
            </a:r>
            <a:r>
              <a:rPr lang="ru-RU" sz="1400" b="1" dirty="0" smtClean="0"/>
              <a:t> В.Н.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2714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a\Desktop\Финансы\IMG_20230529_1215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r="7131"/>
          <a:stretch/>
        </p:blipFill>
        <p:spPr bwMode="auto">
          <a:xfrm>
            <a:off x="4823520" y="435936"/>
            <a:ext cx="4066967" cy="56117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8122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«Лучшее кафе мира </a:t>
            </a:r>
            <a:r>
              <a:rPr lang="ru-RU" dirty="0" smtClean="0"/>
              <a:t>!»</a:t>
            </a:r>
          </a:p>
          <a:p>
            <a:endParaRPr lang="ru-RU" dirty="0"/>
          </a:p>
          <a:p>
            <a:r>
              <a:rPr lang="ru-RU" dirty="0"/>
              <a:t>«Кафе Мухи - Цокотухи! Приходите все</a:t>
            </a:r>
            <a:r>
              <a:rPr lang="ru-RU" dirty="0" smtClean="0"/>
              <a:t>!»</a:t>
            </a:r>
          </a:p>
          <a:p>
            <a:endParaRPr lang="ru-RU" dirty="0"/>
          </a:p>
          <a:p>
            <a:r>
              <a:rPr lang="ru-RU" dirty="0"/>
              <a:t>В меню чай с малиной</a:t>
            </a:r>
            <a:r>
              <a:rPr lang="ru-RU" dirty="0" smtClean="0"/>
              <a:t>!»</a:t>
            </a:r>
          </a:p>
          <a:p>
            <a:endParaRPr lang="ru-RU" dirty="0"/>
          </a:p>
          <a:p>
            <a:r>
              <a:rPr lang="ru-RU" dirty="0"/>
              <a:t>«Получите скидку на какао</a:t>
            </a:r>
            <a:r>
              <a:rPr lang="ru-RU" dirty="0" smtClean="0"/>
              <a:t>!»</a:t>
            </a:r>
          </a:p>
          <a:p>
            <a:endParaRPr lang="ru-RU" dirty="0"/>
          </a:p>
          <a:p>
            <a:r>
              <a:rPr lang="ru-RU" dirty="0"/>
              <a:t>«Лучшее кафе Мухи-Цокотухи </a:t>
            </a:r>
            <a:r>
              <a:rPr lang="ru-RU" dirty="0" smtClean="0"/>
              <a:t>открыто</a:t>
            </a:r>
            <a:r>
              <a:rPr lang="ru-RU" dirty="0"/>
              <a:t>!»</a:t>
            </a:r>
          </a:p>
        </p:txBody>
      </p:sp>
      <p:pic>
        <p:nvPicPr>
          <p:cNvPr id="3075" name="Picture 3" descr="C:\Users\Marina\Desktop\Финансы\IMG_20230529_095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r="-368" b="17392"/>
          <a:stretch/>
        </p:blipFill>
        <p:spPr bwMode="auto">
          <a:xfrm>
            <a:off x="1259632" y="3068960"/>
            <a:ext cx="2704387" cy="29787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Играя в игру ,у детей возник интерес к изготовлению денег. Мы подсказали как можно чеканить монеты.</a:t>
            </a:r>
          </a:p>
        </p:txBody>
      </p:sp>
      <p:pic>
        <p:nvPicPr>
          <p:cNvPr id="4098" name="Picture 2" descr="C:\Users\Marina\Desktop\Финансы\IMG-20230518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4331"/>
            <a:ext cx="4001601" cy="5329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460" y="170080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Рассмотрели банкноты. Защиту от подделки .</a:t>
            </a:r>
          </a:p>
        </p:txBody>
      </p:sp>
      <p:pic>
        <p:nvPicPr>
          <p:cNvPr id="4100" name="Picture 4" descr="C:\Users\Marina\Desktop\Финансы\IMG_20230531_091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/>
          <a:stretch/>
        </p:blipFill>
        <p:spPr bwMode="auto">
          <a:xfrm>
            <a:off x="899592" y="2393651"/>
            <a:ext cx="3061647" cy="3470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700" y="404664"/>
            <a:ext cx="8677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Дети захотели рассмотреть разные купюры. </a:t>
            </a:r>
            <a:r>
              <a:rPr lang="ru-RU" dirty="0" smtClean="0"/>
              <a:t>Узнали какие города и достопримечательности изображены на банкнотах нашей страны.</a:t>
            </a:r>
          </a:p>
          <a:p>
            <a:r>
              <a:rPr lang="ru-RU" dirty="0" smtClean="0"/>
              <a:t>Мы предложили подумать ,как люди расплачивались в древности.</a:t>
            </a:r>
          </a:p>
          <a:p>
            <a:r>
              <a:rPr lang="ru-RU" dirty="0" smtClean="0"/>
              <a:t>Что </a:t>
            </a:r>
            <a:r>
              <a:rPr lang="ru-RU" dirty="0"/>
              <a:t>бы удовлетворить детскую любознательность посмотрели презентацию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Путешествуя </a:t>
            </a:r>
            <a:r>
              <a:rPr lang="ru-RU" dirty="0"/>
              <a:t>с родителями, ребята поделились наблюдением ,что в разных странах –свои деньги</a:t>
            </a:r>
            <a:r>
              <a:rPr lang="ru-RU" dirty="0" smtClean="0"/>
              <a:t>. Познакомились с некоторыми странами и их валютой.</a:t>
            </a:r>
            <a:endParaRPr lang="ru-RU" dirty="0"/>
          </a:p>
        </p:txBody>
      </p:sp>
      <p:pic>
        <p:nvPicPr>
          <p:cNvPr id="5122" name="Picture 2" descr="C:\Users\Marina\Desktop\Финансы\IMG-20230530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1" y="2276872"/>
            <a:ext cx="8303568" cy="37366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79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Воспитанник нашей группы рассказал, что дома есть коллекционные альбомы монет. </a:t>
            </a:r>
          </a:p>
          <a:p>
            <a:r>
              <a:rPr lang="ru-RU" dirty="0"/>
              <a:t>Мы стараемся , что бы родители принимали активное участие в жизни нашей группы. Пригласили мамочку показать альбомы и рассказать о коллекции .</a:t>
            </a:r>
          </a:p>
        </p:txBody>
      </p:sp>
      <p:pic>
        <p:nvPicPr>
          <p:cNvPr id="7170" name="Picture 2" descr="C:\Users\Marina\Desktop\Финансы\IMG_20230531_105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/>
          <a:stretch/>
        </p:blipFill>
        <p:spPr bwMode="auto">
          <a:xfrm>
            <a:off x="1187624" y="1821017"/>
            <a:ext cx="6480720" cy="42439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na\Desktop\Финансы\IMG_20230531_1052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 bwMode="auto">
          <a:xfrm>
            <a:off x="5364088" y="573157"/>
            <a:ext cx="3503144" cy="3817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ina\Desktop\Финансы\IMG_20230531_1051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" b="10268"/>
          <a:stretch/>
        </p:blipFill>
        <p:spPr bwMode="auto">
          <a:xfrm>
            <a:off x="179512" y="2481991"/>
            <a:ext cx="5094524" cy="35517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124744"/>
            <a:ext cx="376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Монеты коллекционирует нумизмат.</a:t>
            </a:r>
          </a:p>
        </p:txBody>
      </p:sp>
    </p:spTree>
    <p:extLst>
      <p:ext uri="{BB962C8B-B14F-4D97-AF65-F5344CB8AC3E}">
        <p14:creationId xmlns:p14="http://schemas.microsoft.com/office/powerpoint/2010/main" val="13764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na\Desktop\Финансы\IMG_20230529_094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5980" b="25442"/>
          <a:stretch/>
        </p:blipFill>
        <p:spPr bwMode="auto">
          <a:xfrm>
            <a:off x="3478449" y="626865"/>
            <a:ext cx="5505161" cy="36403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92696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Муха Цокотуха развивала свое кафе. </a:t>
            </a:r>
            <a:endParaRPr lang="ru-RU" dirty="0" smtClean="0"/>
          </a:p>
          <a:p>
            <a:r>
              <a:rPr lang="ru-RU" dirty="0" smtClean="0"/>
              <a:t>Ребята </a:t>
            </a:r>
            <a:r>
              <a:rPr lang="ru-RU" dirty="0"/>
              <a:t>предложили часть денег откладывать </a:t>
            </a:r>
            <a:r>
              <a:rPr lang="ru-RU" dirty="0" smtClean="0"/>
              <a:t>,а </a:t>
            </a:r>
            <a:r>
              <a:rPr lang="ru-RU" dirty="0"/>
              <a:t>не тратить. Так у нашей героини появилась </a:t>
            </a:r>
            <a:r>
              <a:rPr lang="ru-RU" dirty="0" smtClean="0"/>
              <a:t>копилка.</a:t>
            </a:r>
            <a:endParaRPr lang="ru-RU" dirty="0"/>
          </a:p>
        </p:txBody>
      </p:sp>
      <p:pic>
        <p:nvPicPr>
          <p:cNvPr id="6147" name="Picture 3" descr="C:\Users\Marina\Desktop\Финансы\IMG-20230526-WA00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24" l="0" r="98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6989"/>
            <a:ext cx="4996957" cy="37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0705" y="4855302"/>
            <a:ext cx="6067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Ассортимент </a:t>
            </a:r>
            <a:r>
              <a:rPr lang="ru-RU" dirty="0"/>
              <a:t>кафе расширяется.</a:t>
            </a:r>
          </a:p>
          <a:p>
            <a:r>
              <a:rPr lang="ru-RU" dirty="0"/>
              <a:t>Где же может брать продукты для выпечки Муха-Цокотуха?</a:t>
            </a:r>
          </a:p>
          <a:p>
            <a:r>
              <a:rPr lang="ru-RU" dirty="0"/>
              <a:t>Конечно в магазине. Мы решили открыть не просто магазин ,а фермерский магазин натуральных </a:t>
            </a:r>
            <a:r>
              <a:rPr lang="ru-RU" dirty="0" smtClean="0"/>
              <a:t>продуктов</a:t>
            </a:r>
            <a:r>
              <a:rPr lang="ru-RU" dirty="0"/>
              <a:t>.</a:t>
            </a:r>
          </a:p>
        </p:txBody>
      </p:sp>
      <p:pic>
        <p:nvPicPr>
          <p:cNvPr id="9218" name="Picture 2" descr="C:\Users\Marina\Desktop\Финансы\IMG_20230529_094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14019" r="21155" b="1534"/>
          <a:stretch/>
        </p:blipFill>
        <p:spPr bwMode="auto">
          <a:xfrm>
            <a:off x="251520" y="582811"/>
            <a:ext cx="2933323" cy="54728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ina\Desktop\Финансы\IMG_20230529_094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26889"/>
            <a:ext cx="3078000" cy="4104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479" y="404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Пополнили знания о пользе натуральных продуктов ,о труде на ферме. </a:t>
            </a:r>
            <a:r>
              <a:rPr lang="ru-RU" dirty="0" smtClean="0"/>
              <a:t>Расширился ассортимент в нашем магазине.</a:t>
            </a:r>
          </a:p>
          <a:p>
            <a:endParaRPr lang="ru-RU" dirty="0" smtClean="0"/>
          </a:p>
          <a:p>
            <a:r>
              <a:rPr lang="ru-RU" dirty="0" smtClean="0"/>
              <a:t>«Кто потрудился ,тот и поел.»</a:t>
            </a:r>
          </a:p>
        </p:txBody>
      </p:sp>
      <p:pic>
        <p:nvPicPr>
          <p:cNvPr id="11266" name="Picture 2" descr="C:\Users\Marina\Desktop\Финансы\IMG_20230529_122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/>
          <a:stretch/>
        </p:blipFill>
        <p:spPr bwMode="auto">
          <a:xfrm>
            <a:off x="5076056" y="836711"/>
            <a:ext cx="3980913" cy="46606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ina\Desktop\Финансы\IMG_20230529_103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/>
          <a:stretch/>
        </p:blipFill>
        <p:spPr bwMode="auto">
          <a:xfrm>
            <a:off x="360052" y="2242032"/>
            <a:ext cx="4530711" cy="38938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472604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Технология культурных практик в формировании финансовой грамотности дошкольников  способствует развитию </a:t>
            </a:r>
            <a:r>
              <a:rPr lang="ru-RU" dirty="0"/>
              <a:t>экономического </a:t>
            </a:r>
            <a:r>
              <a:rPr lang="ru-RU" dirty="0" smtClean="0"/>
              <a:t>мышления.</a:t>
            </a:r>
          </a:p>
          <a:p>
            <a:r>
              <a:rPr lang="ru-RU" dirty="0" smtClean="0"/>
              <a:t>Дети продолжали самостоятельно развивать ход игры ,меняя последовательность действий Мухи –Цокотухи . Делали выводы ,какие решения были удачным ,а какие не очень.</a:t>
            </a:r>
            <a:endParaRPr lang="ru-RU" dirty="0"/>
          </a:p>
        </p:txBody>
      </p:sp>
      <p:pic>
        <p:nvPicPr>
          <p:cNvPr id="12291" name="Picture 3" descr="C:\Users\Marina\Desktop\Финансы\IMG_20230529_1038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0"/>
          <a:stretch/>
        </p:blipFill>
        <p:spPr bwMode="auto">
          <a:xfrm>
            <a:off x="4860032" y="2780928"/>
            <a:ext cx="3384376" cy="32034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arina\Desktop\Финансы\IMG_20230529_10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7929"/>
            <a:ext cx="3876863" cy="5169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9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6094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Мир финансовых отношений все больше увлекал детей. Мы даже не ожидали такого </a:t>
            </a:r>
            <a:r>
              <a:rPr lang="ru-RU" dirty="0" smtClean="0"/>
              <a:t>интереса.</a:t>
            </a:r>
            <a:endParaRPr lang="ru-RU" dirty="0"/>
          </a:p>
        </p:txBody>
      </p:sp>
      <p:pic>
        <p:nvPicPr>
          <p:cNvPr id="13314" name="Picture 2" descr="C:\Users\Marina\Desktop\Финансы\IMG_20230511_075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49141"/>
            <a:ext cx="3564000" cy="475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rina\Desktop\Финансы\IMG_20230518_155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83601"/>
            <a:ext cx="3564000" cy="475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Экономика и дошкольник</a:t>
            </a:r>
            <a:r>
              <a:rPr lang="ru-RU" dirty="0" smtClean="0"/>
              <a:t> лишь на первый взгляд кажутся слишком далеки друг от друга. Тем не менее, современные дети рано овладевают </a:t>
            </a:r>
            <a:r>
              <a:rPr lang="ru-RU" b="1" dirty="0" smtClean="0"/>
              <a:t>экономической информацией на житейском уровне</a:t>
            </a:r>
            <a:r>
              <a:rPr lang="ru-RU" dirty="0" smtClean="0"/>
              <a:t>, так как посещают совместно с родителями магазины и банки и уже имеют некоторые элементарные представления о деньгах. Ребенок поневоле встречается с </a:t>
            </a:r>
            <a:r>
              <a:rPr lang="ru-RU" b="1" dirty="0" smtClean="0"/>
              <a:t>экономикой</a:t>
            </a:r>
            <a:r>
              <a:rPr lang="ru-RU" dirty="0" smtClean="0"/>
              <a:t>, даже если его этому не учат. Он узнает, что такое </a:t>
            </a:r>
            <a:r>
              <a:rPr lang="ru-RU" i="1" dirty="0" smtClean="0"/>
              <a:t>«мое»</a:t>
            </a:r>
            <a:r>
              <a:rPr lang="ru-RU" dirty="0" smtClean="0"/>
              <a:t>, </a:t>
            </a:r>
            <a:r>
              <a:rPr lang="ru-RU" i="1" dirty="0" smtClean="0"/>
              <a:t>«твое»</a:t>
            </a:r>
            <a:r>
              <a:rPr lang="ru-RU" dirty="0" smtClean="0"/>
              <a:t>, </a:t>
            </a:r>
            <a:r>
              <a:rPr lang="ru-RU" i="1" dirty="0" smtClean="0"/>
              <a:t>«наше»</a:t>
            </a:r>
            <a:r>
              <a:rPr lang="ru-RU" dirty="0" smtClean="0"/>
              <a:t>, </a:t>
            </a:r>
            <a:r>
              <a:rPr lang="ru-RU" i="1" dirty="0" smtClean="0"/>
              <a:t>«обмен»</a:t>
            </a:r>
            <a:r>
              <a:rPr lang="ru-RU" dirty="0" smtClean="0"/>
              <a:t>, </a:t>
            </a:r>
            <a:r>
              <a:rPr lang="ru-RU" i="1" dirty="0" smtClean="0"/>
              <a:t>«деньги»</a:t>
            </a:r>
            <a:r>
              <a:rPr lang="ru-RU" dirty="0" smtClean="0"/>
              <a:t>, </a:t>
            </a:r>
            <a:r>
              <a:rPr lang="ru-RU" i="1" dirty="0" smtClean="0"/>
              <a:t>«цена»</a:t>
            </a:r>
            <a:r>
              <a:rPr lang="ru-RU" dirty="0" smtClean="0"/>
              <a:t>, </a:t>
            </a:r>
            <a:r>
              <a:rPr lang="ru-RU" i="1" dirty="0" smtClean="0"/>
              <a:t>«дорого»</a:t>
            </a:r>
            <a:r>
              <a:rPr lang="ru-RU" dirty="0" smtClean="0"/>
              <a:t>, </a:t>
            </a:r>
            <a:r>
              <a:rPr lang="ru-RU" i="1" dirty="0" smtClean="0"/>
              <a:t>«дешево»</a:t>
            </a:r>
            <a:r>
              <a:rPr lang="ru-RU" dirty="0" smtClean="0"/>
              <a:t>, </a:t>
            </a:r>
            <a:r>
              <a:rPr lang="ru-RU" i="1" dirty="0" smtClean="0"/>
              <a:t>«продать»</a:t>
            </a:r>
            <a:r>
              <a:rPr lang="ru-RU" dirty="0" smtClean="0"/>
              <a:t>, </a:t>
            </a:r>
            <a:r>
              <a:rPr lang="ru-RU" i="1" dirty="0" smtClean="0"/>
              <a:t>«заработать»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Чем раньше дети узнают о роли денег в частной, семейной и общественной жизни, тем раньше могут быть </a:t>
            </a:r>
            <a:r>
              <a:rPr lang="ru-RU" b="1" dirty="0" smtClean="0"/>
              <a:t>сформированы полезные финансовые привычки</a:t>
            </a:r>
            <a:r>
              <a:rPr lang="ru-RU" dirty="0" smtClean="0"/>
              <a:t>. </a:t>
            </a:r>
          </a:p>
          <a:p>
            <a:endParaRPr lang="ru-RU" dirty="0" smtClean="0"/>
          </a:p>
          <a:p>
            <a:r>
              <a:rPr lang="ru-RU" dirty="0" smtClean="0"/>
              <a:t>Результаты </a:t>
            </a:r>
            <a:r>
              <a:rPr lang="ru-RU" b="1" dirty="0" smtClean="0"/>
              <a:t>воспитательной</a:t>
            </a:r>
            <a:r>
              <a:rPr lang="ru-RU" dirty="0" smtClean="0"/>
              <a:t> работы будут успешными в том случае, если образование </a:t>
            </a:r>
            <a:r>
              <a:rPr lang="ru-RU" b="1" dirty="0" smtClean="0"/>
              <a:t>основам финансовой грамотности</a:t>
            </a:r>
            <a:r>
              <a:rPr lang="ru-RU" dirty="0" smtClean="0"/>
              <a:t> осуществляется в комплексе решения задач трудового, нравственного и экономического воспитания.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4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ina\Desktop\Финансы\IMG_20230529_091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7" y="1175322"/>
            <a:ext cx="3636404" cy="48485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rina\Desktop\Финансы\IMG-20230517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173615"/>
            <a:ext cx="3621015" cy="4824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0466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Старались </a:t>
            </a:r>
            <a:r>
              <a:rPr lang="ru-RU" dirty="0"/>
              <a:t>идти за детской любознательностью. </a:t>
            </a:r>
          </a:p>
          <a:p>
            <a:r>
              <a:rPr lang="ru-RU" dirty="0"/>
              <a:t>Обогатили развивающую среду различными играми.</a:t>
            </a:r>
          </a:p>
        </p:txBody>
      </p:sp>
    </p:spTree>
    <p:extLst>
      <p:ext uri="{BB962C8B-B14F-4D97-AF65-F5344CB8AC3E}">
        <p14:creationId xmlns:p14="http://schemas.microsoft.com/office/powerpoint/2010/main" val="8932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na\Desktop\Финансы\IMG-20230523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604822" cy="48024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rina\Desktop\Финансы\IMG_20230517_095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19" y="1196752"/>
            <a:ext cx="3591000" cy="478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7119" y="392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Знакомые игры увлекли по –новому. Возникли новые правила.</a:t>
            </a:r>
          </a:p>
        </p:txBody>
      </p:sp>
    </p:spTree>
    <p:extLst>
      <p:ext uri="{BB962C8B-B14F-4D97-AF65-F5344CB8AC3E}">
        <p14:creationId xmlns:p14="http://schemas.microsoft.com/office/powerpoint/2010/main" val="6488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Детей стал интересовать механизм безналичного расчета.</a:t>
            </a:r>
          </a:p>
          <a:p>
            <a:r>
              <a:rPr lang="ru-RU" dirty="0"/>
              <a:t>Решили сделать банковские карты.</a:t>
            </a:r>
          </a:p>
          <a:p>
            <a:r>
              <a:rPr lang="ru-RU" dirty="0"/>
              <a:t>Оговорили ,что банки бывают разные и дизайн у банковских карт тоже.</a:t>
            </a:r>
          </a:p>
        </p:txBody>
      </p:sp>
      <p:pic>
        <p:nvPicPr>
          <p:cNvPr id="16386" name="Picture 2" descr="C:\Users\Marina\Desktop\Финансы\IMG_20230517_0943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0"/>
          <a:stretch/>
        </p:blipFill>
        <p:spPr bwMode="auto">
          <a:xfrm>
            <a:off x="179512" y="2098016"/>
            <a:ext cx="3866720" cy="38512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Marina\Desktop\Финансы\IMG_20230517_094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71" y="476673"/>
            <a:ext cx="4104457" cy="54726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Коля сделал больше всех. Все карты ,которые были у нас в наличии и очень много из интернета 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Бонусные карты из всех знакомых магазинов.</a:t>
            </a:r>
            <a:endParaRPr lang="ru-RU" dirty="0"/>
          </a:p>
        </p:txBody>
      </p:sp>
      <p:pic>
        <p:nvPicPr>
          <p:cNvPr id="17410" name="Picture 2" descr="C:\Users\Marina\Desktop\Финансы\IMG_20230519_104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7846"/>
            <a:ext cx="3356615" cy="44754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4259" y="4869160"/>
            <a:ext cx="359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Появилась даже </a:t>
            </a:r>
            <a:r>
              <a:rPr lang="ru-RU" dirty="0" err="1"/>
              <a:t>космо</a:t>
            </a:r>
            <a:r>
              <a:rPr lang="ru-RU" dirty="0"/>
              <a:t>-карта и </a:t>
            </a:r>
            <a:r>
              <a:rPr lang="ru-RU" dirty="0" err="1"/>
              <a:t>космо</a:t>
            </a:r>
            <a:r>
              <a:rPr lang="ru-RU" dirty="0"/>
              <a:t> –деньги. Этому поспособствовало знакомство с Днем космонавтики.</a:t>
            </a:r>
          </a:p>
        </p:txBody>
      </p:sp>
      <p:pic>
        <p:nvPicPr>
          <p:cNvPr id="17411" name="Picture 3" descr="C:\Users\Marina\Desktop\Финансы\IMG_20230518_155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37846"/>
            <a:ext cx="2592288" cy="34563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arina\Desktop\Финансы\IMG_20230519_105601 —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41010" r="23433" b="29706"/>
          <a:stretch/>
        </p:blipFill>
        <p:spPr bwMode="auto">
          <a:xfrm>
            <a:off x="6444208" y="2294490"/>
            <a:ext cx="2587432" cy="1543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3418" y="38321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Самостоятельно придумали сделать кошельки д</a:t>
            </a:r>
            <a:r>
              <a:rPr lang="ru-RU" dirty="0" smtClean="0"/>
              <a:t>ля </a:t>
            </a:r>
            <a:r>
              <a:rPr lang="ru-RU" dirty="0"/>
              <a:t>хранения карт. Мы предложили выполнить их в </a:t>
            </a:r>
            <a:r>
              <a:rPr lang="ru-RU" dirty="0" smtClean="0"/>
              <a:t>технике оригами</a:t>
            </a:r>
            <a:r>
              <a:rPr lang="ru-RU" dirty="0"/>
              <a:t>.</a:t>
            </a:r>
          </a:p>
        </p:txBody>
      </p:sp>
      <p:pic>
        <p:nvPicPr>
          <p:cNvPr id="18434" name="Picture 2" descr="C:\Users\Marina\Desktop\Финансы\IMG-20230518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18" y="1124744"/>
            <a:ext cx="6433354" cy="48305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Дети рассказали ,что у некоторых тоже есть копилки ,как у Мухи –</a:t>
            </a:r>
            <a:r>
              <a:rPr lang="ru-RU" dirty="0" smtClean="0"/>
              <a:t>Цокотухи</a:t>
            </a:r>
            <a:r>
              <a:rPr lang="ru-RU" dirty="0"/>
              <a:t>.</a:t>
            </a:r>
          </a:p>
          <a:p>
            <a:r>
              <a:rPr lang="ru-RU" dirty="0"/>
              <a:t>Ребята захотели иметь копилки в группе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 даже открыли банк для хранения своих сбережений.</a:t>
            </a:r>
            <a:endParaRPr lang="ru-RU" dirty="0"/>
          </a:p>
        </p:txBody>
      </p:sp>
      <p:pic>
        <p:nvPicPr>
          <p:cNvPr id="19458" name="Picture 2" descr="C:\Users\Marina\Desktop\Финансы\IMG-20230531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25" y="1327994"/>
            <a:ext cx="6329403" cy="47525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наша Муха все богатела. </a:t>
            </a:r>
          </a:p>
          <a:p>
            <a:r>
              <a:rPr lang="ru-RU" dirty="0"/>
              <a:t>На что же можно потратить заработанные </a:t>
            </a:r>
            <a:r>
              <a:rPr lang="ru-RU" dirty="0" smtClean="0"/>
              <a:t>деньги?</a:t>
            </a:r>
            <a:endParaRPr lang="ru-RU" dirty="0"/>
          </a:p>
          <a:p>
            <a:r>
              <a:rPr lang="ru-RU" dirty="0"/>
              <a:t>Ребята поделились своим мнением:</a:t>
            </a:r>
          </a:p>
          <a:p>
            <a:r>
              <a:rPr lang="ru-RU" dirty="0"/>
              <a:t>-на учебу, на ум;</a:t>
            </a:r>
          </a:p>
          <a:p>
            <a:r>
              <a:rPr lang="ru-RU" dirty="0"/>
              <a:t>-положить в банк;</a:t>
            </a:r>
          </a:p>
          <a:p>
            <a:r>
              <a:rPr lang="ru-RU" dirty="0"/>
              <a:t>-на собаку и все для собаки;</a:t>
            </a:r>
          </a:p>
          <a:p>
            <a:r>
              <a:rPr lang="ru-RU" dirty="0"/>
              <a:t>-положить в копилку;</a:t>
            </a:r>
          </a:p>
          <a:p>
            <a:r>
              <a:rPr lang="ru-RU" dirty="0"/>
              <a:t>-на украшение жилья;</a:t>
            </a:r>
          </a:p>
          <a:p>
            <a:r>
              <a:rPr lang="ru-RU" dirty="0"/>
              <a:t>-на посуду;</a:t>
            </a:r>
          </a:p>
          <a:p>
            <a:r>
              <a:rPr lang="ru-RU" dirty="0"/>
              <a:t>-на мебель.</a:t>
            </a:r>
          </a:p>
        </p:txBody>
      </p:sp>
      <p:pic>
        <p:nvPicPr>
          <p:cNvPr id="20482" name="Picture 2" descr="C:\Users\Marina\Desktop\Финансы\IMG_20230529_094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5461115" cy="40958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Представления о товарно-денежных отношениях у детей пополнились новыми знаниями.</a:t>
            </a:r>
          </a:p>
          <a:p>
            <a:r>
              <a:rPr lang="ru-RU" dirty="0"/>
              <a:t>Было решено открыть мастерские по изготовлению предметов </a:t>
            </a:r>
            <a:r>
              <a:rPr lang="ru-RU" dirty="0" smtClean="0"/>
              <a:t>быта ,в которых Муха –Цокотуха могла бы приобрести нужные товары.</a:t>
            </a:r>
          </a:p>
          <a:p>
            <a:r>
              <a:rPr lang="ru-RU" dirty="0" smtClean="0"/>
              <a:t>Ребята выбрали тот вид деятельности , который был им интересен. Сделали вывески-названия для своих мастерских.</a:t>
            </a:r>
            <a:endParaRPr lang="ru-RU" dirty="0"/>
          </a:p>
        </p:txBody>
      </p:sp>
      <p:pic>
        <p:nvPicPr>
          <p:cNvPr id="21506" name="Picture 2" descr="C:\Users\Marina\Desktop\Финансы\IMG_20230531_10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123031"/>
            <a:ext cx="5337225" cy="40029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1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нас открылись такие мастерские:</a:t>
            </a:r>
          </a:p>
          <a:p>
            <a:r>
              <a:rPr lang="ru-RU" dirty="0"/>
              <a:t>- по росписи посуды; </a:t>
            </a:r>
          </a:p>
          <a:p>
            <a:r>
              <a:rPr lang="ru-RU" dirty="0"/>
              <a:t>-по изготовлению ваз;</a:t>
            </a:r>
          </a:p>
          <a:p>
            <a:r>
              <a:rPr lang="ru-RU" dirty="0"/>
              <a:t>-мебельная;</a:t>
            </a:r>
          </a:p>
          <a:p>
            <a:r>
              <a:rPr lang="ru-RU" dirty="0"/>
              <a:t>-мастерская тканей ;</a:t>
            </a:r>
          </a:p>
          <a:p>
            <a:r>
              <a:rPr lang="ru-RU" dirty="0"/>
              <a:t>-цветочная.</a:t>
            </a:r>
          </a:p>
        </p:txBody>
      </p:sp>
      <p:pic>
        <p:nvPicPr>
          <p:cNvPr id="22532" name="Picture 4" descr="C:\Users\Marina\Desktop\Финансы\IMG_20230531_095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988840"/>
            <a:ext cx="2641135" cy="35215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Marina\Desktop\Финансы\IMG_20230531_100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5014"/>
            <a:ext cx="2644621" cy="35261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Marina\Desktop\Финансы\IMG_20230531_100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38" y="1124744"/>
            <a:ext cx="3100848" cy="41344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9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198" y="476672"/>
            <a:ext cx="6102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Ребята рассказали ,что можно сделать </a:t>
            </a:r>
            <a:r>
              <a:rPr lang="ru-RU" dirty="0" smtClean="0"/>
              <a:t>, что </a:t>
            </a:r>
            <a:r>
              <a:rPr lang="ru-RU" dirty="0"/>
              <a:t>бы мастерская приносила еще большую </a:t>
            </a:r>
            <a:r>
              <a:rPr lang="ru-RU" dirty="0" smtClean="0"/>
              <a:t>прибыль:</a:t>
            </a:r>
          </a:p>
          <a:p>
            <a:pPr marL="285750" indent="-285750"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родавать 2 вазы по цене одной;</a:t>
            </a:r>
          </a:p>
          <a:p>
            <a:pPr marL="285750" indent="-285750">
              <a:buFontTx/>
              <a:buChar char="-"/>
            </a:pPr>
            <a:r>
              <a:rPr lang="ru-RU" dirty="0"/>
              <a:t>и</a:t>
            </a:r>
            <a:r>
              <a:rPr lang="ru-RU" dirty="0" smtClean="0"/>
              <a:t>зготавливать занавески на заказ;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придумывать новые узоры для посуды;</a:t>
            </a:r>
          </a:p>
          <a:p>
            <a:pPr marL="285750" indent="-285750">
              <a:buFontTx/>
              <a:buChar char="-"/>
            </a:pPr>
            <a:r>
              <a:rPr lang="ru-RU" dirty="0"/>
              <a:t>д</a:t>
            </a:r>
            <a:r>
              <a:rPr lang="ru-RU" dirty="0" smtClean="0"/>
              <a:t>елать больше товара;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делать рекламу;</a:t>
            </a:r>
          </a:p>
          <a:p>
            <a:pPr marL="285750" indent="-285750"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рганизовать доставку;</a:t>
            </a:r>
          </a:p>
          <a:p>
            <a:pPr marL="285750" indent="-285750"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оложить деньга в банк, что бы их стало больше.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23555" name="Picture 3" descr="C:\Users\Marina\Desktop\Финансы\IMG_20230531_100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18" y="1299105"/>
            <a:ext cx="3275856" cy="43678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arina\Desktop\Финансы\IMG_20230531_1003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22987" r="203" b="12043"/>
          <a:stretch/>
        </p:blipFill>
        <p:spPr bwMode="auto">
          <a:xfrm>
            <a:off x="971600" y="3068960"/>
            <a:ext cx="3528392" cy="30565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568869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Мы знакомим </a:t>
            </a:r>
            <a:r>
              <a:rPr lang="ru-RU" b="1" dirty="0" smtClean="0"/>
              <a:t>детей с профессиями</a:t>
            </a:r>
            <a:r>
              <a:rPr lang="ru-RU" dirty="0" smtClean="0"/>
              <a:t>, учим их </a:t>
            </a:r>
            <a:r>
              <a:rPr lang="ru-RU" b="1" dirty="0" smtClean="0"/>
              <a:t>воспринимать</a:t>
            </a:r>
            <a:r>
              <a:rPr lang="ru-RU" dirty="0" smtClean="0"/>
              <a:t> и ценить мир рукотворных вещей как результат труда людей. У </a:t>
            </a:r>
            <a:r>
              <a:rPr lang="ru-RU" b="1" dirty="0" smtClean="0"/>
              <a:t>детей формируются</a:t>
            </a:r>
            <a:r>
              <a:rPr lang="ru-RU" dirty="0" smtClean="0"/>
              <a:t> представления о денежных отношениях (торговля, купля-продажа, о доходах </a:t>
            </a:r>
            <a:r>
              <a:rPr lang="ru-RU" i="1" dirty="0" smtClean="0"/>
              <a:t>(заработная плата, пенсия)</a:t>
            </a:r>
            <a:r>
              <a:rPr lang="ru-RU" dirty="0" smtClean="0"/>
              <a:t> и расходах, о денежных знаках </a:t>
            </a:r>
            <a:r>
              <a:rPr lang="ru-RU" i="1" dirty="0" smtClean="0"/>
              <a:t>(монета, купюра)</a:t>
            </a:r>
            <a:r>
              <a:rPr lang="ru-RU" dirty="0" smtClean="0"/>
              <a:t> России и других стран.</a:t>
            </a:r>
          </a:p>
          <a:p>
            <a:endParaRPr lang="ru-RU" dirty="0" smtClean="0"/>
          </a:p>
          <a:p>
            <a:r>
              <a:rPr lang="ru-RU" dirty="0" smtClean="0"/>
              <a:t>В процессе </a:t>
            </a:r>
            <a:r>
              <a:rPr lang="ru-RU" b="1" dirty="0" smtClean="0"/>
              <a:t>экономического воспитания</a:t>
            </a:r>
            <a:r>
              <a:rPr lang="ru-RU" dirty="0" smtClean="0"/>
              <a:t> дети знакомятся с бережливостью и  трудолюбием. Дети учатся навыкам самообслуживания, элементарного бытового труда в помещении и на участке детского сада, у них складываются представления о труде взрослых, прививаются чувства уважения к труду.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09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676" y="404664"/>
            <a:ext cx="814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 бы Мухе –Цокотухе было удобнее увидеть весь ассортимент организовали ярмарку товаров наших </a:t>
            </a:r>
            <a:r>
              <a:rPr lang="ru-RU" dirty="0" smtClean="0"/>
              <a:t>мастеров . В </a:t>
            </a:r>
            <a:r>
              <a:rPr lang="ru-RU" dirty="0"/>
              <a:t>роли покупательницы выступал </a:t>
            </a:r>
            <a:r>
              <a:rPr lang="ru-RU" dirty="0" smtClean="0"/>
              <a:t>ребенок .</a:t>
            </a:r>
            <a:r>
              <a:rPr lang="ru-RU" dirty="0"/>
              <a:t> В ходе игры дети менялись ролями.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4578" name="Picture 2" descr="C:\Users\Marina\Desktop\Финансы\IMG-20230531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51" y="1340768"/>
            <a:ext cx="6237479" cy="46835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4092" y="40466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доме-кафе нашей героини появились занавески и скатерть, полочки для варенья, ваза с цветами на подставке, красивый чайный сервиз . Угощение стало разнообразным.</a:t>
            </a:r>
            <a:endParaRPr lang="ru-RU" dirty="0"/>
          </a:p>
        </p:txBody>
      </p:sp>
      <p:pic>
        <p:nvPicPr>
          <p:cNvPr id="25602" name="Picture 2" descr="C:\Users\Marina\Desktop\Финансы\IMG-20230531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009643" cy="45124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ina\Desktop\Финансы\IMG-20230531-WA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13888" b="6405"/>
          <a:stretch/>
        </p:blipFill>
        <p:spPr bwMode="auto">
          <a:xfrm>
            <a:off x="827584" y="1212851"/>
            <a:ext cx="7416824" cy="47209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6133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Появилась бабочка-помощница и доставщик еды.</a:t>
            </a:r>
          </a:p>
        </p:txBody>
      </p:sp>
    </p:spTree>
    <p:extLst>
      <p:ext uri="{BB962C8B-B14F-4D97-AF65-F5344CB8AC3E}">
        <p14:creationId xmlns:p14="http://schemas.microsoft.com/office/powerpoint/2010/main" val="8031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0972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Главным итогом работы стали слова нашей воспитанницы Маргариты : «С вами не соскучишься!»</a:t>
            </a:r>
          </a:p>
        </p:txBody>
      </p:sp>
      <p:pic>
        <p:nvPicPr>
          <p:cNvPr id="26626" name="Picture 2" descr="C:\Users\Marina\Desktop\Финансы\IMG-20230531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b="30518"/>
          <a:stretch/>
        </p:blipFill>
        <p:spPr bwMode="auto">
          <a:xfrm>
            <a:off x="840835" y="1460817"/>
            <a:ext cx="7418209" cy="44338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8840" y="836712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Наша цель: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/>
              <a:t>формирование у детей старшего дошкольного возраста первичных экономических представлений.</a:t>
            </a:r>
            <a:br>
              <a:rPr lang="ru-RU" dirty="0" smtClean="0"/>
            </a:br>
            <a:r>
              <a:rPr lang="ru-RU" dirty="0" smtClean="0"/>
              <a:t>Помочь детям шести - семи лет войти в </a:t>
            </a:r>
            <a:r>
              <a:rPr lang="ru-RU" b="1" dirty="0" smtClean="0"/>
              <a:t>социально-экономическую жизнь</a:t>
            </a:r>
            <a:r>
              <a:rPr lang="ru-RU" dirty="0" smtClean="0"/>
              <a:t>, способствовать </a:t>
            </a:r>
            <a:r>
              <a:rPr lang="ru-RU" b="1" dirty="0" smtClean="0"/>
              <a:t>формированию основ финансовой грамотности у детей данного возраста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356992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Дети научатся уважать людей, умеющих трудиться и честно зарабатывать деньги, осознавать взаимосвязь понятий </a:t>
            </a:r>
            <a:r>
              <a:rPr lang="ru-RU" i="1" dirty="0" smtClean="0"/>
              <a:t>«труд — продукт — деньги»</a:t>
            </a:r>
            <a:r>
              <a:rPr lang="ru-RU" dirty="0" smtClean="0"/>
              <a:t> и </a:t>
            </a:r>
            <a:r>
              <a:rPr lang="ru-RU" i="1" dirty="0" smtClean="0"/>
              <a:t>«стоимость продукта в зависимости от его качества»</a:t>
            </a:r>
            <a:r>
              <a:rPr lang="ru-RU" dirty="0" smtClean="0"/>
              <a:t>, корректировать собственные потребности, понимать и ценить окружающий предметный мир, применять полученные умения и навыки в реальных жизненных ситуациях.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5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241" y="482827"/>
            <a:ext cx="6244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Нами были определены следующие задачи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1090" y="1084606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Формирование первичных экономических представлений и компетенций.</a:t>
            </a:r>
          </a:p>
          <a:p>
            <a:endParaRPr lang="ru-RU" dirty="0" smtClean="0"/>
          </a:p>
          <a:p>
            <a:r>
              <a:rPr lang="ru-RU" dirty="0" smtClean="0"/>
              <a:t>Развитие экономического мышления дошкольников.</a:t>
            </a:r>
          </a:p>
          <a:p>
            <a:endParaRPr lang="ru-RU" dirty="0" smtClean="0"/>
          </a:p>
          <a:p>
            <a:r>
              <a:rPr lang="ru-RU" dirty="0" smtClean="0"/>
              <a:t>Расширение представления детей о деньгах и статьях расхода семейного бюджета.</a:t>
            </a:r>
          </a:p>
          <a:p>
            <a:endParaRPr lang="ru-RU" dirty="0" smtClean="0"/>
          </a:p>
          <a:p>
            <a:r>
              <a:rPr lang="ru-RU" dirty="0" smtClean="0"/>
              <a:t>Укрепление семейных связей.</a:t>
            </a:r>
          </a:p>
          <a:p>
            <a:endParaRPr lang="ru-RU" dirty="0" smtClean="0"/>
          </a:p>
          <a:p>
            <a:r>
              <a:rPr lang="ru-RU" dirty="0" smtClean="0"/>
              <a:t>Воспитание социально-личностных качеств и ценностных ориентиров, необходимых для рационального поведения в сфере экономики.</a:t>
            </a:r>
          </a:p>
          <a:p>
            <a:endParaRPr lang="ru-RU" dirty="0" smtClean="0"/>
          </a:p>
          <a:p>
            <a:r>
              <a:rPr lang="ru-RU" dirty="0" smtClean="0"/>
              <a:t>Применять полученные умения и навыки в реальных жизненных ситуациях.</a:t>
            </a:r>
          </a:p>
          <a:p>
            <a:endParaRPr lang="ru-RU" dirty="0" smtClean="0"/>
          </a:p>
          <a:p>
            <a:r>
              <a:rPr lang="ru-RU" dirty="0" smtClean="0"/>
              <a:t>Уважать людей, умеющих трудиться и честно зарабатывать деньги.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4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221650"/>
            <a:ext cx="74612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 бы реализовать поставленную цель и задачи ,решили использовать технологию культурных практик. Работа с детьми в комбинированной группе по данной технологии ,уже не раз показала свою эффективность. Неуёмная любознательность с непоседливостью требует определенного </a:t>
            </a:r>
            <a:r>
              <a:rPr lang="ru-RU" dirty="0" smtClean="0"/>
              <a:t>подхода. </a:t>
            </a:r>
          </a:p>
          <a:p>
            <a:r>
              <a:rPr lang="ru-RU" dirty="0" smtClean="0"/>
              <a:t>В подготовительной группе дети, наблюдая за финансовыми отношениями внутри семьи, имеют определенный багаж знаний. Хотелось эти знания обобщить , обогатить и попробовать применить на практике. </a:t>
            </a:r>
          </a:p>
          <a:p>
            <a:r>
              <a:rPr lang="ru-RU" dirty="0" smtClean="0"/>
              <a:t>Предложили детям открыть кафе Мухи –Цокотухи. Нужно было решить как ,найдя одну денежку, действовать дальше , чтобы начать получать прибыль.</a:t>
            </a:r>
          </a:p>
          <a:p>
            <a:r>
              <a:rPr lang="ru-RU" dirty="0" smtClean="0"/>
              <a:t>Вот ,что у нас получилось  и какие идеи возникали в ходе деятельности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951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и в сказке Корнея Чуковского ,наша Муха –Цокотуха тоже нашла денежку</a:t>
            </a:r>
            <a:r>
              <a:rPr lang="ru-RU" dirty="0" smtClean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26" y="497861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Мы придумали плоскостную игру ,которая крепится на магнитах к доске. У нашей героини был дом, но не очень красивый и </a:t>
            </a:r>
            <a:r>
              <a:rPr lang="ru-RU" dirty="0" smtClean="0"/>
              <a:t>богатый.  На стол для гостей она поставила всю посуду , которая была в доме.</a:t>
            </a:r>
            <a:endParaRPr lang="ru-RU" dirty="0"/>
          </a:p>
        </p:txBody>
      </p:sp>
      <p:pic>
        <p:nvPicPr>
          <p:cNvPr id="4" name="Picture 2" descr="C:\Users\Marina\Downloads\IMG_20230925_132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9343"/>
          <a:stretch/>
        </p:blipFill>
        <p:spPr bwMode="auto">
          <a:xfrm>
            <a:off x="899592" y="805187"/>
            <a:ext cx="4752528" cy="4076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rina\Desktop\Финансы\IMG_20230529_0932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16" b="53792" l="44435" r="55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17" t="36969" r="44883" b="47519"/>
          <a:stretch/>
        </p:blipFill>
        <p:spPr bwMode="auto">
          <a:xfrm>
            <a:off x="6084168" y="1053931"/>
            <a:ext cx="2378697" cy="271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58" y="476672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Гости разошлись ,денежка потрачена , Муха загрустила. Как быть ,чтобы снова появились деньги? Дети предложили продавать угощение.</a:t>
            </a:r>
          </a:p>
          <a:p>
            <a:r>
              <a:rPr lang="ru-RU" dirty="0" smtClean="0"/>
              <a:t>Но </a:t>
            </a:r>
            <a:r>
              <a:rPr lang="ru-RU" dirty="0"/>
              <a:t>где его взять? Решили помочь насобирать ягод ,сделать чай и уже продавать его.</a:t>
            </a:r>
          </a:p>
        </p:txBody>
      </p:sp>
      <p:pic>
        <p:nvPicPr>
          <p:cNvPr id="3" name="Picture 2" descr="C:\Users\Marina\Desktop\Финансы\IMG_20230529_0932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6496" r="29268" b="14126"/>
          <a:stretch/>
        </p:blipFill>
        <p:spPr bwMode="auto">
          <a:xfrm>
            <a:off x="4716016" y="615016"/>
            <a:ext cx="4125161" cy="52831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ina\Desktop\Финансы\IMG_20230529_0932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29944" r="73439" b="40597"/>
          <a:stretch/>
        </p:blipFill>
        <p:spPr bwMode="auto">
          <a:xfrm>
            <a:off x="1153063" y="2629153"/>
            <a:ext cx="2448272" cy="32810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553" y="5222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Получилось заработать, но мало т.к. многие не знали ,что у Мухи –Цокотухи вкусный полезный ягодный чай.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3589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Дети предложили сделать рекламные листовки и раздать.</a:t>
            </a:r>
          </a:p>
        </p:txBody>
      </p:sp>
      <p:pic>
        <p:nvPicPr>
          <p:cNvPr id="2050" name="Picture 2" descr="C:\Users\Marina\Desktop\Финансы\IMG_20230529_095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640439" cy="48539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ina\Desktop\Финансы\IMG_20230529_121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9"/>
          <a:stretch/>
        </p:blipFill>
        <p:spPr bwMode="auto">
          <a:xfrm>
            <a:off x="609935" y="2225073"/>
            <a:ext cx="4328632" cy="38574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333</TotalTime>
  <Words>1054</Words>
  <Application>Microsoft Office PowerPoint</Application>
  <PresentationFormat>Экран (4:3)</PresentationFormat>
  <Paragraphs>116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NewsPrint</vt:lpstr>
      <vt:lpstr>Использование  культурных  практик для  формирования основ финансовой грамотности  дошкольников.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 культурных  практик для  формирования основ финансовой грамотности  дошкольников.</dc:title>
  <dc:creator>Marina</dc:creator>
  <cp:lastModifiedBy>Marina</cp:lastModifiedBy>
  <cp:revision>34</cp:revision>
  <dcterms:created xsi:type="dcterms:W3CDTF">2023-09-23T10:58:41Z</dcterms:created>
  <dcterms:modified xsi:type="dcterms:W3CDTF">2023-09-30T08:05:14Z</dcterms:modified>
</cp:coreProperties>
</file>