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1" r:id="rId4"/>
    <p:sldId id="265" r:id="rId5"/>
    <p:sldId id="272" r:id="rId6"/>
    <p:sldId id="263" r:id="rId7"/>
    <p:sldId id="273" r:id="rId8"/>
    <p:sldId id="267" r:id="rId9"/>
    <p:sldId id="264" r:id="rId10"/>
    <p:sldId id="268" r:id="rId11"/>
    <p:sldId id="279" r:id="rId12"/>
    <p:sldId id="269" r:id="rId13"/>
    <p:sldId id="270" r:id="rId14"/>
    <p:sldId id="276" r:id="rId15"/>
    <p:sldId id="284" r:id="rId16"/>
    <p:sldId id="278" r:id="rId17"/>
    <p:sldId id="280" r:id="rId18"/>
    <p:sldId id="275" r:id="rId19"/>
    <p:sldId id="266" r:id="rId20"/>
    <p:sldId id="271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46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3.pn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72066" y="4786322"/>
            <a:ext cx="2683363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Автор: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Емельянова Т.Р</a:t>
            </a:r>
          </a:p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Иванова В,И.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50936" y="6000768"/>
            <a:ext cx="1431802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СПб 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2022г-2023г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4348" y="357167"/>
            <a:ext cx="8072494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Государственное  дошкольное </a:t>
            </a:r>
            <a:r>
              <a:rPr lang="ru-RU" u="sng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образовательное учреждение </a:t>
            </a:r>
            <a:r>
              <a:rPr lang="ru-RU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детский сад №5 комбинированного вида Красносельского района Санкт – Петербург. </a:t>
            </a:r>
          </a:p>
          <a:p>
            <a:endParaRPr lang="ru-RU" dirty="0"/>
          </a:p>
        </p:txBody>
      </p:sp>
      <p:sp>
        <p:nvSpPr>
          <p:cNvPr id="13" name="Круглая лента лицом вниз 12"/>
          <p:cNvSpPr/>
          <p:nvPr/>
        </p:nvSpPr>
        <p:spPr>
          <a:xfrm>
            <a:off x="357158" y="1428736"/>
            <a:ext cx="8572624" cy="2428892"/>
          </a:xfrm>
          <a:prstGeom prst="ellipseRibbon">
            <a:avLst>
              <a:gd name="adj1" fmla="val 25000"/>
              <a:gd name="adj2" fmla="val 75000"/>
              <a:gd name="adj3" fmla="val 1250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«Приобщение детей младшего дошкольного возраста к  истокам русской народной культуре и традициям  , через познание Русских народных сказок».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img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52" y="4000504"/>
            <a:ext cx="3288092" cy="2428892"/>
          </a:xfrm>
          <a:prstGeom prst="rect">
            <a:avLst/>
          </a:prstGeom>
        </p:spPr>
      </p:pic>
      <p:pic>
        <p:nvPicPr>
          <p:cNvPr id="5" name="Рисунок 4" descr="103867349_0_b07ed_74cb482c_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57222" y="3214694"/>
            <a:ext cx="3643306" cy="3643306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188641"/>
            <a:ext cx="4742897" cy="295465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1A4652"/>
                </a:solidFill>
                <a:latin typeface="Times New Roman" pitchFamily="18" charset="0"/>
                <a:cs typeface="Times New Roman" pitchFamily="18" charset="0"/>
              </a:rPr>
              <a:t>Развитие речи.</a:t>
            </a:r>
          </a:p>
          <a:p>
            <a:r>
              <a:rPr lang="ru-RU" dirty="0" smtClean="0">
                <a:solidFill>
                  <a:srgbClr val="1A4652"/>
                </a:solidFill>
                <a:latin typeface="Times New Roman" pitchFamily="18" charset="0"/>
                <a:cs typeface="Times New Roman" pitchFamily="18" charset="0"/>
              </a:rPr>
              <a:t>- Прослушивание Р.н. сказок в аудиозаписи «Бабушкины сказки»:</a:t>
            </a:r>
          </a:p>
          <a:p>
            <a:r>
              <a:rPr lang="ru-RU" dirty="0" smtClean="0">
                <a:solidFill>
                  <a:srgbClr val="1A4652"/>
                </a:solidFill>
                <a:latin typeface="Times New Roman" pitchFamily="18" charset="0"/>
                <a:cs typeface="Times New Roman" pitchFamily="18" charset="0"/>
              </a:rPr>
              <a:t>«Теремок», «Репка», «Курочка Ряба».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1A4652"/>
                </a:solidFill>
                <a:latin typeface="Times New Roman" pitchFamily="18" charset="0"/>
                <a:cs typeface="Times New Roman" pitchFamily="18" charset="0"/>
              </a:rPr>
              <a:t>Артикуляционные упражнения на звукоподражание: (ко-ко-ко), (пи-пи-пи).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1A4652"/>
                </a:solidFill>
                <a:latin typeface="Times New Roman" pitchFamily="18" charset="0"/>
                <a:cs typeface="Times New Roman" pitchFamily="18" charset="0"/>
              </a:rPr>
              <a:t> Рассматривание предметных, сюжетных картинок и иллюстраций</a:t>
            </a:r>
          </a:p>
          <a:p>
            <a:r>
              <a:rPr lang="ru-RU" dirty="0" smtClean="0">
                <a:solidFill>
                  <a:srgbClr val="1A4652"/>
                </a:solidFill>
                <a:latin typeface="Times New Roman" pitchFamily="18" charset="0"/>
                <a:cs typeface="Times New Roman" pitchFamily="18" charset="0"/>
              </a:rPr>
              <a:t> к </a:t>
            </a:r>
            <a:r>
              <a:rPr lang="ru-RU" dirty="0" err="1" smtClean="0">
                <a:solidFill>
                  <a:srgbClr val="1A4652"/>
                </a:solidFill>
                <a:latin typeface="Times New Roman" pitchFamily="18" charset="0"/>
                <a:cs typeface="Times New Roman" pitchFamily="18" charset="0"/>
              </a:rPr>
              <a:t>потешкам</a:t>
            </a:r>
            <a:r>
              <a:rPr lang="ru-RU" dirty="0" smtClean="0">
                <a:solidFill>
                  <a:srgbClr val="1A4652"/>
                </a:solidFill>
                <a:latin typeface="Times New Roman" pitchFamily="18" charset="0"/>
                <a:cs typeface="Times New Roman" pitchFamily="18" charset="0"/>
              </a:rPr>
              <a:t> и сказкам художников: </a:t>
            </a:r>
          </a:p>
          <a:p>
            <a:r>
              <a:rPr lang="ru-RU" dirty="0" smtClean="0">
                <a:solidFill>
                  <a:srgbClr val="1A4652"/>
                </a:solidFill>
                <a:latin typeface="Times New Roman" pitchFamily="18" charset="0"/>
                <a:cs typeface="Times New Roman" pitchFamily="18" charset="0"/>
              </a:rPr>
              <a:t>Ю.А. Васнецова, Э. Рачёва.</a:t>
            </a:r>
            <a:endParaRPr lang="ru-RU" dirty="0">
              <a:solidFill>
                <a:srgbClr val="1A465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03867349_0_b07ed_74cb482c_XX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14346" y="3214694"/>
            <a:ext cx="3643306" cy="364330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502" y="668987"/>
            <a:ext cx="3680360" cy="399602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331937"/>
            <a:ext cx="4343440" cy="325758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692696"/>
            <a:ext cx="3743324" cy="1938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1A4652"/>
                </a:solidFill>
                <a:latin typeface="Times New Roman" pitchFamily="18" charset="0"/>
                <a:cs typeface="Times New Roman" pitchFamily="18" charset="0"/>
              </a:rPr>
              <a:t>Игра- имитация движений </a:t>
            </a:r>
          </a:p>
          <a:p>
            <a:r>
              <a:rPr lang="ru-RU" dirty="0" smtClean="0">
                <a:solidFill>
                  <a:srgbClr val="1A4652"/>
                </a:solidFill>
                <a:latin typeface="Times New Roman" pitchFamily="18" charset="0"/>
                <a:cs typeface="Times New Roman" pitchFamily="18" charset="0"/>
              </a:rPr>
              <a:t>под руководством воспитателя  по сказке </a:t>
            </a:r>
            <a:r>
              <a:rPr lang="ru-RU" b="1" dirty="0" smtClean="0">
                <a:solidFill>
                  <a:srgbClr val="1A4652"/>
                </a:solidFill>
                <a:latin typeface="Times New Roman" pitchFamily="18" charset="0"/>
                <a:cs typeface="Times New Roman" pitchFamily="18" charset="0"/>
              </a:rPr>
              <a:t>«Теремок» </a:t>
            </a:r>
            <a:r>
              <a:rPr lang="ru-RU" dirty="0" smtClean="0">
                <a:solidFill>
                  <a:srgbClr val="1A4652"/>
                </a:solidFill>
                <a:latin typeface="Times New Roman" pitchFamily="18" charset="0"/>
                <a:cs typeface="Times New Roman" pitchFamily="18" charset="0"/>
              </a:rPr>
              <a:t>с использованием платковых и Би ба </a:t>
            </a:r>
            <a:r>
              <a:rPr lang="ru-RU" dirty="0" err="1" smtClean="0">
                <a:solidFill>
                  <a:srgbClr val="1A4652"/>
                </a:solidFill>
                <a:latin typeface="Times New Roman" pitchFamily="18" charset="0"/>
                <a:cs typeface="Times New Roman" pitchFamily="18" charset="0"/>
              </a:rPr>
              <a:t>бо</a:t>
            </a:r>
            <a:r>
              <a:rPr lang="ru-RU" dirty="0" smtClean="0">
                <a:solidFill>
                  <a:srgbClr val="1A4652"/>
                </a:solidFill>
                <a:latin typeface="Times New Roman" pitchFamily="18" charset="0"/>
                <a:cs typeface="Times New Roman" pitchFamily="18" charset="0"/>
              </a:rPr>
              <a:t> кукол .</a:t>
            </a:r>
            <a:endParaRPr lang="ru-RU" dirty="0">
              <a:solidFill>
                <a:srgbClr val="1A465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863" y="5305210"/>
            <a:ext cx="2142891" cy="160716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562" y="376239"/>
            <a:ext cx="3545681" cy="47275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02" y="3140968"/>
            <a:ext cx="4236374" cy="3177281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103867349_0_b07ed_74cb482c_XX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5857884" y="3286124"/>
            <a:ext cx="3571876" cy="357187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85800" y="476672"/>
            <a:ext cx="7086600" cy="44012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1A4652"/>
                </a:solidFill>
                <a:latin typeface="Times New Roman" pitchFamily="18" charset="0"/>
                <a:cs typeface="Times New Roman" pitchFamily="18" charset="0"/>
              </a:rPr>
              <a:t>В изобразительной деятельности я использовала нетрадиционные техники . Это даёт толчок к развитию воображения, творчества, проявлению самостоятельности, инициативы, выражения индивидуальности. Применяя и комбинируя разные способы изображения в одном рисунке, дошкольники учатся думать, самостоятельно решать, какую технику использовать, чтобы тот или иной образ получился выразительным.</a:t>
            </a:r>
            <a:endParaRPr lang="ru-RU" sz="2800" dirty="0">
              <a:solidFill>
                <a:srgbClr val="1A465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550" y="5072062"/>
            <a:ext cx="1889700" cy="174897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103867349_0_b07ed_74cb482c_XX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5857884" y="3286124"/>
            <a:ext cx="3571876" cy="3571876"/>
          </a:xfrm>
          <a:prstGeom prst="rect">
            <a:avLst/>
          </a:prstGeom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03693" y="113353"/>
            <a:ext cx="5370226" cy="552544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A465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«Создание сказочного образа «Колобок» из </a:t>
            </a:r>
            <a:r>
              <a:rPr lang="ru-RU" sz="2400" b="1" dirty="0" smtClean="0">
                <a:solidFill>
                  <a:srgbClr val="1A465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пластилина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A465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A465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работы: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A465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подарить детям радость творчества,  показать приемы лепки из соленого теста, помочь развить творческие и коммуникативные способности ребенка через изготовление изделий из соленого теста.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1A465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A465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1A465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A465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Воспитывать интерес и желание заниматься декоративно-прикладным промыслом.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1A465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A465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у детей эстетический и художественный вкус.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1A465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A465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Познакомить с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1A465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тестопластикой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A465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1A465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A465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мелкую моторику.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1A465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A465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Учить техническим приемам работы с тестом и подручными инструментами.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1A465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A465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Познакомить со способами и приемами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1A465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изображения.Колпачком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A465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 фломастеров пропечатать лицо у Колобка.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1A465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140" y="5187247"/>
            <a:ext cx="1889700" cy="17489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612" y="2666999"/>
            <a:ext cx="3264553" cy="244841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884" y="173837"/>
            <a:ext cx="2943216" cy="220741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02234" y="6221924"/>
            <a:ext cx="3102644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1A4652"/>
                </a:solidFill>
                <a:latin typeface="Times New Roman" pitchFamily="18" charset="0"/>
                <a:cs typeface="Times New Roman" pitchFamily="18" charset="0"/>
              </a:rPr>
              <a:t>Театр масок «Репка»</a:t>
            </a:r>
            <a:endParaRPr lang="ru-RU" sz="2400" b="1" dirty="0">
              <a:solidFill>
                <a:srgbClr val="1A465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77873" y="2764617"/>
            <a:ext cx="4635628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1A4652"/>
                </a:solidFill>
                <a:latin typeface="Times New Roman" pitchFamily="18" charset="0"/>
                <a:cs typeface="Times New Roman" pitchFamily="18" charset="0"/>
              </a:rPr>
              <a:t>Аппликация обрывная «Репка»</a:t>
            </a:r>
          </a:p>
        </p:txBody>
      </p:sp>
      <p:pic>
        <p:nvPicPr>
          <p:cNvPr id="5" name="Рисунок 4" descr="103867349_0_b07ed_74cb482c_XX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14346" y="3257225"/>
            <a:ext cx="3643306" cy="36433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92" y="426603"/>
            <a:ext cx="2352159" cy="23535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204" y="221314"/>
            <a:ext cx="3292996" cy="185231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629" y="449810"/>
            <a:ext cx="3413775" cy="192024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404" y="3472753"/>
            <a:ext cx="3539796" cy="26548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12" y="3472753"/>
            <a:ext cx="3445092" cy="2654847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5800" y="476673"/>
            <a:ext cx="5086039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A465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1A4652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b="1" dirty="0" smtClean="0">
                <a:solidFill>
                  <a:srgbClr val="1A4652"/>
                </a:solidFill>
                <a:latin typeface="Times New Roman" pitchFamily="18" charset="0"/>
                <a:cs typeface="Times New Roman" pitchFamily="18" charset="0"/>
              </a:rPr>
              <a:t>гра с куклами бибабо </a:t>
            </a:r>
          </a:p>
          <a:p>
            <a:pPr algn="ctr"/>
            <a:r>
              <a:rPr lang="ru-RU" sz="2400" b="1" dirty="0" smtClean="0">
                <a:solidFill>
                  <a:srgbClr val="1A4652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err="1" smtClean="0">
                <a:solidFill>
                  <a:srgbClr val="1A4652"/>
                </a:solidFill>
                <a:latin typeface="Times New Roman" pitchFamily="18" charset="0"/>
                <a:cs typeface="Times New Roman" pitchFamily="18" charset="0"/>
              </a:rPr>
              <a:t>Заюшкина</a:t>
            </a:r>
            <a:r>
              <a:rPr lang="ru-RU" sz="2400" b="1" dirty="0" smtClean="0">
                <a:solidFill>
                  <a:srgbClr val="1A4652"/>
                </a:solidFill>
                <a:latin typeface="Times New Roman" pitchFamily="18" charset="0"/>
                <a:cs typeface="Times New Roman" pitchFamily="18" charset="0"/>
              </a:rPr>
              <a:t> избушка»</a:t>
            </a:r>
          </a:p>
        </p:txBody>
      </p:sp>
      <p:pic>
        <p:nvPicPr>
          <p:cNvPr id="5" name="Рисунок 4" descr="103867349_0_b07ed_74cb482c_XX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5720667" y="2976562"/>
            <a:ext cx="3571876" cy="35718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66" y="4999896"/>
            <a:ext cx="2052055" cy="15159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666" y="1829467"/>
            <a:ext cx="5720345" cy="429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31288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268721" y="3907059"/>
            <a:ext cx="3571900" cy="18158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1A4652"/>
                </a:solidFill>
                <a:latin typeface="Times New Roman" pitchFamily="18" charset="0"/>
                <a:cs typeface="Times New Roman" pitchFamily="18" charset="0"/>
              </a:rPr>
              <a:t>Совместная игровая деятельность детей и воспитателя </a:t>
            </a:r>
            <a:r>
              <a:rPr lang="ru-RU" sz="2400" dirty="0" smtClean="0">
                <a:solidFill>
                  <a:srgbClr val="1A4652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rgbClr val="1A4652"/>
                </a:solidFill>
                <a:latin typeface="Times New Roman" pitchFamily="18" charset="0"/>
                <a:cs typeface="Times New Roman" pitchFamily="18" charset="0"/>
              </a:rPr>
              <a:t>театрализация </a:t>
            </a:r>
            <a:r>
              <a:rPr lang="ru-RU" b="1" dirty="0" smtClean="0">
                <a:solidFill>
                  <a:srgbClr val="1A4652"/>
                </a:solidFill>
                <a:latin typeface="Times New Roman" pitchFamily="18" charset="0"/>
                <a:cs typeface="Times New Roman" pitchFamily="18" charset="0"/>
              </a:rPr>
              <a:t>сказки </a:t>
            </a:r>
          </a:p>
          <a:p>
            <a:r>
              <a:rPr lang="ru-RU" i="1" dirty="0" smtClean="0">
                <a:solidFill>
                  <a:srgbClr val="1A4652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smtClean="0">
                <a:solidFill>
                  <a:srgbClr val="1A4652"/>
                </a:solidFill>
                <a:latin typeface="Times New Roman" pitchFamily="18" charset="0"/>
                <a:cs typeface="Times New Roman" pitchFamily="18" charset="0"/>
              </a:rPr>
              <a:t>Курочка Ряба</a:t>
            </a:r>
            <a:r>
              <a:rPr lang="ru-RU" i="1" dirty="0" smtClean="0">
                <a:solidFill>
                  <a:srgbClr val="1A4652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 smtClean="0">
                <a:solidFill>
                  <a:srgbClr val="1A465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1A465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573" y="5183486"/>
            <a:ext cx="1294391" cy="14821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633" y="213009"/>
            <a:ext cx="4287988" cy="321599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39" y="352723"/>
            <a:ext cx="3978539" cy="29839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55" y="3514797"/>
            <a:ext cx="3875279" cy="2906459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14612" y="5857892"/>
            <a:ext cx="4050404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1A4652"/>
                </a:solidFill>
                <a:latin typeface="Times New Roman" pitchFamily="18" charset="0"/>
                <a:cs typeface="Times New Roman" pitchFamily="18" charset="0"/>
              </a:rPr>
              <a:t>Рисование: «Курочка Ряба</a:t>
            </a:r>
            <a:r>
              <a:rPr lang="ru-RU" sz="2400" dirty="0" smtClean="0">
                <a:solidFill>
                  <a:srgbClr val="1A4652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>
              <a:solidFill>
                <a:srgbClr val="1A465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013" y="293841"/>
            <a:ext cx="2587987" cy="1617492"/>
          </a:xfrm>
          <a:prstGeom prst="rect">
            <a:avLst/>
          </a:prstGeom>
        </p:spPr>
      </p:pic>
      <p:pic>
        <p:nvPicPr>
          <p:cNvPr id="5" name="Рисунок 4" descr="103867349_0_b07ed_74cb482c_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14346" y="3214694"/>
            <a:ext cx="3643306" cy="36433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988" y="1966949"/>
            <a:ext cx="2643758" cy="352501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81" y="752225"/>
            <a:ext cx="4664427" cy="349832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sp>
        <p:nvSpPr>
          <p:cNvPr id="8" name="Прямоугольник 7"/>
          <p:cNvSpPr/>
          <p:nvPr/>
        </p:nvSpPr>
        <p:spPr>
          <a:xfrm>
            <a:off x="1571604" y="1142984"/>
            <a:ext cx="5857916" cy="517064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A4652"/>
                </a:solidFill>
                <a:latin typeface="Times New Roman" pitchFamily="18" charset="0"/>
                <a:cs typeface="Times New Roman" pitchFamily="18" charset="0"/>
              </a:rPr>
              <a:t>Диагностика педагогического процесса детей второго года обучения.</a:t>
            </a:r>
          </a:p>
          <a:p>
            <a:pPr algn="ctr"/>
            <a:r>
              <a:rPr lang="ru-RU" sz="2400" b="1" i="1" dirty="0" smtClean="0">
                <a:solidFill>
                  <a:srgbClr val="1A4652"/>
                </a:solidFill>
                <a:latin typeface="Times New Roman" pitchFamily="18" charset="0"/>
                <a:cs typeface="Times New Roman" pitchFamily="18" charset="0"/>
              </a:rPr>
              <a:t>Художественно-эстетическое развитие</a:t>
            </a:r>
          </a:p>
          <a:p>
            <a:endParaRPr lang="ru-RU" sz="1600" b="1" dirty="0" smtClean="0">
              <a:solidFill>
                <a:srgbClr val="1A465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1A4652"/>
                </a:solidFill>
                <a:latin typeface="Times New Roman" pitchFamily="18" charset="0"/>
                <a:cs typeface="Times New Roman" pitchFamily="18" charset="0"/>
              </a:rPr>
              <a:t>Мы оценивали продукты творческой деятельности детей по 5 балльной шкале у 24 детей нашей группы.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1A465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итогам оценки деятельности детей были выделены следующие уровни </a:t>
            </a:r>
            <a:r>
              <a:rPr lang="ru-RU" dirty="0" err="1" smtClean="0">
                <a:solidFill>
                  <a:srgbClr val="1A465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художественного-эстетического</a:t>
            </a:r>
            <a:r>
              <a:rPr lang="ru-RU" dirty="0" smtClean="0">
                <a:solidFill>
                  <a:srgbClr val="1A465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развития: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1A465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высокий уровень развитости 8 человек;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1A465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средний уровень развитости 13 человек;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1A465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низкий уровень развитости 3 .</a:t>
            </a:r>
            <a:endParaRPr lang="ru-RU" dirty="0" smtClean="0">
              <a:solidFill>
                <a:srgbClr val="1A465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1A4652"/>
                </a:solidFill>
                <a:latin typeface="Times New Roman" pitchFamily="18" charset="0"/>
                <a:cs typeface="Times New Roman" pitchFamily="18" charset="0"/>
              </a:rPr>
              <a:t>Это говорит о недостатке в обыденной жизни детей созерцания и знакомства с предметами искусства, что также стало существенной информацией для определения нашей будущей деятельности в рамках программы ХЭР.</a:t>
            </a:r>
          </a:p>
        </p:txBody>
      </p:sp>
      <p:pic>
        <p:nvPicPr>
          <p:cNvPr id="5" name="Рисунок 4" descr="103867349_0_b07ed_74cb482c_XX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5857884" y="3286124"/>
            <a:ext cx="3571876" cy="3571876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103867349_0_b07ed_74cb482c_XX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14346" y="3214694"/>
            <a:ext cx="3643306" cy="364330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071670" y="1142984"/>
            <a:ext cx="5643602" cy="37856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1A4652"/>
                </a:solidFill>
                <a:latin typeface="Times New Roman" pitchFamily="18" charset="0"/>
                <a:cs typeface="Times New Roman" pitchFamily="18" charset="0"/>
              </a:rPr>
              <a:t>  Вывод:</a:t>
            </a:r>
          </a:p>
          <a:p>
            <a:r>
              <a:rPr lang="ru-RU" dirty="0" smtClean="0">
                <a:solidFill>
                  <a:srgbClr val="1A4652"/>
                </a:solidFill>
                <a:latin typeface="Times New Roman" pitchFamily="18" charset="0"/>
                <a:cs typeface="Times New Roman" pitchFamily="18" charset="0"/>
              </a:rPr>
              <a:t>В целом, у малышей появились интерес и эмоциональная отзывчивость к русскому фольклору, начало умения рассказывать сказку.  Повысился уровень развития речи и мелкой моторики.</a:t>
            </a:r>
          </a:p>
          <a:p>
            <a:r>
              <a:rPr lang="ru-RU" dirty="0" smtClean="0">
                <a:solidFill>
                  <a:srgbClr val="1A4652"/>
                </a:solidFill>
                <a:latin typeface="Times New Roman" pitchFamily="18" charset="0"/>
                <a:cs typeface="Times New Roman" pitchFamily="18" charset="0"/>
              </a:rPr>
              <a:t> Анализ исследований, посвященных данной теме, позволяет сделать вывод о том, что детское творчество имеет свою специфику, так как продукты его зачастую не имеют объективной значимости для общества в целом. Однако развитие творчества у детей в период дошкольного детства имеет большое значение для формирования целостной творчески развитой личности в будущем.</a:t>
            </a:r>
            <a:endParaRPr lang="ru-RU" dirty="0">
              <a:solidFill>
                <a:srgbClr val="1A465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0034" y="1428736"/>
            <a:ext cx="8215338" cy="36009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Практические достижения 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профессиональной деятельности педагога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рамках проведения методической недели по теме:</a:t>
            </a:r>
          </a:p>
          <a:p>
            <a:pPr algn="ctr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«Совершенствование художественно-эстетического развития детей, через приобщение их к общечеловеческим ценностям средствами, театрального и изобразительного искусства».</a:t>
            </a: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Рисунок 4" descr="103867349_0_b07ed_74cb482c_XX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14346" y="3214694"/>
            <a:ext cx="3643306" cy="3643306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377071" y="1120676"/>
            <a:ext cx="6572280" cy="46166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1A465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Литература.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1A4652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1A465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Н.А. Ветлугина </a:t>
            </a:r>
            <a:r>
              <a:rPr lang="ru-RU" dirty="0">
                <a:solidFill>
                  <a:srgbClr val="1A465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1A465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«Самостоятельная художественная деятельность дошкольников»  В.А. Ветлугина. – М.: Просвещение, </a:t>
            </a:r>
            <a:r>
              <a:rPr lang="ru-RU" dirty="0" smtClean="0">
                <a:solidFill>
                  <a:srgbClr val="1A465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solidFill>
                <a:srgbClr val="1A465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1A465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 Н.А. Ветлугина  «Эстетическое воспитание в детском саду» Пособие для воспитателей детского сада. 2-е издание, переработанное.  В.А. Ветлугина. – М.: </a:t>
            </a:r>
            <a:r>
              <a:rPr lang="ru-RU" dirty="0" smtClean="0">
                <a:solidFill>
                  <a:srgbClr val="1A465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Просвещение. </a:t>
            </a:r>
            <a:endParaRPr lang="ru-RU" dirty="0" smtClean="0">
              <a:solidFill>
                <a:srgbClr val="1A465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1A465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 Возрастная и педагогическая психология: учеб. пособие / М.В. Матюхина, Т.С. </a:t>
            </a:r>
            <a:r>
              <a:rPr lang="ru-RU" dirty="0" err="1" smtClean="0">
                <a:solidFill>
                  <a:srgbClr val="1A465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Михальчик</a:t>
            </a:r>
            <a:r>
              <a:rPr lang="ru-RU" dirty="0" smtClean="0">
                <a:solidFill>
                  <a:srgbClr val="1A465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Н.Ф. Прокина и др.; под. ред. М.В. </a:t>
            </a:r>
            <a:r>
              <a:rPr lang="ru-RU" dirty="0" err="1" smtClean="0">
                <a:solidFill>
                  <a:srgbClr val="1A465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Гамезо</a:t>
            </a:r>
            <a:r>
              <a:rPr lang="ru-RU" dirty="0" smtClean="0">
                <a:solidFill>
                  <a:srgbClr val="1A465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– М.: </a:t>
            </a:r>
            <a:r>
              <a:rPr lang="ru-RU" dirty="0" smtClean="0">
                <a:solidFill>
                  <a:srgbClr val="1A465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Просвещение. </a:t>
            </a:r>
            <a:endParaRPr lang="ru-RU" dirty="0" smtClean="0">
              <a:solidFill>
                <a:srgbClr val="1A4652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AutoNum type="arabicPeriod" startAt="4"/>
            </a:pPr>
            <a:r>
              <a:rPr lang="ru-RU" dirty="0" smtClean="0">
                <a:solidFill>
                  <a:srgbClr val="1A465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Л.С. Выготский  «Воображение и творчество в детском возрасте». 3-е изд., стереотип. М.: </a:t>
            </a:r>
            <a:r>
              <a:rPr lang="ru-RU" dirty="0" smtClean="0">
                <a:solidFill>
                  <a:srgbClr val="1A465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Педагогика. </a:t>
            </a:r>
            <a:endParaRPr lang="ru-RU" dirty="0" smtClean="0">
              <a:solidFill>
                <a:srgbClr val="1A4652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1A4652"/>
                </a:solidFill>
                <a:latin typeface="Times New Roman" pitchFamily="18" charset="0"/>
                <a:cs typeface="Times New Roman" pitchFamily="18" charset="0"/>
              </a:rPr>
              <a:t>5.  И.А. Лыкова  «Изобразительная деятельность в детском саду». Младшая группа. Планирование, конспекты занятий, методические рекомендации. </a:t>
            </a:r>
          </a:p>
        </p:txBody>
      </p:sp>
      <p:pic>
        <p:nvPicPr>
          <p:cNvPr id="5" name="Рисунок 4" descr="103867349_0_b07ed_74cb482c_XX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5857884" y="3286124"/>
            <a:ext cx="3571876" cy="3571876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103867349_0_b07ed_74cb482c_XX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14346" y="3214694"/>
            <a:ext cx="3643306" cy="36433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79712" y="1353707"/>
            <a:ext cx="6692834" cy="35394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1A4652"/>
                </a:solidFill>
                <a:latin typeface="Times New Roman" pitchFamily="18" charset="0"/>
                <a:cs typeface="Times New Roman" pitchFamily="18" charset="0"/>
              </a:rPr>
              <a:t>Вот и сказкам </a:t>
            </a:r>
          </a:p>
          <a:p>
            <a:endParaRPr lang="ru-RU" sz="3200" b="1" dirty="0">
              <a:solidFill>
                <a:srgbClr val="1A465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1A4652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endParaRPr lang="ru-RU" sz="3200" b="1" dirty="0" smtClean="0">
              <a:solidFill>
                <a:srgbClr val="1A465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1A4652"/>
                </a:solidFill>
                <a:latin typeface="Times New Roman" pitchFamily="18" charset="0"/>
                <a:cs typeface="Times New Roman" pitchFamily="18" charset="0"/>
              </a:rPr>
              <a:t>а кто смотрел МОЛОДЕЦ !</a:t>
            </a:r>
          </a:p>
          <a:p>
            <a:endParaRPr 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ВНИМАНИЕ.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999" y="1844674"/>
            <a:ext cx="3347233" cy="142435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1472" y="571480"/>
            <a:ext cx="6715172" cy="564360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1A4652"/>
                </a:solidFill>
                <a:latin typeface="Times New Roman" pitchFamily="18" charset="0"/>
                <a:cs typeface="Times New Roman" pitchFamily="18" charset="0"/>
              </a:rPr>
              <a:t>  Актуальность.</a:t>
            </a:r>
          </a:p>
          <a:p>
            <a:pPr algn="just"/>
            <a:endParaRPr lang="ru-RU" dirty="0" smtClean="0">
              <a:solidFill>
                <a:srgbClr val="1A465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rgbClr val="1A4652"/>
                </a:solidFill>
                <a:latin typeface="Times New Roman" pitchFamily="18" charset="0"/>
                <a:cs typeface="Times New Roman" pitchFamily="18" charset="0"/>
              </a:rPr>
              <a:t>Современное общество имеет потребность в творческой личности. На эту проблему нацелен и Федеральный государственный образовательный стандарт дошкольного образования. Многие способности и чувства, которыми наделяет нас природа, к сожалению, остаются недостаточно развитыми и не раскрытыми, а значит, и нереализованными в будущей жизни. Наличие развитого воображения в зрелые годы обуславливает</a:t>
            </a:r>
          </a:p>
          <a:p>
            <a:pPr algn="just"/>
            <a:r>
              <a:rPr lang="ru-RU" dirty="0" smtClean="0">
                <a:solidFill>
                  <a:srgbClr val="1A4652"/>
                </a:solidFill>
                <a:latin typeface="Times New Roman" pitchFamily="18" charset="0"/>
                <a:cs typeface="Times New Roman" pitchFamily="18" charset="0"/>
              </a:rPr>
              <a:t> успешность любого вида профессиональной деятельности человека. Поэтому понимание произведений искусства, развитие творческих способностей– одна из главных задач дошкольного воспитания.</a:t>
            </a:r>
          </a:p>
          <a:p>
            <a:pPr algn="just"/>
            <a:r>
              <a:rPr lang="ru-RU" dirty="0" smtClean="0">
                <a:solidFill>
                  <a:srgbClr val="1A4652"/>
                </a:solidFill>
                <a:latin typeface="Times New Roman" pitchFamily="18" charset="0"/>
                <a:cs typeface="Times New Roman" pitchFamily="18" charset="0"/>
              </a:rPr>
              <a:t>Знакомство детей с искусством должно начинаться как можно раньше, а именно с дошкольного детства. Не случайно эстетическое воспитание рассматривается как развитие способности понимать, воспринимать, чувствовать прекрасное в окружающем мире и искусстве. 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03867349_0_b07ed_74cb482c_XX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5857884" y="3286124"/>
            <a:ext cx="3571876" cy="3571876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643042" y="285728"/>
            <a:ext cx="7286644" cy="62786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A465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Направления работы воспитателя: 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1A465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1A4652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A465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использование элементов фольклора в целях художественно-эстетического воспитания (потешки, пословицы, поговорки);</a:t>
            </a:r>
            <a:endParaRPr lang="ru-RU" dirty="0" smtClean="0">
              <a:solidFill>
                <a:srgbClr val="1A4652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A465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A465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A465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включение в структуру занятия рассматривание и составление рассказов по образцам художественного творчества. 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A465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A465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A465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A465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участие в конкурсах детского художественного творчества; 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A465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A465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A465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A465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создание условий для художественно-эстетического воспитания в группах: организация уголка детского творчества, уголка для экспериментирования, выставочного уголка, театрализованного уголка, подбор литературы, фотографий, природного материала для самостоятельных игр и творчества; 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A465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A465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A465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A465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работа с родителями в системе художественно-эстетического воспитания,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1A465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A465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онсультация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1A465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«Колыбельная в жизни ребёнка»,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A465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создание папки – передвижки «Какие русские народные сказки читать детям?»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1A465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1A465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A465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A465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A465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участие в диагностике педагогического процесса во второй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>
                <a:solidFill>
                  <a:srgbClr val="1A4652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dirty="0" smtClean="0">
                <a:solidFill>
                  <a:srgbClr val="1A4652"/>
                </a:solidFill>
                <a:latin typeface="Times New Roman" pitchFamily="18" charset="0"/>
                <a:cs typeface="Times New Roman" pitchFamily="18" charset="0"/>
              </a:rPr>
              <a:t>ладшей группе.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1A465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03867349_0_b07ed_74cb482c_XX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78611" y="3224357"/>
            <a:ext cx="3643306" cy="3643306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71538" y="1142985"/>
            <a:ext cx="6643734" cy="36433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1A4652"/>
                </a:solidFill>
                <a:latin typeface="Times New Roman" pitchFamily="18" charset="0"/>
                <a:cs typeface="Times New Roman" pitchFamily="18" charset="0"/>
              </a:rPr>
              <a:t>  Художественно-эстетическая деятельность </a:t>
            </a:r>
            <a:r>
              <a:rPr lang="ru-RU" dirty="0" smtClean="0">
                <a:solidFill>
                  <a:srgbClr val="1A4652"/>
                </a:solidFill>
                <a:latin typeface="Times New Roman" pitchFamily="18" charset="0"/>
                <a:cs typeface="Times New Roman" pitchFamily="18" charset="0"/>
              </a:rPr>
              <a:t>– деятельность, возникающая у ребенка под влиянием литературного, музыкального произведения или произведения изобразительного искусства.</a:t>
            </a:r>
          </a:p>
          <a:p>
            <a:pPr lvl="0"/>
            <a:endParaRPr lang="ru-RU" dirty="0" smtClean="0">
              <a:solidFill>
                <a:srgbClr val="1A4652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b="1" dirty="0" smtClean="0">
                <a:solidFill>
                  <a:srgbClr val="1A465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Художественное воспитание </a:t>
            </a:r>
            <a:r>
              <a:rPr lang="ru-RU" dirty="0" smtClean="0">
                <a:solidFill>
                  <a:srgbClr val="1A465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предполагает намеренное использование предметов и результатов творческой деятельности для формирования у ребенка вкуса и понимания сути творчества, умения отождествлять одно с другим, чувствовать искусство и наслаждаться им, по возможности стараться повторить то или иное явление, вызывающее особенное восхищение.</a:t>
            </a:r>
            <a:endParaRPr lang="ru-RU" sz="4400" dirty="0" smtClean="0">
              <a:solidFill>
                <a:srgbClr val="1A465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03867349_0_b07ed_74cb482c_XX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5857884" y="3286124"/>
            <a:ext cx="3571876" cy="3571876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35696" y="105013"/>
            <a:ext cx="7072362" cy="66479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1A4652"/>
                </a:solidFill>
                <a:latin typeface="Times New Roman" pitchFamily="18" charset="0"/>
                <a:cs typeface="Times New Roman" pitchFamily="18" charset="0"/>
              </a:rPr>
              <a:t>  Цель:</a:t>
            </a:r>
          </a:p>
          <a:p>
            <a:endParaRPr lang="ru-RU" u="sng" dirty="0" smtClean="0">
              <a:solidFill>
                <a:srgbClr val="1A465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1A4652"/>
                </a:solidFill>
                <a:latin typeface="Times New Roman" pitchFamily="18" charset="0"/>
                <a:cs typeface="Times New Roman" pitchFamily="18" charset="0"/>
              </a:rPr>
              <a:t>Формировать интеллектуально – художественный опыт, представления о сказках и практически их реализовывать в художественно – творческой и театрализованной деятельности.</a:t>
            </a:r>
          </a:p>
          <a:p>
            <a:endParaRPr lang="ru-RU" dirty="0" smtClean="0">
              <a:solidFill>
                <a:srgbClr val="1A465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1A4652"/>
                </a:solidFill>
                <a:latin typeface="Times New Roman" pitchFamily="18" charset="0"/>
                <a:cs typeface="Times New Roman" pitchFamily="18" charset="0"/>
              </a:rPr>
              <a:t>  Программное содержание:</a:t>
            </a:r>
          </a:p>
          <a:p>
            <a:endParaRPr lang="ru-RU" dirty="0" smtClean="0">
              <a:solidFill>
                <a:srgbClr val="1A465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rgbClr val="1A4652"/>
                </a:solidFill>
                <a:latin typeface="Times New Roman" pitchFamily="18" charset="0"/>
                <a:cs typeface="Times New Roman" pitchFamily="18" charset="0"/>
              </a:rPr>
              <a:t>Изобразительное искусство </a:t>
            </a:r>
          </a:p>
          <a:p>
            <a:r>
              <a:rPr lang="ru-RU" dirty="0" smtClean="0">
                <a:solidFill>
                  <a:srgbClr val="1A4652"/>
                </a:solidFill>
                <a:latin typeface="Times New Roman" pitchFamily="18" charset="0"/>
                <a:cs typeface="Times New Roman" pitchFamily="18" charset="0"/>
              </a:rPr>
              <a:t>- Формировать умение экспериментировать и создавать простейшие изображения, побуждать к самостоятельной передаче образов предметов.  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1A4652"/>
                </a:solidFill>
                <a:latin typeface="Times New Roman" pitchFamily="18" charset="0"/>
                <a:cs typeface="Times New Roman" pitchFamily="18" charset="0"/>
              </a:rPr>
              <a:t>Развивать эстетическое чувство формы, цвета, ритма, композиции, творческую активность, желание рисовать.</a:t>
            </a:r>
          </a:p>
          <a:p>
            <a:pPr>
              <a:buFontTx/>
              <a:buChar char="-"/>
            </a:pPr>
            <a:endParaRPr lang="ru-RU" dirty="0" smtClean="0">
              <a:solidFill>
                <a:srgbClr val="1A465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rgbClr val="1A4652"/>
                </a:solidFill>
                <a:latin typeface="Times New Roman" pitchFamily="18" charset="0"/>
                <a:cs typeface="Times New Roman" pitchFamily="18" charset="0"/>
              </a:rPr>
              <a:t>Театральное искусство</a:t>
            </a:r>
          </a:p>
          <a:p>
            <a:pPr lvl="0">
              <a:buFontTx/>
              <a:buChar char="-"/>
            </a:pPr>
            <a:r>
              <a:rPr lang="ru-RU" dirty="0" smtClean="0">
                <a:solidFill>
                  <a:srgbClr val="1A465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Приучать слушать и понимать доступные по содержанию сказки.</a:t>
            </a:r>
            <a:r>
              <a:rPr lang="ru-RU" dirty="0" smtClean="0">
                <a:solidFill>
                  <a:srgbClr val="1A4652"/>
                </a:solidFill>
                <a:latin typeface="Times New Roman" pitchFamily="18" charset="0"/>
                <a:cs typeface="Times New Roman" pitchFamily="18" charset="0"/>
              </a:rPr>
              <a:t> Учить детей строить диалог с партнёром на заданную тему. Развивать способность произвольно напрягать и расслаблять отдельные группы мышц, запоминать слова героев спектаклей, развивать зрительное слуховое внимание, память, интерес к сценическому искусству</a:t>
            </a:r>
            <a:endParaRPr lang="ru-RU" dirty="0" smtClean="0">
              <a:solidFill>
                <a:srgbClr val="1A4652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1A4652"/>
                </a:solidFill>
                <a:latin typeface="Times New Roman" pitchFamily="18" charset="0"/>
                <a:cs typeface="Times New Roman" pitchFamily="18" charset="0"/>
              </a:rPr>
              <a:t>Развивать речевую активность детей путём использования малых фольклорных форм.</a:t>
            </a:r>
            <a:r>
              <a:rPr lang="ru-RU" dirty="0" smtClean="0"/>
              <a:t> </a:t>
            </a:r>
            <a:endParaRPr lang="ru-RU" dirty="0" smtClean="0">
              <a:solidFill>
                <a:srgbClr val="1A465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03867349_0_b07ed_74cb482c_XX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14346" y="3214694"/>
            <a:ext cx="3643306" cy="3643306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1214402" y="1461190"/>
            <a:ext cx="6429420" cy="41549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1A4652"/>
                </a:solidFill>
                <a:latin typeface="Times New Roman" pitchFamily="18" charset="0"/>
                <a:cs typeface="Times New Roman" pitchFamily="18" charset="0"/>
              </a:rPr>
              <a:t>  Ожидаемый результат: </a:t>
            </a:r>
          </a:p>
          <a:p>
            <a:endParaRPr lang="ru-RU" sz="2400" b="1" dirty="0" smtClean="0">
              <a:solidFill>
                <a:srgbClr val="1A465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1A4652"/>
                </a:solidFill>
                <a:latin typeface="Times New Roman" pitchFamily="18" charset="0"/>
                <a:cs typeface="Times New Roman" pitchFamily="18" charset="0"/>
              </a:rPr>
              <a:t>Повышение у детей интереса к овладению искусства через применение нетрадиционных техник рисования. Умение творчески всматриваться в окружающий мир, находить разные оттенки, приобретение опыта эстетического восприятия. Умение применять и комбинировать разные способы изображения в одном рисунке, думать и самостоятельно решать какую технику использовать, чтобы тот или иной образ получился выразительным.</a:t>
            </a:r>
          </a:p>
          <a:p>
            <a:r>
              <a:rPr lang="ru-RU" dirty="0" smtClean="0">
                <a:solidFill>
                  <a:srgbClr val="1A4652"/>
                </a:solidFill>
                <a:latin typeface="Times New Roman" pitchFamily="18" charset="0"/>
                <a:cs typeface="Times New Roman" pitchFamily="18" charset="0"/>
              </a:rPr>
              <a:t>Ребёнок, в соответствии со своими возрастными возможностями и особенностями, должен знать Русские народные сказки, песни, стихотворения, уметь танцевать, рисовать, лепить и конструировать.</a:t>
            </a:r>
            <a:endParaRPr lang="ru-RU" dirty="0">
              <a:solidFill>
                <a:srgbClr val="1A465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03867349_0_b07ed_74cb482c_XX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5857884" y="3286124"/>
            <a:ext cx="3571876" cy="3571876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442266" y="919917"/>
            <a:ext cx="4572000" cy="48013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1A465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Продумывая каждое занятие я подбирала тот материал, в котором изображение предмета может быть решено особенно выразительно, интересно, красиво, доставит детям эстетическое удовольствие. На занятиях предоставляю детям выбор материалов и средств, для создания своих работ.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err="1" smtClean="0">
                <a:solidFill>
                  <a:srgbClr val="1A4652"/>
                </a:solidFill>
                <a:latin typeface="Times New Roman" pitchFamily="18" charset="0"/>
                <a:cs typeface="Times New Roman" pitchFamily="18" charset="0"/>
              </a:rPr>
              <a:t>Воспитательно</a:t>
            </a:r>
            <a:r>
              <a:rPr lang="ru-RU" dirty="0" smtClean="0">
                <a:solidFill>
                  <a:srgbClr val="1A4652"/>
                </a:solidFill>
                <a:latin typeface="Times New Roman" pitchFamily="18" charset="0"/>
                <a:cs typeface="Times New Roman" pitchFamily="18" charset="0"/>
              </a:rPr>
              <a:t>-образовательная работа с детьми осуществляется как в первой, так и во второй половине дня в форме фронтальных, подгрупповых и индивидуальных занятий. Все формы организации художественно-эстетической деятельности предполагают активное использование современных аудиовизуальных средств обучения и новых информационных технологий</a:t>
            </a:r>
            <a:r>
              <a:rPr lang="ru-RU" dirty="0" smtClean="0"/>
              <a:t>. </a:t>
            </a:r>
          </a:p>
        </p:txBody>
      </p:sp>
      <p:pic>
        <p:nvPicPr>
          <p:cNvPr id="7" name="Рисунок 6" descr="P11802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0342" y="465942"/>
            <a:ext cx="3806176" cy="28546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5" name="Рисунок 4" descr="103867349_0_b07ed_74cb482c_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75406" y="3296603"/>
            <a:ext cx="3643306" cy="364330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03347" y="3484391"/>
            <a:ext cx="4082902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1A465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родителей, в папку-передвижку,  поместила консультацию «Какие русские народные сказки читать детям?» </a:t>
            </a:r>
            <a:endParaRPr lang="ru-RU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318418" y="3223796"/>
            <a:ext cx="4572000" cy="350865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1A4652"/>
                </a:solidFill>
                <a:latin typeface="Times New Roman" pitchFamily="18" charset="0"/>
                <a:cs typeface="Times New Roman" pitchFamily="18" charset="0"/>
              </a:rPr>
              <a:t>В уголке располагаются:</a:t>
            </a:r>
            <a:r>
              <a:rPr lang="ru-RU" dirty="0" smtClean="0">
                <a:solidFill>
                  <a:srgbClr val="1A465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dirty="0" smtClean="0">
                <a:solidFill>
                  <a:srgbClr val="1A465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1A4652"/>
                </a:solidFill>
                <a:latin typeface="Times New Roman" pitchFamily="18" charset="0"/>
                <a:cs typeface="Times New Roman" pitchFamily="18" charset="0"/>
              </a:rPr>
              <a:t>- различные виды театров: бибабо, настольный, теневой театр  и др. ; </a:t>
            </a:r>
            <a:br>
              <a:rPr lang="ru-RU" dirty="0" smtClean="0">
                <a:solidFill>
                  <a:srgbClr val="1A465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1A4652"/>
                </a:solidFill>
                <a:latin typeface="Times New Roman" pitchFamily="18" charset="0"/>
                <a:cs typeface="Times New Roman" pitchFamily="18" charset="0"/>
              </a:rPr>
              <a:t>- реквизит для разыгрывания сценок и спектаклей: набор кукол, ширмы для кукольного театра, элементы костюмов, маски, ярлыки; </a:t>
            </a:r>
            <a:br>
              <a:rPr lang="ru-RU" dirty="0" smtClean="0">
                <a:solidFill>
                  <a:srgbClr val="1A465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1A4652"/>
                </a:solidFill>
                <a:latin typeface="Times New Roman" pitchFamily="18" charset="0"/>
                <a:cs typeface="Times New Roman" pitchFamily="18" charset="0"/>
              </a:rPr>
              <a:t>- атрибуты для различных игровых позиций: театральный реквизит, декорации, сценарии, книги, музыкальные инструменты, карандаши, краски, клей, виды бумаги, природный материал.</a:t>
            </a:r>
            <a:endParaRPr lang="ru-RU" dirty="0">
              <a:solidFill>
                <a:srgbClr val="1A465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03867349_0_b07ed_74cb482c_XX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85784" y="3214694"/>
            <a:ext cx="3643306" cy="3643306"/>
          </a:xfrm>
          <a:prstGeom prst="rect">
            <a:avLst/>
          </a:prstGeom>
        </p:spPr>
      </p:pic>
      <p:pic>
        <p:nvPicPr>
          <p:cNvPr id="1026" name="Picture 2" descr="H:\семинар сказка\UnQJdfTggl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484784"/>
            <a:ext cx="3744416" cy="3600400"/>
          </a:xfrm>
          <a:prstGeom prst="rect">
            <a:avLst/>
          </a:prstGeom>
          <a:noFill/>
        </p:spPr>
      </p:pic>
      <p:pic>
        <p:nvPicPr>
          <p:cNvPr id="1027" name="Picture 3" descr="H:\семинар сказка\Uq0KkZWvBv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32656"/>
            <a:ext cx="3240360" cy="274323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846</TotalTime>
  <Words>732</Words>
  <Application>Microsoft Office PowerPoint</Application>
  <PresentationFormat>Экран (4:3)</PresentationFormat>
  <Paragraphs>99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Admin</cp:lastModifiedBy>
  <cp:revision>90</cp:revision>
  <dcterms:created xsi:type="dcterms:W3CDTF">2017-04-23T09:44:57Z</dcterms:created>
  <dcterms:modified xsi:type="dcterms:W3CDTF">2023-08-29T11:21:18Z</dcterms:modified>
</cp:coreProperties>
</file>