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73" r:id="rId5"/>
    <p:sldId id="264" r:id="rId6"/>
    <p:sldId id="274" r:id="rId7"/>
    <p:sldId id="275" r:id="rId8"/>
    <p:sldId id="279" r:id="rId9"/>
    <p:sldId id="272" r:id="rId10"/>
  </p:sldIdLst>
  <p:sldSz cx="9144000" cy="6858000" type="screen4x3"/>
  <p:notesSz cx="6797675" cy="992505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151C687-A67F-4D03-80EC-5D33B2D966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0" autoAdjust="0"/>
    <p:restoredTop sz="86264" autoAdjust="0"/>
  </p:normalViewPr>
  <p:slideViewPr>
    <p:cSldViewPr snapToGrid="0">
      <p:cViewPr>
        <p:scale>
          <a:sx n="69" d="100"/>
          <a:sy n="69" d="100"/>
        </p:scale>
        <p:origin x="-1398" y="-72"/>
      </p:cViewPr>
      <p:guideLst>
        <p:guide orient="horz" pos="2160"/>
        <p:guide pos="28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7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9162" y="744537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6575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7" y="9426575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 panose="020F0502020204030204"/>
                <a:buNone/>
              </a:p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333957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 txBox="1"/>
          <p:nvPr/>
        </p:nvSpPr>
        <p:spPr>
          <a:xfrm>
            <a:off x="3849687" y="9426575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 panose="020F0502020204030204"/>
                <a:buNone/>
              </a:pPr>
              <a:t>1</a:t>
            </a:fld>
            <a:endParaRPr lang="en-US" sz="1200" b="0" i="0" u="none" strike="noStrike" cap="none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:notes"/>
          <p:cNvSpPr txBox="1"/>
          <p:nvPr/>
        </p:nvSpPr>
        <p:spPr>
          <a:xfrm>
            <a:off x="3849687" y="9426575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 panose="020F0502020204030204"/>
                <a:buNone/>
              </a:pPr>
              <a:t>2</a:t>
            </a:fld>
            <a:endParaRPr lang="en-US" sz="1200" b="0" i="0" u="none" strike="noStrike" cap="none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9;p4:notes"/>
          <p:cNvSpPr txBox="1"/>
          <p:nvPr/>
        </p:nvSpPr>
        <p:spPr>
          <a:xfrm>
            <a:off x="3849687" y="9426575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 panose="020F0502020204030204"/>
                <a:buNone/>
              </a:pPr>
              <a:t>3</a:t>
            </a:fld>
            <a:endParaRPr lang="en-US" sz="1200" b="0" i="0" u="none" strike="noStrike" cap="none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 txBox="1"/>
          <p:nvPr/>
        </p:nvSpPr>
        <p:spPr>
          <a:xfrm>
            <a:off x="3849687" y="9426575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 panose="020F0502020204030204"/>
                <a:buNone/>
              </a:pPr>
              <a:t>4</a:t>
            </a:fld>
            <a:endParaRPr lang="en-US" sz="1200" b="0" i="0" u="none" strike="noStrike" cap="none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5" name="Google Shape;195;p9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5" name="Google Shape;195;p9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5" name="Google Shape;195;p9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Google Shape;212;p12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miter lim="524287"/>
            <a:headEnd type="none" w="sm" len="sm"/>
            <a:tailEnd type="none" w="sm" len="sm"/>
          </a:ln>
        </p:spPr>
      </p:sp>
      <p:sp>
        <p:nvSpPr>
          <p:cNvPr id="21507" name="Google Shape;213;p12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5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1508" name="Google Shape;214;p12:notes"/>
          <p:cNvSpPr txBox="1">
            <a:spLocks noChangeArrowheads="1"/>
          </p:cNvSpPr>
          <p:nvPr/>
        </p:nvSpPr>
        <p:spPr bwMode="auto">
          <a:xfrm>
            <a:off x="3849688" y="9426575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SzPts val="1200"/>
              <a:buFont typeface="Calibri" panose="020F0502020204030204" pitchFamily="34" charset="0"/>
              <a:buNone/>
            </a:pPr>
            <a:fld id="{D54CFB44-7227-42B5-BE15-64A9939C7043}" type="slidenum">
              <a:rPr lang="en-US" sz="120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pPr algn="r">
                <a:buClr>
                  <a:srgbClr val="000000"/>
                </a:buClr>
                <a:buSzPts val="1200"/>
                <a:buFont typeface="Calibri" panose="020F0502020204030204" pitchFamily="34" charset="0"/>
                <a:buNone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50" name="Google Shape;250;p17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7:notes"/>
          <p:cNvSpPr txBox="1"/>
          <p:nvPr/>
        </p:nvSpPr>
        <p:spPr>
          <a:xfrm>
            <a:off x="3849687" y="9426575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 panose="020F0502020204030204"/>
                <a:buNone/>
              </a:pPr>
              <a:t>9</a:t>
            </a:fld>
            <a:endParaRPr lang="en-US" sz="1200" b="0" i="0" u="none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>
            <a:spLocks noGrp="1"/>
          </p:cNvSpPr>
          <p:nvPr>
            <p:ph type="title"/>
          </p:nvPr>
        </p:nvSpPr>
        <p:spPr>
          <a:xfrm>
            <a:off x="633412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body" idx="1"/>
          </p:nvPr>
        </p:nvSpPr>
        <p:spPr>
          <a:xfrm>
            <a:off x="633412" y="1828800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8" name="Google Shape;18;p1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sldNum" idx="12"/>
          </p:nvPr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9"/>
          <p:cNvSpPr txBox="1"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9"/>
          <p:cNvSpPr txBox="1"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2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9"/>
          <p:cNvSpPr txBox="1">
            <a:spLocks noGrp="1"/>
          </p:cNvSpPr>
          <p:nvPr>
            <p:ph type="sldNum" idx="12"/>
          </p:nvPr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1"/>
          <p:cNvSpPr txBox="1"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1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>
                <a:solidFill>
                  <a:srgbClr val="3F3F3F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lvl="5" algn="ct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lvl="6" algn="ct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lvl="7" algn="ct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lvl="8" algn="ct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1"/>
          <p:cNvSpPr txBox="1">
            <a:spLocks noGrp="1"/>
          </p:cNvSpPr>
          <p:nvPr>
            <p:ph type="sldNum" idx="12"/>
          </p:nvPr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2"/>
          <p:cNvSpPr txBox="1">
            <a:spLocks noGrp="1"/>
          </p:cNvSpPr>
          <p:nvPr>
            <p:ph type="title"/>
          </p:nvPr>
        </p:nvSpPr>
        <p:spPr>
          <a:xfrm rot="5400000">
            <a:off x="4623593" y="2280444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body" idx="1"/>
          </p:nvPr>
        </p:nvSpPr>
        <p:spPr>
          <a:xfrm rot="5400000">
            <a:off x="623094" y="365919"/>
            <a:ext cx="5811837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2"/>
          <p:cNvSpPr txBox="1">
            <a:spLocks noGrp="1"/>
          </p:cNvSpPr>
          <p:nvPr>
            <p:ph type="sldNum" idx="12"/>
          </p:nvPr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3"/>
          <p:cNvSpPr txBox="1">
            <a:spLocks noGrp="1"/>
          </p:cNvSpPr>
          <p:nvPr>
            <p:ph type="title"/>
          </p:nvPr>
        </p:nvSpPr>
        <p:spPr>
          <a:xfrm>
            <a:off x="633412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3"/>
          <p:cNvSpPr txBox="1">
            <a:spLocks noGrp="1"/>
          </p:cNvSpPr>
          <p:nvPr>
            <p:ph type="body" idx="1"/>
          </p:nvPr>
        </p:nvSpPr>
        <p:spPr>
          <a:xfrm rot="5400000">
            <a:off x="2401093" y="61118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0" name="Google Shape;40;p2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sldNum" idx="12"/>
          </p:nvPr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4"/>
          <p:cNvSpPr txBox="1"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4"/>
          <p:cNvSpPr>
            <a:spLocks noGrp="1"/>
          </p:cNvSpPr>
          <p:nvPr>
            <p:ph type="pic" idx="2"/>
          </p:nvPr>
        </p:nvSpPr>
        <p:spPr>
          <a:xfrm>
            <a:off x="3886200" y="990600"/>
            <a:ext cx="4629150" cy="4876800"/>
          </a:xfrm>
          <a:prstGeom prst="rect">
            <a:avLst/>
          </a:prstGeom>
          <a:noFill/>
          <a:ln>
            <a:noFill/>
          </a:ln>
        </p:spPr>
      </p:sp>
      <p:sp>
        <p:nvSpPr>
          <p:cNvPr id="46" name="Google Shape;46;p24"/>
          <p:cNvSpPr txBox="1">
            <a:spLocks noGrp="1"/>
          </p:cNvSpPr>
          <p:nvPr>
            <p:ph type="body" idx="1"/>
          </p:nvPr>
        </p:nvSpPr>
        <p:spPr>
          <a:xfrm>
            <a:off x="630936" y="2057400"/>
            <a:ext cx="294894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sldNum" idx="12"/>
          </p:nvPr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5"/>
          <p:cNvSpPr txBox="1"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5"/>
          <p:cNvSpPr txBox="1">
            <a:spLocks noGrp="1"/>
          </p:cNvSpPr>
          <p:nvPr>
            <p:ph type="body" idx="1"/>
          </p:nvPr>
        </p:nvSpPr>
        <p:spPr>
          <a:xfrm>
            <a:off x="3886200" y="990600"/>
            <a:ext cx="462915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  <a:defRPr sz="1500"/>
            </a:lvl5pPr>
            <a:lvl6pPr marL="2743200" lvl="5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  <a:defRPr sz="1500"/>
            </a:lvl6pPr>
            <a:lvl7pPr marL="3200400" lvl="6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  <a:defRPr sz="1500"/>
            </a:lvl7pPr>
            <a:lvl8pPr marL="3657600" lvl="7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  <a:defRPr sz="1500"/>
            </a:lvl8pPr>
            <a:lvl9pPr marL="4114800" lvl="8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  <a:defRPr sz="1500"/>
            </a:lvl9pPr>
          </a:lstStyle>
          <a:p>
            <a:endParaRPr/>
          </a:p>
        </p:txBody>
      </p:sp>
      <p:sp>
        <p:nvSpPr>
          <p:cNvPr id="53" name="Google Shape;53;p25"/>
          <p:cNvSpPr txBox="1">
            <a:spLocks noGrp="1"/>
          </p:cNvSpPr>
          <p:nvPr>
            <p:ph type="body" idx="2"/>
          </p:nvPr>
        </p:nvSpPr>
        <p:spPr>
          <a:xfrm>
            <a:off x="630936" y="2057399"/>
            <a:ext cx="2948940" cy="3810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54" name="Google Shape;54;p2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sldNum" idx="12"/>
          </p:nvPr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>
  <p:cSld name="Только заголовок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6"/>
          <p:cNvSpPr txBox="1">
            <a:spLocks noGrp="1"/>
          </p:cNvSpPr>
          <p:nvPr>
            <p:ph type="title"/>
          </p:nvPr>
        </p:nvSpPr>
        <p:spPr>
          <a:xfrm>
            <a:off x="633412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6"/>
          <p:cNvSpPr txBox="1">
            <a:spLocks noGrp="1"/>
          </p:cNvSpPr>
          <p:nvPr>
            <p:ph type="sldNum" idx="12"/>
          </p:nvPr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>
  <p:cSld name="Сравнение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7"/>
          <p:cNvSpPr txBox="1"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64" name="Google Shape;64;p27"/>
          <p:cNvSpPr txBox="1">
            <a:spLocks noGrp="1"/>
          </p:cNvSpPr>
          <p:nvPr>
            <p:ph type="body" idx="2"/>
          </p:nvPr>
        </p:nvSpPr>
        <p:spPr>
          <a:xfrm>
            <a:off x="633845" y="2507551"/>
            <a:ext cx="3867150" cy="368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5" name="Google Shape;65;p27"/>
          <p:cNvSpPr txBox="1">
            <a:spLocks noGrp="1"/>
          </p:cNvSpPr>
          <p:nvPr>
            <p:ph type="body" idx="3"/>
          </p:nvPr>
        </p:nvSpPr>
        <p:spPr>
          <a:xfrm>
            <a:off x="4629150" y="1681851"/>
            <a:ext cx="3886201" cy="825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66" name="Google Shape;66;p27"/>
          <p:cNvSpPr txBox="1">
            <a:spLocks noGrp="1"/>
          </p:cNvSpPr>
          <p:nvPr>
            <p:ph type="body" idx="4"/>
          </p:nvPr>
        </p:nvSpPr>
        <p:spPr>
          <a:xfrm>
            <a:off x="4629150" y="2507551"/>
            <a:ext cx="3886201" cy="368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7" name="Google Shape;67;p27"/>
          <p:cNvSpPr txBox="1">
            <a:spLocks noGrp="1"/>
          </p:cNvSpPr>
          <p:nvPr>
            <p:ph type="title"/>
          </p:nvPr>
        </p:nvSpPr>
        <p:spPr>
          <a:xfrm>
            <a:off x="633412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sldNum" idx="12"/>
          </p:nvPr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8"/>
          <p:cNvSpPr txBox="1">
            <a:spLocks noGrp="1"/>
          </p:cNvSpPr>
          <p:nvPr>
            <p:ph type="title"/>
          </p:nvPr>
        </p:nvSpPr>
        <p:spPr>
          <a:xfrm>
            <a:off x="633412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8"/>
          <p:cNvSpPr txBox="1">
            <a:spLocks noGrp="1"/>
          </p:cNvSpPr>
          <p:nvPr>
            <p:ph type="body" idx="1"/>
          </p:nvPr>
        </p:nvSpPr>
        <p:spPr>
          <a:xfrm>
            <a:off x="633845" y="1828801"/>
            <a:ext cx="38862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4" name="Google Shape;74;p28"/>
          <p:cNvSpPr txBox="1">
            <a:spLocks noGrp="1"/>
          </p:cNvSpPr>
          <p:nvPr>
            <p:ph type="body" idx="2"/>
          </p:nvPr>
        </p:nvSpPr>
        <p:spPr>
          <a:xfrm>
            <a:off x="4629150" y="1828801"/>
            <a:ext cx="38862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5" name="Google Shape;75;p2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sldNum" idx="12"/>
          </p:nvPr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>
            <a:spLocks noGrp="1"/>
          </p:cNvSpPr>
          <p:nvPr>
            <p:ph type="title"/>
          </p:nvPr>
        </p:nvSpPr>
        <p:spPr>
          <a:xfrm>
            <a:off x="633412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633412" y="1828800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●"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●"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14325" algn="l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14325" algn="l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14325" algn="l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14325" algn="l" rtl="0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2" name="Google Shape;12;p1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59595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59595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sldNum" idx="12"/>
          </p:nvPr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800"/>
              <a:buFont typeface="Arial" panose="020B0604020202020204"/>
              <a:buNone/>
              <a:defRPr sz="800" b="0" i="0" u="none" strike="noStrike" cap="none">
                <a:solidFill>
                  <a:srgbClr val="89898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/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 panose="02020603050405020304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imes New Roman" panose="02020603050405020304"/>
                <a:buNone/>
              </a:pPr>
              <a:t>1</a:t>
            </a:fld>
            <a:endParaRPr lang="en-US" sz="1200" b="1" i="0" u="none" strike="noStrike" cap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graphicFrame>
        <p:nvGraphicFramePr>
          <p:cNvPr id="97" name="Google Shape;97;p2"/>
          <p:cNvGraphicFramePr/>
          <p:nvPr>
            <p:extLst>
              <p:ext uri="{D42A27DB-BD31-4B8C-83A1-F6EECF244321}">
                <p14:modId xmlns:p14="http://schemas.microsoft.com/office/powerpoint/2010/main" val="535387876"/>
              </p:ext>
            </p:extLst>
          </p:nvPr>
        </p:nvGraphicFramePr>
        <p:xfrm>
          <a:off x="0" y="0"/>
          <a:ext cx="9143975" cy="6857975"/>
        </p:xfrm>
        <a:graphic>
          <a:graphicData uri="http://schemas.openxmlformats.org/drawingml/2006/table">
            <a:tbl>
              <a:tblPr>
                <a:noFill/>
                <a:tableStyleId>{7151C687-A67F-4D03-80EC-5D33B2D9664A}</a:tableStyleId>
              </a:tblPr>
              <a:tblGrid>
                <a:gridCol w="19026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412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011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libri" panose="020F0502020204030204"/>
                        <a:buNone/>
                      </a:pPr>
                      <a:r>
                        <a:rPr lang="en-US" sz="1800" b="0" i="0" u="none" dirty="0" err="1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Наименование</a:t>
                      </a:r>
                      <a:r>
                        <a:rPr lang="en-US" sz="1800" b="0" i="0" u="none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 П</a:t>
                      </a:r>
                      <a:r>
                        <a:rPr lang="ru-RU" sz="1800" b="0" i="0" u="none" dirty="0" err="1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роекта</a:t>
                      </a:r>
                      <a:r>
                        <a:rPr lang="en-US" sz="1800" b="0" i="0" u="none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 </a:t>
                      </a:r>
                      <a:r>
                        <a:rPr lang="ru-RU" sz="1800" b="0" i="0" u="none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/</a:t>
                      </a:r>
                      <a:r>
                        <a:rPr lang="en-US" sz="1800" b="0" i="0" u="none" dirty="0" err="1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полное</a:t>
                      </a:r>
                      <a:r>
                        <a:rPr lang="ru-RU" sz="1800" b="0" i="0" u="none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/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libri" panose="020F0502020204030204"/>
                        <a:buNone/>
                      </a:pPr>
                      <a:r>
                        <a:rPr lang="ru-RU" sz="1800" b="0" i="0" u="none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(вид, тема)</a:t>
                      </a:r>
                      <a:r>
                        <a:rPr lang="en-US" sz="1800" b="0" i="0" u="none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:</a:t>
                      </a:r>
                      <a:endParaRPr dirty="0"/>
                    </a:p>
                  </a:txBody>
                  <a:tcPr marL="91425" marR="91425" marT="45700" marB="45700" anchor="ctr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 panose="02020603050405020304"/>
                        <a:buNone/>
                      </a:pPr>
                      <a:endParaRPr lang="ru-RU" sz="2800" b="1" i="0" u="none" dirty="0">
                        <a:solidFill>
                          <a:srgbClr val="008000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 panose="02020603050405020304"/>
                        <a:buNone/>
                      </a:pPr>
                      <a:endParaRPr lang="ru-RU" sz="2800" b="1" i="0" u="none" dirty="0">
                        <a:solidFill>
                          <a:srgbClr val="008000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 panose="02020603050405020304"/>
                        <a:buNone/>
                      </a:pPr>
                      <a:r>
                        <a:rPr lang="ru-RU" sz="2800" b="1" i="0" u="sng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Ролевой</a:t>
                      </a:r>
                      <a:r>
                        <a:rPr lang="ru-RU" sz="2800" b="1" i="0" u="sng" baseline="0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</a:t>
                      </a:r>
                      <a:r>
                        <a:rPr lang="ru-RU" sz="2800" b="1" i="0" u="sng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</a:t>
                      </a:r>
                      <a:r>
                        <a:rPr lang="ru-RU" sz="2800" b="1" i="0" u="sng" dirty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проект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 panose="02020603050405020304"/>
                        <a:buNone/>
                      </a:pPr>
                      <a:r>
                        <a:rPr lang="ru-RU" sz="2800" b="1" i="0" u="none" strike="noStrike" cap="none" dirty="0">
                          <a:solidFill>
                            <a:srgbClr val="008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Создание </a:t>
                      </a:r>
                      <a:r>
                        <a:rPr lang="ru-RU" sz="2800" b="1" i="0" u="none" strike="noStrike" cap="none" dirty="0" smtClean="0">
                          <a:solidFill>
                            <a:srgbClr val="008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ролевой ситуации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 panose="02020603050405020304"/>
                        <a:buNone/>
                      </a:pPr>
                      <a:r>
                        <a:rPr lang="ru-RU" sz="2800" b="1" i="0" u="none" strike="noStrike" cap="none" dirty="0" smtClean="0">
                          <a:solidFill>
                            <a:srgbClr val="008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«Зоопарк»</a:t>
                      </a:r>
                      <a:endParaRPr lang="ru-RU" sz="2800" b="1" i="0" u="none" dirty="0">
                        <a:solidFill>
                          <a:srgbClr val="008000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 panose="02020603050405020304"/>
                        <a:buNone/>
                      </a:pPr>
                      <a:r>
                        <a:rPr lang="ru-RU" sz="2800" b="1" i="0" u="none" dirty="0">
                          <a:solidFill>
                            <a:srgbClr val="008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 panose="02020603050405020304"/>
                        <a:buNone/>
                      </a:pPr>
                      <a:endParaRPr sz="1300" b="1" i="0" u="none" dirty="0">
                        <a:solidFill>
                          <a:srgbClr val="FFFFFF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1" i="0" u="none" dirty="0">
                        <a:solidFill>
                          <a:srgbClr val="FFFFFF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91425" marR="91425" marT="45700" marB="45700" anchor="ctr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46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alibri" panose="020F0502020204030204"/>
                        <a:buNone/>
                      </a:pPr>
                      <a:r>
                        <a:rPr lang="en-US" sz="1800" b="0" i="0" u="none" dirty="0" err="1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Наименование</a:t>
                      </a:r>
                      <a:r>
                        <a:rPr lang="en-US" sz="1800" b="0" i="0" u="none" dirty="0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 П</a:t>
                      </a:r>
                      <a:r>
                        <a:rPr lang="ru-RU" sz="1800" b="0" i="0" u="none" dirty="0" err="1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роекта</a:t>
                      </a:r>
                      <a:r>
                        <a:rPr lang="en-US" sz="1800" b="0" i="0" u="none" dirty="0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 (</a:t>
                      </a:r>
                      <a:r>
                        <a:rPr lang="en-US" sz="1800" b="0" i="0" u="none" dirty="0" err="1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сокращенное</a:t>
                      </a:r>
                      <a:r>
                        <a:rPr lang="en-US" sz="1800" b="0" i="0" u="none" dirty="0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 </a:t>
                      </a:r>
                      <a:r>
                        <a:rPr lang="en-US" sz="1800" b="0" i="0" u="none" dirty="0" err="1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при</a:t>
                      </a:r>
                      <a:r>
                        <a:rPr lang="en-US" sz="1800" b="0" i="0" u="none" dirty="0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 </a:t>
                      </a:r>
                      <a:r>
                        <a:rPr lang="en-US" sz="1800" b="0" i="0" u="none" dirty="0" err="1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наличии</a:t>
                      </a:r>
                      <a:r>
                        <a:rPr lang="en-US" sz="1800" b="0" i="0" u="none" dirty="0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):</a:t>
                      </a:r>
                      <a:endParaRPr dirty="0"/>
                    </a:p>
                  </a:txBody>
                  <a:tcPr marL="91425" marR="91425" marT="45700" marB="45700" anchor="ctr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 panose="02020603050405020304"/>
                        <a:buNone/>
                      </a:pPr>
                      <a:r>
                        <a:rPr lang="ru-RU" sz="2800" b="1" i="0" u="none" dirty="0" smtClean="0">
                          <a:solidFill>
                            <a:srgbClr val="008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«Кто в зоопарке живет?»</a:t>
                      </a:r>
                      <a:r>
                        <a:rPr lang="en-US" sz="2800" b="1" i="0" u="none" dirty="0" smtClean="0">
                          <a:solidFill>
                            <a:srgbClr val="008000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</a:t>
                      </a:r>
                      <a:endParaRPr dirty="0">
                        <a:solidFill>
                          <a:srgbClr val="008000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b="1" i="0" u="none" dirty="0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91425" marR="91425" marT="45700" marB="45700" anchor="ctr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140" y="-66675"/>
            <a:ext cx="1905000" cy="166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/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 panose="020B0604020202020204"/>
                <a:buNone/>
              </a:pPr>
              <a:t>2</a:t>
            </a:fld>
            <a:endParaRPr lang="en-US" sz="1200" b="1" i="0" u="none" strike="noStrike" cap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aphicFrame>
        <p:nvGraphicFramePr>
          <p:cNvPr id="104" name="Google Shape;104;p3"/>
          <p:cNvGraphicFramePr/>
          <p:nvPr>
            <p:extLst>
              <p:ext uri="{D42A27DB-BD31-4B8C-83A1-F6EECF244321}">
                <p14:modId xmlns:p14="http://schemas.microsoft.com/office/powerpoint/2010/main" val="3574947360"/>
              </p:ext>
            </p:extLst>
          </p:nvPr>
        </p:nvGraphicFramePr>
        <p:xfrm>
          <a:off x="0" y="0"/>
          <a:ext cx="9144000" cy="2543706"/>
        </p:xfrm>
        <a:graphic>
          <a:graphicData uri="http://schemas.openxmlformats.org/drawingml/2006/table">
            <a:tbl>
              <a:tblPr>
                <a:noFill/>
                <a:tableStyleId>{7151C687-A67F-4D03-80EC-5D33B2D9664A}</a:tableStyleId>
              </a:tblPr>
              <a:tblGrid>
                <a:gridCol w="23399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040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65150">
                <a:tc>
                  <a:txBody>
                    <a:bodyPr/>
                    <a:lstStyle/>
                    <a:p>
                      <a:pPr marL="88900" marR="0" lvl="0" indent="317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alibri" panose="020F0502020204030204"/>
                        <a:buNone/>
                      </a:pPr>
                      <a:r>
                        <a:rPr lang="en-US" sz="2800" b="1" i="0" u="none" dirty="0" err="1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Срок</a:t>
                      </a:r>
                      <a:r>
                        <a:rPr lang="en-US" sz="2800" b="1" i="0" u="none" dirty="0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 </a:t>
                      </a:r>
                      <a:r>
                        <a:rPr lang="en-US" sz="2800" b="1" i="0" u="none" dirty="0" err="1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начала</a:t>
                      </a:r>
                      <a:r>
                        <a:rPr lang="en-US" sz="2800" b="1" i="0" u="none" dirty="0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 и </a:t>
                      </a:r>
                      <a:r>
                        <a:rPr lang="en-US" sz="2800" b="1" i="0" u="none" dirty="0" err="1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окончания</a:t>
                      </a:r>
                      <a:r>
                        <a:rPr lang="en-US" sz="2800" b="1" i="0" u="none" dirty="0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 П</a:t>
                      </a:r>
                      <a:r>
                        <a:rPr lang="ru-RU" sz="2800" b="1" i="0" u="none" dirty="0" err="1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роекта</a:t>
                      </a:r>
                      <a:endParaRPr sz="2800" b="1" dirty="0"/>
                    </a:p>
                  </a:txBody>
                  <a:tcPr marL="25400" marR="25400" marT="0" marB="0" anchor="ctr">
                    <a:lnL w="12700" cap="flat" cmpd="sng">
                      <a:solidFill>
                        <a:srgbClr val="D8DC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8DC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8DC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8DC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317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 panose="02020603050405020304"/>
                        <a:buNone/>
                      </a:pPr>
                      <a:endParaRPr lang="ru-RU" sz="2000" b="1" i="0" u="none" dirty="0">
                        <a:solidFill>
                          <a:schemeClr val="tx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88900" marR="0" lvl="0" indent="317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 panose="02020603050405020304"/>
                        <a:buNone/>
                      </a:pPr>
                      <a:r>
                        <a:rPr lang="ru-RU" sz="2800" b="1" i="0" u="none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сентябрь</a:t>
                      </a:r>
                      <a:r>
                        <a:rPr lang="ru-RU" sz="2800" b="1" i="0" u="none" baseline="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</a:t>
                      </a:r>
                      <a:r>
                        <a:rPr lang="ru-RU" sz="2800" b="1" i="0" u="none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2022 </a:t>
                      </a:r>
                      <a:r>
                        <a:rPr lang="ru-RU" sz="2800" b="1" i="0" u="none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г.</a:t>
                      </a:r>
                      <a:r>
                        <a:rPr lang="en-US" sz="2800" b="1" i="0" u="none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– </a:t>
                      </a:r>
                      <a:r>
                        <a:rPr lang="ru-RU" sz="2800" b="1" i="0" u="none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май</a:t>
                      </a:r>
                      <a:r>
                        <a:rPr lang="ru-RU" sz="2800" b="1" i="0" u="none" baseline="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</a:t>
                      </a:r>
                      <a:r>
                        <a:rPr lang="ru-RU" sz="2800" b="1" i="0" u="none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2023</a:t>
                      </a:r>
                      <a:r>
                        <a:rPr lang="ru-RU" sz="2800" b="1" i="0" u="none" baseline="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</a:t>
                      </a:r>
                      <a:r>
                        <a:rPr lang="en-US" sz="2800" b="1" i="0" u="none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г. </a:t>
                      </a:r>
                      <a:endParaRPr lang="ru-RU" sz="2800" b="1" i="0" u="none" dirty="0">
                        <a:solidFill>
                          <a:schemeClr val="tx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88900" marR="0" lvl="0" indent="317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 panose="02020603050405020304"/>
                        <a:buNone/>
                      </a:pPr>
                      <a:endParaRPr sz="2800" b="1" i="0" u="none" dirty="0">
                        <a:solidFill>
                          <a:schemeClr val="tx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25400" marR="25400" marT="0" marB="0" anchor="b">
                    <a:lnL w="12700" cap="flat" cmpd="sng">
                      <a:solidFill>
                        <a:srgbClr val="D8DC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8DC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8DC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8DC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96998">
                <a:tc>
                  <a:txBody>
                    <a:bodyPr/>
                    <a:lstStyle/>
                    <a:p>
                      <a:pPr marL="88900" marR="0" lvl="0" indent="317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libri" panose="020F0502020204030204"/>
                        <a:buNone/>
                      </a:pPr>
                      <a:r>
                        <a:rPr lang="ru-RU" sz="2800" b="1" i="0" u="none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Куратор</a:t>
                      </a:r>
                    </a:p>
                    <a:p>
                      <a:pPr marL="88900" marR="0" lvl="0" indent="317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libri" panose="020F0502020204030204"/>
                        <a:buNone/>
                      </a:pPr>
                      <a:r>
                        <a:rPr lang="en-US" sz="2800" b="1" i="0" u="none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П</a:t>
                      </a:r>
                      <a:r>
                        <a:rPr lang="ru-RU" sz="2800" b="1" i="0" u="none" dirty="0" err="1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роекта</a:t>
                      </a:r>
                      <a:endParaRPr sz="2800" b="1" i="0" u="none" dirty="0">
                        <a:solidFill>
                          <a:srgbClr val="FFFFFF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25400" marR="25400" marT="0" marB="0">
                    <a:lnL w="12700" cap="flat" cmpd="sng">
                      <a:solidFill>
                        <a:srgbClr val="D8DC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8DC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8DC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8DC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 panose="02020603050405020304"/>
                        <a:buNone/>
                      </a:pPr>
                      <a:r>
                        <a:rPr lang="en-US" sz="1800" b="1" i="0" u="none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</a:t>
                      </a:r>
                      <a:r>
                        <a:rPr lang="en-US" sz="1800" b="0" i="0" u="none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</a:t>
                      </a:r>
                      <a:endParaRPr lang="ru-RU" sz="1800" b="0" i="0" u="none" dirty="0">
                        <a:solidFill>
                          <a:schemeClr val="tx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 panose="02020603050405020304"/>
                        <a:buNone/>
                      </a:pPr>
                      <a:r>
                        <a:rPr lang="ru-RU" sz="1800" b="0" i="0" u="none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</a:t>
                      </a:r>
                      <a:r>
                        <a:rPr lang="ru-RU" sz="2800" b="0" i="0" u="none" dirty="0" err="1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Дубикова</a:t>
                      </a:r>
                      <a:r>
                        <a:rPr lang="ru-RU" sz="2800" b="0" i="0" u="none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Н.В. , методист</a:t>
                      </a:r>
                      <a:r>
                        <a:rPr lang="en-US" sz="2800" b="0" i="0" u="none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</a:t>
                      </a:r>
                      <a:endParaRPr sz="2800" dirty="0">
                        <a:solidFill>
                          <a:schemeClr val="tx1"/>
                        </a:solidFill>
                      </a:endParaRPr>
                    </a:p>
                  </a:txBody>
                  <a:tcPr marL="25400" marR="25400" marT="0" marB="0">
                    <a:lnL w="12700" cap="flat" cmpd="sng">
                      <a:solidFill>
                        <a:srgbClr val="D8DC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8DC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8DC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8DC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5" name="Google Shape;105;p3"/>
          <p:cNvGraphicFramePr/>
          <p:nvPr>
            <p:extLst>
              <p:ext uri="{D42A27DB-BD31-4B8C-83A1-F6EECF244321}">
                <p14:modId xmlns:p14="http://schemas.microsoft.com/office/powerpoint/2010/main" val="2909273693"/>
              </p:ext>
            </p:extLst>
          </p:nvPr>
        </p:nvGraphicFramePr>
        <p:xfrm>
          <a:off x="12700" y="2585143"/>
          <a:ext cx="9144000" cy="4272915"/>
        </p:xfrm>
        <a:graphic>
          <a:graphicData uri="http://schemas.openxmlformats.org/drawingml/2006/table">
            <a:tbl>
              <a:tblPr>
                <a:noFill/>
                <a:tableStyleId>{7151C687-A67F-4D03-80EC-5D33B2D9664A}</a:tableStyleId>
              </a:tblPr>
              <a:tblGrid>
                <a:gridCol w="23333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106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7291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alibri" panose="020F0502020204030204"/>
                        <a:buNone/>
                      </a:pPr>
                      <a:r>
                        <a:rPr lang="ru-RU" sz="3200" b="1" i="0" u="none" dirty="0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Участники</a:t>
                      </a:r>
                      <a:r>
                        <a:rPr lang="en-US" sz="3200" b="1" i="0" u="none" dirty="0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 </a:t>
                      </a:r>
                      <a:endParaRPr sz="3200" b="1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alibri" panose="020F0502020204030204"/>
                        <a:buNone/>
                      </a:pPr>
                      <a:r>
                        <a:rPr lang="en-US" sz="3200" b="1" i="0" u="none" dirty="0" smtClean="0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П</a:t>
                      </a:r>
                      <a:r>
                        <a:rPr lang="ru-RU" sz="3200" b="1" i="0" u="none" dirty="0" err="1" smtClean="0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роекта</a:t>
                      </a:r>
                      <a:endParaRPr sz="3200" b="1" dirty="0"/>
                    </a:p>
                  </a:txBody>
                  <a:tcPr marL="91450" marR="91450" marT="45725" marB="45725" anchor="ctr">
                    <a:lnL w="19050" cap="flat" cmpd="sng">
                      <a:solidFill>
                        <a:srgbClr val="0062A7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62A7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62A7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 panose="020B0604020202020204"/>
                        <a:buNone/>
                      </a:pPr>
                      <a:endParaRPr lang="ru-RU" sz="1800" b="0" i="0" u="none" dirty="0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285750" marR="0" lvl="0" indent="-28575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 panose="020B0604020202020204" pitchFamily="34" charset="0"/>
                        <a:buChar char="•"/>
                      </a:pPr>
                      <a:r>
                        <a:rPr lang="ru-RU" sz="2800" b="0" i="0" u="none" dirty="0" err="1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Сирачева</a:t>
                      </a:r>
                      <a:r>
                        <a:rPr lang="ru-RU" sz="2800" b="0" i="0" u="none" baseline="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</a:t>
                      </a:r>
                      <a:r>
                        <a:rPr lang="ru-RU" sz="2800" b="0" i="0" u="none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О.Н., </a:t>
                      </a:r>
                      <a:r>
                        <a:rPr lang="ru-RU" sz="2800" b="0" i="0" u="none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воспитатель</a:t>
                      </a:r>
                    </a:p>
                    <a:p>
                      <a:pPr marL="285750" marR="0" lvl="0" indent="-28575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 panose="020B0604020202020204" pitchFamily="34" charset="0"/>
                        <a:buChar char="•"/>
                      </a:pPr>
                      <a:r>
                        <a:rPr lang="ru-RU" sz="2800" b="0" i="0" u="none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Воспитанники средней группы </a:t>
                      </a:r>
                      <a:r>
                        <a:rPr lang="ru-RU" sz="2800" b="0" i="0" u="none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№ </a:t>
                      </a:r>
                      <a:r>
                        <a:rPr lang="ru-RU" sz="2800" b="0" i="0" u="none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182</a:t>
                      </a:r>
                      <a:endParaRPr lang="ru-RU" sz="2800" b="0" i="0" u="none" dirty="0">
                        <a:solidFill>
                          <a:schemeClr val="tx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285750" marR="0" lvl="0" indent="-28575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 panose="020B0604020202020204" pitchFamily="34" charset="0"/>
                        <a:buChar char="•"/>
                      </a:pPr>
                      <a:r>
                        <a:rPr lang="ru-RU" sz="2800" b="0" i="0" u="none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Родители (законные представители) 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0062A7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0B9C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0B9C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0B9C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/>
          <p:nvPr/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 panose="02020603050405020304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imes New Roman" panose="02020603050405020304"/>
                <a:buNone/>
              </a:pPr>
              <a:t>3</a:t>
            </a:fld>
            <a:endParaRPr lang="en-US" sz="1200" b="1" i="0" u="none" strike="noStrike" cap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graphicFrame>
        <p:nvGraphicFramePr>
          <p:cNvPr id="112" name="Google Shape;112;p4"/>
          <p:cNvGraphicFramePr/>
          <p:nvPr>
            <p:extLst>
              <p:ext uri="{D42A27DB-BD31-4B8C-83A1-F6EECF244321}">
                <p14:modId xmlns:p14="http://schemas.microsoft.com/office/powerpoint/2010/main" val="2403532350"/>
              </p:ext>
            </p:extLst>
          </p:nvPr>
        </p:nvGraphicFramePr>
        <p:xfrm>
          <a:off x="0" y="0"/>
          <a:ext cx="9144000" cy="7524125"/>
        </p:xfrm>
        <a:graphic>
          <a:graphicData uri="http://schemas.openxmlformats.org/drawingml/2006/table">
            <a:tbl>
              <a:tblPr>
                <a:noFill/>
                <a:tableStyleId>{7151C687-A67F-4D03-80EC-5D33B2D9664A}</a:tableStyleId>
              </a:tblPr>
              <a:tblGrid>
                <a:gridCol w="23399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040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6838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libri" panose="020F0502020204030204"/>
                        <a:buNone/>
                      </a:pPr>
                      <a:r>
                        <a:rPr lang="en-US" sz="2400" b="0" i="0" u="none" dirty="0" err="1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Основания</a:t>
                      </a:r>
                      <a:r>
                        <a:rPr lang="en-US" sz="2400" b="0" i="0" u="none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 </a:t>
                      </a:r>
                      <a:r>
                        <a:rPr lang="en-US" sz="2400" b="0" i="0" u="none" dirty="0" err="1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для</a:t>
                      </a:r>
                      <a:r>
                        <a:rPr lang="en-US" sz="2400" b="0" i="0" u="none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 </a:t>
                      </a:r>
                      <a:r>
                        <a:rPr lang="en-US" sz="2400" b="0" i="0" u="none" dirty="0" err="1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разработки</a:t>
                      </a:r>
                      <a:r>
                        <a:rPr lang="en-US" sz="2400" b="0" i="0" u="none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 П</a:t>
                      </a:r>
                      <a:r>
                        <a:rPr lang="ru-RU" sz="2400" b="0" i="0" u="none" dirty="0" err="1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роекта</a:t>
                      </a:r>
                      <a:endParaRPr sz="24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libri" panose="020F0502020204030204"/>
                        <a:buNone/>
                      </a:pPr>
                      <a:r>
                        <a:rPr lang="en-US" sz="2400" b="0" i="0" u="none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(</a:t>
                      </a:r>
                      <a:r>
                        <a:rPr lang="ru-RU" sz="2400" b="0" i="0" u="none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проблемы, причины, анализ </a:t>
                      </a:r>
                      <a:r>
                        <a:rPr lang="en-US" sz="2400" b="0" i="0" u="none" dirty="0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в </a:t>
                      </a:r>
                      <a:r>
                        <a:rPr lang="en-US" sz="2400" b="0" i="0" u="none" dirty="0" err="1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графиках</a:t>
                      </a:r>
                      <a:r>
                        <a:rPr lang="en-US" sz="2400" b="0" i="0" u="none" dirty="0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, </a:t>
                      </a:r>
                      <a:r>
                        <a:rPr lang="en-US" sz="2400" b="0" i="0" u="none" dirty="0" err="1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схемах</a:t>
                      </a:r>
                      <a:r>
                        <a:rPr lang="en-US" sz="2400" b="0" i="0" u="none" dirty="0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, </a:t>
                      </a:r>
                      <a:r>
                        <a:rPr lang="en-US" sz="2400" b="0" i="0" u="none" dirty="0" err="1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таблицах</a:t>
                      </a:r>
                      <a:r>
                        <a:rPr lang="ru-RU" sz="2400" b="0" i="0" u="none" dirty="0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 и т.п.</a:t>
                      </a:r>
                      <a:r>
                        <a:rPr lang="en-US" sz="2400" b="0" i="0" u="none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) </a:t>
                      </a:r>
                      <a:endParaRPr sz="2400" dirty="0"/>
                    </a:p>
                  </a:txBody>
                  <a:tcPr marL="91425" marR="91425" marT="45725" marB="45725" anchor="ctr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6860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 panose="020F0502020204030204"/>
                        <a:buNone/>
                      </a:pPr>
                      <a:endParaRPr lang="ru-RU" sz="1400" dirty="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0" marR="0" lvl="0" indent="26860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 panose="020F0502020204030204"/>
                        <a:buNone/>
                      </a:pPr>
                      <a:endParaRPr lang="ru-RU" sz="1400" dirty="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0" marR="0" lvl="0" indent="26860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 panose="020F0502020204030204"/>
                        <a:buNone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Воспитанник группы вмести с родителями ездил в зоопарк в город Пензу и решил поделиться впечатлениями с воспитателем и ребятами.</a:t>
                      </a:r>
                    </a:p>
                    <a:p>
                      <a:pPr marL="0" marR="0" lvl="0" indent="26860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 panose="020F0502020204030204"/>
                        <a:buNone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Вовремя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беседы, выяснилось, что не все ребята были в зоопарке и им бы хотелось узнать все о зоопарке.</a:t>
                      </a:r>
                    </a:p>
                    <a:p>
                      <a:pPr marL="0" marR="0" lvl="0" indent="26860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 panose="020F0502020204030204"/>
                        <a:buNone/>
                      </a:pPr>
                      <a:r>
                        <a:rPr lang="ru-RU" sz="28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К сожалению в Тольятти нет зоопарка, как же нам решить эту проблему? </a:t>
                      </a:r>
                      <a:endParaRPr lang="ru-RU" sz="28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6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ts val="1800"/>
                        <a:buFont typeface="Calibri" panose="020F0502020204030204" pitchFamily="34" charset="0"/>
                        <a:buNone/>
                      </a:pPr>
                      <a:r>
                        <a:rPr lang="ru-RU" sz="2800" b="1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  <a:sym typeface="Calibri" panose="020F0502020204030204" pitchFamily="34" charset="0"/>
                        </a:rPr>
                        <a:t>Новизна проекта</a:t>
                      </a:r>
                      <a:endParaRPr sz="2800" dirty="0"/>
                    </a:p>
                  </a:txBody>
                  <a:tcPr marL="91425" marR="91425" marT="45725" marB="45725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  <a:sym typeface="Calibri" panose="020F0502020204030204"/>
                        </a:rPr>
                        <a:t>Реализация проекта предполагает</a:t>
                      </a:r>
                      <a:r>
                        <a:rPr lang="ru-RU" sz="28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  <a:sym typeface="Calibri" panose="020F0502020204030204"/>
                        </a:rPr>
                        <a:t> равнозначное распределение ролей между детьми, родителями и педагогами.</a:t>
                      </a:r>
                      <a:endParaRPr sz="28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  <a:sym typeface="Calibri" panose="020F0502020204030204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/>
          <p:nvPr/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 panose="02020603050405020304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imes New Roman" panose="02020603050405020304"/>
                <a:buNone/>
              </a:pPr>
              <a:t>4</a:t>
            </a:fld>
            <a:endParaRPr lang="en-US" sz="1200" b="1" i="0" u="none" strike="noStrike" cap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graphicFrame>
        <p:nvGraphicFramePr>
          <p:cNvPr id="112" name="Google Shape;112;p4"/>
          <p:cNvGraphicFramePr/>
          <p:nvPr>
            <p:extLst>
              <p:ext uri="{D42A27DB-BD31-4B8C-83A1-F6EECF244321}">
                <p14:modId xmlns:p14="http://schemas.microsoft.com/office/powerpoint/2010/main" val="1624376931"/>
              </p:ext>
            </p:extLst>
          </p:nvPr>
        </p:nvGraphicFramePr>
        <p:xfrm>
          <a:off x="0" y="0"/>
          <a:ext cx="9144000" cy="8321060"/>
        </p:xfrm>
        <a:graphic>
          <a:graphicData uri="http://schemas.openxmlformats.org/drawingml/2006/table">
            <a:tbl>
              <a:tblPr>
                <a:noFill/>
                <a:tableStyleId>{7151C687-A67F-4D03-80EC-5D33B2D9664A}</a:tableStyleId>
              </a:tblPr>
              <a:tblGrid>
                <a:gridCol w="2438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35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libri" panose="020F0502020204030204"/>
                        <a:buNone/>
                      </a:pPr>
                      <a:r>
                        <a:rPr lang="ru-RU" sz="3200" b="1" i="0" u="none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Цель Проекта</a:t>
                      </a:r>
                      <a:endParaRPr sz="3200" b="1" dirty="0"/>
                    </a:p>
                  </a:txBody>
                  <a:tcPr marL="91425" marR="91425" marT="45725" marB="45725" anchor="ctr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 panose="020F0502020204030204"/>
                        <a:buAutoNum type="arabicPeriod"/>
                      </a:pPr>
                      <a:endParaRPr lang="ru-RU" dirty="0"/>
                    </a:p>
                    <a:p>
                      <a:pPr marL="22860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 panose="020F0502020204030204"/>
                        <a:buNone/>
                        <a:defRPr/>
                      </a:pP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 panose="020F0502020204030204"/>
                        <a:buNone/>
                        <a:defRPr/>
                      </a:pP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 panose="020F0502020204030204"/>
                        <a:buNone/>
                        <a:defRPr/>
                      </a:pPr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Создать 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«Зоопарк» в детском саду, научится играть роли работников зоопарка.</a:t>
                      </a:r>
                      <a:endParaRPr lang="ru-RU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 panose="020F0502020204030204"/>
                        <a:buNone/>
                        <a:defRPr/>
                      </a:pP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 panose="020F0502020204030204"/>
                        <a:buNone/>
                        <a:defRPr/>
                      </a:pP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 panose="020F0502020204030204"/>
                        <a:buNone/>
                        <a:defRPr/>
                      </a:pPr>
                      <a:endParaRPr lang="ru-RU" sz="1600" b="0" i="0" u="none" strike="noStrike" cap="non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/>
                        <a:cs typeface="Times New Roman" panose="02020603050405020304" pitchFamily="18" charset="0"/>
                        <a:sym typeface="Arial" panose="020B0604020202020204"/>
                      </a:endParaRPr>
                    </a:p>
                    <a:p>
                      <a:pPr marL="228600" marR="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 panose="020F0502020204030204"/>
                        <a:buNone/>
                      </a:pPr>
                      <a:endParaRPr lang="ru-RU" dirty="0"/>
                    </a:p>
                    <a:p>
                      <a:pPr marL="228600" marR="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 panose="020F0502020204030204"/>
                        <a:buNone/>
                      </a:pPr>
                      <a:endParaRPr lang="ru-RU" sz="1000" b="0" i="0" u="none" strike="noStrike" cap="none" dirty="0">
                        <a:solidFill>
                          <a:srgbClr val="000000"/>
                        </a:solidFill>
                        <a:latin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2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alibri" panose="020F0502020204030204"/>
                        <a:buNone/>
                      </a:pPr>
                      <a:r>
                        <a:rPr lang="ru-RU" sz="3200" b="1" i="0" u="none" dirty="0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Задачи Проекта</a:t>
                      </a:r>
                      <a:endParaRPr sz="3200" b="1" dirty="0"/>
                    </a:p>
                  </a:txBody>
                  <a:tcPr marL="91425" marR="91425" marT="45725" marB="45725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  <a:sym typeface="Calibri" panose="020F0502020204030204"/>
                        </a:rPr>
                        <a:t>1.</a:t>
                      </a:r>
                      <a:r>
                        <a:rPr lang="ru-RU" sz="280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  <a:sym typeface="Calibri" panose="020F0502020204030204"/>
                        </a:rPr>
                        <a:t> </a:t>
                      </a:r>
                      <a:r>
                        <a:rPr lang="ru-RU" sz="280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  <a:sym typeface="Calibri" panose="020F0502020204030204"/>
                        </a:rPr>
                        <a:t>Узнать как устроен зоопарк.</a:t>
                      </a:r>
                      <a:endParaRPr lang="ru-RU" sz="280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  <a:sym typeface="Calibri" panose="020F0502020204030204"/>
                      </a:endParaRP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 startAt="2"/>
                      </a:pPr>
                      <a:r>
                        <a:rPr lang="ru-RU" sz="280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  <a:sym typeface="Calibri" panose="020F0502020204030204"/>
                        </a:rPr>
                        <a:t>Познакомится</a:t>
                      </a:r>
                      <a:r>
                        <a:rPr lang="ru-RU" sz="280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  <a:sym typeface="Calibri" panose="020F0502020204030204"/>
                        </a:rPr>
                        <a:t> с профессиями работников зоопарка: инженеры, </a:t>
                      </a:r>
                      <a:r>
                        <a:rPr lang="ru-RU" sz="2800" b="0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  <a:sym typeface="Arial" panose="020B0604020202020204"/>
                        </a:rPr>
                        <a:t>в</a:t>
                      </a:r>
                      <a:r>
                        <a:rPr lang="ru-RU" sz="28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  <a:sym typeface="Arial" panose="020B0604020202020204"/>
                        </a:rPr>
                        <a:t>рач (ветеринар), работники кухни, кассир,</a:t>
                      </a:r>
                      <a:r>
                        <a:rPr lang="ru-RU" sz="2800" b="0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  <a:sym typeface="Arial" panose="020B0604020202020204"/>
                        </a:rPr>
                        <a:t> с</a:t>
                      </a:r>
                      <a:r>
                        <a:rPr lang="ru-RU" sz="28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/>
                          <a:cs typeface="Times New Roman" panose="02020603050405020304" pitchFamily="18" charset="0"/>
                          <a:sym typeface="Arial" panose="020B0604020202020204"/>
                        </a:rPr>
                        <a:t>лужители зоопарка ухаживают за животными – кормят животных, убирают клетки и вольеры, моют своих питомцев, смотритель.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 startAt="2"/>
                      </a:pPr>
                      <a:r>
                        <a:rPr lang="ru-RU" sz="280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  <a:sym typeface="Calibri" panose="020F0502020204030204"/>
                        </a:rPr>
                        <a:t>Показать «Зоопарк» детям других групп.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 startAt="2"/>
                      </a:pPr>
                      <a:endParaRPr lang="ru-RU" sz="280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  <a:sym typeface="Calibri" panose="020F0502020204030204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sz="1200" b="0" i="0" u="sng" strike="noStrike" cap="none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  <a:sym typeface="Arial" panose="020B0604020202020204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9"/>
          <p:cNvSpPr txBox="1"/>
          <p:nvPr/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 panose="02020603050405020304"/>
              <a:buNone/>
            </a:pPr>
            <a:fld id="{00000000-1234-1234-1234-123412341234}" type="slidenum">
              <a:rPr lang="en-US" sz="1200" b="1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imes New Roman" panose="02020603050405020304"/>
                <a:buNone/>
              </a:pPr>
              <a:t>5</a:t>
            </a:fld>
            <a:endParaRPr lang="en-US" sz="1200" b="1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graphicFrame>
        <p:nvGraphicFramePr>
          <p:cNvPr id="198" name="Google Shape;198;p9"/>
          <p:cNvGraphicFramePr/>
          <p:nvPr>
            <p:extLst>
              <p:ext uri="{D42A27DB-BD31-4B8C-83A1-F6EECF244321}">
                <p14:modId xmlns:p14="http://schemas.microsoft.com/office/powerpoint/2010/main" val="173380365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>
                <a:noFill/>
                <a:tableStyleId>{7151C687-A67F-4D03-80EC-5D33B2D9664A}</a:tableStyleId>
              </a:tblPr>
              <a:tblGrid>
                <a:gridCol w="259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5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libri" panose="020F0502020204030204"/>
                        <a:buNone/>
                      </a:pPr>
                      <a:r>
                        <a:rPr lang="ru-RU" sz="3200" b="1" i="0" u="none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Задача</a:t>
                      </a:r>
                      <a:r>
                        <a:rPr lang="en-US" sz="3200" b="1" i="0" u="none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 1</a:t>
                      </a:r>
                      <a:endParaRPr sz="32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alibri" panose="020F0502020204030204"/>
                        <a:buNone/>
                      </a:pPr>
                      <a:endParaRPr sz="3200" b="1" i="1" u="none" dirty="0">
                        <a:solidFill>
                          <a:schemeClr val="bg1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200" b="0" i="0" u="none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  <a:sym typeface="Calibri" panose="020F0502020204030204"/>
                        </a:rPr>
                        <a:t>Узнать</a:t>
                      </a:r>
                      <a:r>
                        <a:rPr lang="ru-RU" sz="3200" b="0" i="0" u="none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  <a:sym typeface="Calibri" panose="020F0502020204030204"/>
                        </a:rPr>
                        <a:t> как устроен зоопарк</a:t>
                      </a:r>
                      <a:endParaRPr sz="3200" b="1" i="0" u="none" dirty="0">
                        <a:solidFill>
                          <a:schemeClr val="bg1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+mj-lt"/>
                        <a:buAutoNum type="arabicPeriod"/>
                        <a:tabLst>
                          <a:tab pos="546100" algn="l"/>
                        </a:tabLst>
                        <a:defRPr/>
                      </a:pPr>
                      <a:r>
                        <a:rPr lang="ru-RU" sz="2800" b="0" i="0" u="none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Узнать</a:t>
                      </a:r>
                      <a:r>
                        <a:rPr lang="ru-RU" sz="2800" b="0" i="0" u="none" baseline="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, кто </a:t>
                      </a:r>
                      <a:r>
                        <a:rPr lang="ru-RU" sz="2800" b="0" i="0" u="none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может построить зоопарк.</a:t>
                      </a:r>
                    </a:p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+mj-lt"/>
                        <a:buAutoNum type="arabicPeriod"/>
                        <a:tabLst>
                          <a:tab pos="546100" algn="l"/>
                        </a:tabLst>
                        <a:defRPr/>
                      </a:pPr>
                      <a:r>
                        <a:rPr lang="ru-RU" sz="2800" b="0" i="0" u="none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Узнать какие животные живут в зоопарке.</a:t>
                      </a:r>
                    </a:p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+mj-lt"/>
                        <a:buAutoNum type="arabicPeriod"/>
                        <a:tabLst>
                          <a:tab pos="546100" algn="l"/>
                        </a:tabLst>
                        <a:defRPr/>
                      </a:pPr>
                      <a:r>
                        <a:rPr lang="ru-RU" sz="2800" b="0" i="0" u="none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Где</a:t>
                      </a:r>
                      <a:r>
                        <a:rPr lang="ru-RU" sz="2800" b="0" i="0" u="none" baseline="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живут животные?</a:t>
                      </a:r>
                    </a:p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+mj-lt"/>
                        <a:buAutoNum type="arabicPeriod"/>
                        <a:tabLst>
                          <a:tab pos="546100" algn="l"/>
                        </a:tabLst>
                        <a:defRPr/>
                      </a:pPr>
                      <a:r>
                        <a:rPr lang="ru-RU" sz="2800" b="0" i="0" u="none" baseline="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Сделать макет зоопарка.</a:t>
                      </a:r>
                      <a:endParaRPr lang="ru-RU" sz="2800" b="0" i="0" u="none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514350" marR="0" lvl="0" indent="-5143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+mj-lt"/>
                        <a:buAutoNum type="arabicPeriod"/>
                        <a:tabLst>
                          <a:tab pos="546100" algn="l"/>
                        </a:tabLst>
                        <a:defRPr/>
                      </a:pPr>
                      <a:endParaRPr lang="ru-RU" sz="2800" b="0" i="1" u="none" dirty="0">
                        <a:solidFill>
                          <a:srgbClr val="FF0000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285750" marR="91450" marT="45725" marB="45725" anchor="ctr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9"/>
          <p:cNvSpPr txBox="1"/>
          <p:nvPr/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 panose="02020603050405020304"/>
              <a:buNone/>
            </a:pPr>
            <a:fld id="{00000000-1234-1234-1234-123412341234}" type="slidenum">
              <a:rPr lang="en-US" sz="1200" b="1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imes New Roman" panose="02020603050405020304"/>
                <a:buNone/>
              </a:pPr>
              <a:t>6</a:t>
            </a:fld>
            <a:endParaRPr lang="en-US" sz="1200" b="1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graphicFrame>
        <p:nvGraphicFramePr>
          <p:cNvPr id="198" name="Google Shape;198;p9"/>
          <p:cNvGraphicFramePr/>
          <p:nvPr>
            <p:extLst>
              <p:ext uri="{D42A27DB-BD31-4B8C-83A1-F6EECF244321}">
                <p14:modId xmlns:p14="http://schemas.microsoft.com/office/powerpoint/2010/main" val="315843326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>
                <a:noFill/>
                <a:tableStyleId>{7151C687-A67F-4D03-80EC-5D33B2D9664A}</a:tableStyleId>
              </a:tblPr>
              <a:tblGrid>
                <a:gridCol w="28401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038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libri" panose="020F0502020204030204"/>
                        <a:buNone/>
                      </a:pPr>
                      <a:r>
                        <a:rPr lang="ru-RU" sz="3200" b="1" i="0" u="none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Задача </a:t>
                      </a:r>
                      <a:r>
                        <a:rPr lang="en-US" sz="3200" b="1" i="0" u="none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 </a:t>
                      </a:r>
                      <a:r>
                        <a:rPr lang="ru-RU" sz="3200" b="1" i="0" u="none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2</a:t>
                      </a:r>
                      <a:endParaRPr sz="3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alibri" panose="020F0502020204030204"/>
                        <a:buNone/>
                        <a:defRPr/>
                      </a:pPr>
                      <a:endParaRPr lang="ru-RU" sz="3200" b="0" i="0" u="none" strike="noStrike" cap="none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  <a:sym typeface="Arial" panose="020B0604020202020204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200" u="none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  <a:sym typeface="Calibri" panose="020F0502020204030204"/>
                        </a:rPr>
                        <a:t>Познакомится с профессиями работников зоопарка</a:t>
                      </a:r>
                      <a:endParaRPr lang="ru-RU" sz="3200" u="none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  <a:sym typeface="Calibri" panose="020F05020202040302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alibri" panose="020F0502020204030204"/>
                        <a:buNone/>
                      </a:pPr>
                      <a:endParaRPr sz="3200" b="1" i="1" u="none" dirty="0">
                        <a:solidFill>
                          <a:schemeClr val="bg1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b="1" i="0" u="none" dirty="0">
                        <a:solidFill>
                          <a:schemeClr val="bg1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Times New Roman"/>
                        <a:buAutoNum type="arabicPeriod"/>
                        <a:tabLst/>
                        <a:defRPr/>
                      </a:pPr>
                      <a:r>
                        <a:rPr lang="ru-RU" sz="280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Calibri"/>
                        </a:rPr>
                        <a:t>Познакомится с профессиями , тех кто работает</a:t>
                      </a:r>
                      <a:r>
                        <a:rPr lang="ru-RU" sz="280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Calibri"/>
                        </a:rPr>
                        <a:t> в зоопарке.</a:t>
                      </a:r>
                    </a:p>
                    <a:p>
                      <a:pPr marL="457200" marR="0" lvl="0" indent="-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Times New Roman"/>
                        <a:buAutoNum type="arabicPeriod"/>
                        <a:tabLst/>
                        <a:defRPr/>
                      </a:pPr>
                      <a:r>
                        <a:rPr lang="ru-RU" sz="280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Calibri"/>
                        </a:rPr>
                        <a:t>Узнать, что нужно уметь, что б ухаживать за животными.</a:t>
                      </a:r>
                      <a:endParaRPr lang="ru-RU" sz="2800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  <a:sym typeface="Calibri"/>
                      </a:endParaRPr>
                    </a:p>
                    <a:p>
                      <a:pPr marL="10160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 panose="02020603050405020304"/>
                        <a:buNone/>
                      </a:pPr>
                      <a:r>
                        <a:rPr lang="ru-RU" sz="2800" b="0" i="0" u="none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3. Выяснить, почему животные живут в клетках</a:t>
                      </a:r>
                      <a:r>
                        <a:rPr lang="ru-RU" sz="2800" b="0" i="0" u="none" baseline="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(вольерах).</a:t>
                      </a:r>
                    </a:p>
                    <a:p>
                      <a:pPr marL="10160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Times New Roman" panose="02020603050405020304"/>
                        <a:buNone/>
                      </a:pPr>
                      <a:r>
                        <a:rPr lang="ru-RU" sz="2800" b="0" i="0" u="none" baseline="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4. Узнать кто в зоопарке главный.</a:t>
                      </a:r>
                      <a:endParaRPr lang="ru-RU" sz="2800" b="0" i="0" u="none" dirty="0">
                        <a:solidFill>
                          <a:schemeClr val="tx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285750" marR="91450" marT="45725" marB="45725" anchor="ctr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9"/>
          <p:cNvSpPr txBox="1"/>
          <p:nvPr/>
        </p:nvSpPr>
        <p:spPr>
          <a:xfrm>
            <a:off x="6462712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 panose="02020603050405020304"/>
              <a:buNone/>
            </a:pPr>
            <a:fld id="{00000000-1234-1234-1234-123412341234}" type="slidenum">
              <a:rPr lang="en-US" sz="1200" b="1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imes New Roman" panose="02020603050405020304"/>
                <a:buNone/>
              </a:pPr>
              <a:t>7</a:t>
            </a:fld>
            <a:endParaRPr lang="en-US" sz="1200" b="1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graphicFrame>
        <p:nvGraphicFramePr>
          <p:cNvPr id="198" name="Google Shape;198;p9"/>
          <p:cNvGraphicFramePr/>
          <p:nvPr>
            <p:extLst>
              <p:ext uri="{D42A27DB-BD31-4B8C-83A1-F6EECF244321}">
                <p14:modId xmlns:p14="http://schemas.microsoft.com/office/powerpoint/2010/main" val="203534576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>
                <a:noFill/>
                <a:tableStyleId>{7151C687-A67F-4D03-80EC-5D33B2D9664A}</a:tableStyleId>
              </a:tblPr>
              <a:tblGrid>
                <a:gridCol w="23829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610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libri" panose="020F0502020204030204"/>
                        <a:buNone/>
                      </a:pPr>
                      <a:r>
                        <a:rPr lang="ru-RU" sz="3200" b="1" i="0" u="none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Задача</a:t>
                      </a:r>
                      <a:r>
                        <a:rPr lang="en-US" sz="3200" b="1" i="0" u="none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 </a:t>
                      </a:r>
                      <a:r>
                        <a:rPr lang="ru-RU" sz="3200" b="1" i="0" u="none" dirty="0">
                          <a:solidFill>
                            <a:srgbClr val="FFFFFF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3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Calibri" panose="020F0502020204030204"/>
                        <a:buNone/>
                      </a:pPr>
                      <a:endParaRPr sz="32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200" u="none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  <a:sym typeface="Calibri" panose="020F0502020204030204"/>
                        </a:rPr>
                        <a:t>Показать зоопарк другим группам</a:t>
                      </a:r>
                      <a:endParaRPr lang="ru-RU" sz="3200" u="none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  <a:sym typeface="Calibri" panose="020F0502020204030204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i="0" u="none" dirty="0">
                        <a:solidFill>
                          <a:schemeClr val="lt1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+mj-lt"/>
                        <a:buAutoNum type="arabicPeriod"/>
                        <a:tabLst>
                          <a:tab pos="0" algn="l"/>
                        </a:tabLst>
                        <a:defRPr/>
                      </a:pPr>
                      <a:r>
                        <a:rPr lang="ru-RU" sz="2800" b="0" i="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Распределить роли работников зоопарка.</a:t>
                      </a:r>
                      <a:endParaRPr lang="ru-RU" sz="2800" b="0" i="0" u="none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+mj-lt"/>
                        <a:buAutoNum type="arabicPeriod"/>
                        <a:tabLst>
                          <a:tab pos="0" algn="l"/>
                        </a:tabLst>
                        <a:defRPr/>
                      </a:pPr>
                      <a:r>
                        <a:rPr lang="ru-RU" sz="2800" u="none" dirty="0" smtClean="0">
                          <a:solidFill>
                            <a:schemeClr val="accent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Calibri"/>
                        </a:rPr>
                        <a:t>Понять как работники зоопарка помогают животным.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+mj-lt"/>
                        <a:buAutoNum type="arabicPeriod"/>
                        <a:tabLst>
                          <a:tab pos="0" algn="l"/>
                        </a:tabLst>
                        <a:defRPr/>
                      </a:pPr>
                      <a:r>
                        <a:rPr lang="ru-RU" sz="280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Calibri"/>
                        </a:rPr>
                        <a:t>Подготовить и показать зоопарк родителям и другим детям.</a:t>
                      </a:r>
                      <a:endParaRPr lang="ru-RU" sz="280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  <a:sym typeface="Calibri"/>
                      </a:endParaRPr>
                    </a:p>
                  </a:txBody>
                  <a:tcPr marL="285750" marR="91450" marT="45725" marB="45725" anchor="ctr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Google Shape;216;p12"/>
          <p:cNvSpPr txBox="1">
            <a:spLocks noChangeArrowheads="1"/>
          </p:cNvSpPr>
          <p:nvPr/>
        </p:nvSpPr>
        <p:spPr bwMode="auto">
          <a:xfrm>
            <a:off x="6462713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/>
          <a:p>
            <a:pPr algn="r">
              <a:buClr>
                <a:srgbClr val="000000"/>
              </a:buClr>
              <a:buSzPts val="1200"/>
              <a:buFont typeface="Times New Roman" panose="02020603050405020304" pitchFamily="18" charset="0"/>
              <a:buNone/>
            </a:pPr>
            <a:fld id="{E100AF90-5DF0-49B5-AA86-E2578AE89599}" type="slidenum">
              <a:rPr lang="en-US" sz="1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pPr algn="r">
                <a:buClr>
                  <a:srgbClr val="000000"/>
                </a:buClr>
                <a:buSzPts val="1200"/>
                <a:buFont typeface="Times New Roman" panose="02020603050405020304" pitchFamily="18" charset="0"/>
                <a:buNone/>
              </a:pPr>
              <a:t>8</a:t>
            </a:fld>
            <a:endParaRPr lang="ru-RU"/>
          </a:p>
        </p:txBody>
      </p:sp>
      <p:graphicFrame>
        <p:nvGraphicFramePr>
          <p:cNvPr id="217" name="Google Shape;217;p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47336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29162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277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04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ts val="2000"/>
                        <a:buFont typeface="Calibri" panose="020F0502020204030204" pitchFamily="34" charset="0"/>
                        <a:buNone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  <a:sym typeface="Calibri" panose="020F0502020204030204" pitchFamily="34" charset="0"/>
                        </a:rPr>
                        <a:t>Результат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  <a:sym typeface="Calibri" panose="020F0502020204030204" pitchFamily="34" charset="0"/>
                        </a:rPr>
                        <a:t> П</a:t>
                      </a:r>
                      <a:r>
                        <a:rPr kumimoji="0" lang="ru-RU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  <a:sym typeface="Calibri" panose="020F0502020204030204" pitchFamily="34" charset="0"/>
                        </a:rPr>
                        <a:t>роекта</a:t>
                      </a:r>
                      <a:endParaRPr kumimoji="0" 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 panose="020F0502020204030204"/>
                        <a:buNone/>
                      </a:pPr>
                      <a:r>
                        <a:rPr lang="ru-RU" sz="2800" b="1" i="0" u="none" dirty="0" smtClean="0">
                          <a:solidFill>
                            <a:schemeClr val="dk1"/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Макет «Зоопарк»</a:t>
                      </a:r>
                      <a:endParaRPr lang="ru-RU" sz="2800" b="1" i="0" u="none" dirty="0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 panose="020F0502020204030204"/>
                        <a:buNone/>
                      </a:pPr>
                      <a:endParaRPr lang="ru-RU" sz="3200" b="1" i="0" u="none" dirty="0">
                        <a:solidFill>
                          <a:schemeClr val="dk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285750" marR="91450" marT="45725" marB="45725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536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ts val="2000"/>
                        <a:buFont typeface="Calibri" panose="020F0502020204030204" pitchFamily="34" charset="0"/>
                        <a:buNone/>
                      </a:pPr>
                      <a:r>
                        <a:rPr kumimoji="0" lang="ru-RU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  <a:sym typeface="Calibri" panose="020F0502020204030204" pitchFamily="34" charset="0"/>
                        </a:rPr>
                        <a:t>Что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  <a:sym typeface="Calibri" panose="020F0502020204030204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  <a:sym typeface="Calibri" panose="020F0502020204030204" pitchFamily="34" charset="0"/>
                        </a:rPr>
                        <a:t>после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  <a:sym typeface="Calibri" panose="020F0502020204030204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  <a:sym typeface="Calibri" panose="020F0502020204030204" pitchFamily="34" charset="0"/>
                        </a:rPr>
                        <a:t>завершения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  <a:sym typeface="Calibri" panose="020F0502020204030204" pitchFamily="34" charset="0"/>
                        </a:rPr>
                        <a:t> П</a:t>
                      </a:r>
                      <a:r>
                        <a:rPr kumimoji="0" lang="ru-RU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  <a:sym typeface="Calibri" panose="020F0502020204030204" pitchFamily="34" charset="0"/>
                        </a:rPr>
                        <a:t>роекта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  <a:sym typeface="Calibri" panose="020F0502020204030204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  <a:sym typeface="Calibri" panose="020F0502020204030204" pitchFamily="34" charset="0"/>
                        </a:rPr>
                        <a:t>будет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  <a:sym typeface="Calibri" panose="020F0502020204030204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  <a:sym typeface="Calibri" panose="020F0502020204030204" pitchFamily="34" charset="0"/>
                        </a:rPr>
                        <a:t>дальше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  <a:sym typeface="Calibri" panose="020F0502020204030204" pitchFamily="34" charset="0"/>
                        </a:rPr>
                        <a:t> </a:t>
                      </a:r>
                      <a:r>
                        <a:rPr kumimoji="0" lang="ru-RU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  <a:sym typeface="Calibri" panose="020F0502020204030204" pitchFamily="34" charset="0"/>
                        </a:rPr>
                        <a:t>?</a:t>
                      </a:r>
                    </a:p>
                  </a:txBody>
                  <a:tcPr marL="91450" marR="91450" marT="45725" marB="45725"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  <a:p>
                      <a:pPr marL="0" lvl="0" indent="0">
                        <a:buClr>
                          <a:schemeClr val="dk1"/>
                        </a:buClr>
                        <a:buSzPts val="2000"/>
                        <a:buFont typeface="+mj-lt"/>
                        <a:buNone/>
                        <a:tabLst>
                          <a:tab pos="0" algn="l"/>
                        </a:tabLst>
                        <a:defRPr/>
                      </a:pP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buClr>
                          <a:schemeClr val="dk1"/>
                        </a:buClr>
                        <a:buSzPts val="2000"/>
                        <a:buFont typeface="+mj-lt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Создание фотоальбома «Зоопарк».</a:t>
                      </a:r>
                    </a:p>
                    <a:p>
                      <a:pPr marL="0" lvl="0" indent="0">
                        <a:buClr>
                          <a:schemeClr val="dk1"/>
                        </a:buClr>
                        <a:buSzPts val="2000"/>
                        <a:buFont typeface="+mj-lt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Изготовление настольной игры «Веселый зоопарк».</a:t>
                      </a:r>
                    </a:p>
                    <a:p>
                      <a:pPr marL="0" lvl="0" indent="0">
                        <a:buClr>
                          <a:schemeClr val="dk1"/>
                        </a:buClr>
                        <a:buSzPts val="2000"/>
                        <a:buFont typeface="+mj-lt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Показ зоопарка родителям и детям других групп.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0" marR="91450" marT="45725" marB="45725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3" name="Google Shape;253;p17"/>
          <p:cNvGraphicFramePr/>
          <p:nvPr/>
        </p:nvGraphicFramePr>
        <p:xfrm>
          <a:off x="-107950" y="0"/>
          <a:ext cx="9251950" cy="6858000"/>
        </p:xfrm>
        <a:graphic>
          <a:graphicData uri="http://schemas.openxmlformats.org/drawingml/2006/table">
            <a:tbl>
              <a:tblPr>
                <a:noFill/>
                <a:tableStyleId>{7151C687-A67F-4D03-80EC-5D33B2D9664A}</a:tableStyleId>
              </a:tblPr>
              <a:tblGrid>
                <a:gridCol w="16192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32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alibri" panose="020F0502020204030204"/>
                        <a:buNone/>
                      </a:pPr>
                      <a:r>
                        <a:rPr lang="en-US" sz="1800" b="1" i="0" u="none" dirty="0">
                          <a:solidFill>
                            <a:schemeClr val="lt1"/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. </a:t>
                      </a:r>
                    </a:p>
                  </a:txBody>
                  <a:tcPr marL="91425" marR="91425" marT="45725" marB="45725" anchor="ctr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 panose="020F0502020204030204"/>
                        <a:buNone/>
                      </a:pPr>
                      <a:endParaRPr sz="1800" b="0" i="0" u="none" dirty="0">
                        <a:solidFill>
                          <a:schemeClr val="accent2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 panose="020F0502020204030204"/>
                        <a:buNone/>
                      </a:pPr>
                      <a:endParaRPr sz="1800" b="0" i="0" u="none" dirty="0">
                        <a:solidFill>
                          <a:schemeClr val="accent2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 panose="020F0502020204030204"/>
                        <a:buNone/>
                      </a:pPr>
                      <a:endParaRPr sz="1800" b="0" i="0" u="none" dirty="0">
                        <a:solidFill>
                          <a:schemeClr val="accent2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 panose="020F0502020204030204"/>
                        <a:buNone/>
                      </a:pPr>
                      <a:endParaRPr sz="1800" b="0" i="0" u="none" dirty="0">
                        <a:solidFill>
                          <a:schemeClr val="accent2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dirty="0">
                        <a:solidFill>
                          <a:schemeClr val="accent2"/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921A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4" name="Google Shape;254;p17"/>
          <p:cNvSpPr txBox="1">
            <a:spLocks noGrp="1"/>
          </p:cNvSpPr>
          <p:nvPr>
            <p:ph type="ctrTitle"/>
          </p:nvPr>
        </p:nvSpPr>
        <p:spPr>
          <a:xfrm>
            <a:off x="1692275" y="2781300"/>
            <a:ext cx="7199312" cy="9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4E79"/>
              </a:buClr>
              <a:buSzPts val="4000"/>
              <a:buFont typeface="Times New Roman" panose="02020603050405020304"/>
              <a:buNone/>
            </a:pPr>
            <a:r>
              <a:rPr lang="en-US" sz="4000" b="1" i="0" u="none" dirty="0" err="1">
                <a:solidFill>
                  <a:srgbClr val="1F4E7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Спасибо</a:t>
            </a:r>
            <a:r>
              <a:rPr lang="en-US" sz="4000" b="1" i="0" u="none" dirty="0">
                <a:solidFill>
                  <a:srgbClr val="1F4E7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4000" b="1" i="0" u="none" dirty="0" err="1">
                <a:solidFill>
                  <a:srgbClr val="1F4E7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за</a:t>
            </a:r>
            <a:r>
              <a:rPr lang="en-US" sz="4000" b="1" i="0" u="none" dirty="0">
                <a:solidFill>
                  <a:srgbClr val="1F4E7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4000" b="1" i="0" u="none" dirty="0" err="1">
                <a:solidFill>
                  <a:srgbClr val="1F4E7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внимание</a:t>
            </a:r>
            <a:r>
              <a:rPr lang="en-US" sz="4000" b="1" i="0" u="none" dirty="0">
                <a:solidFill>
                  <a:srgbClr val="1F4E7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!</a:t>
            </a:r>
          </a:p>
        </p:txBody>
      </p:sp>
      <p:sp>
        <p:nvSpPr>
          <p:cNvPr id="255" name="Google Shape;255;p17"/>
          <p:cNvSpPr txBox="1"/>
          <p:nvPr/>
        </p:nvSpPr>
        <p:spPr>
          <a:xfrm>
            <a:off x="2998033" y="476250"/>
            <a:ext cx="5750679" cy="551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chemeClr val="dk1"/>
              </a:buClr>
              <a:buSzPts val="1800"/>
            </a:pPr>
            <a:endParaRPr lang="ru-RU" dirty="0">
              <a:solidFill>
                <a:schemeClr val="accent2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lvl="0" indent="0" algn="ctr">
              <a:buNone/>
            </a:pPr>
            <a:r>
              <a:rPr lang="ru-RU" sz="1600" b="1" i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endParaRPr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403</Words>
  <Application>Microsoft Office PowerPoint</Application>
  <PresentationFormat>Экран (4:3)</PresentationFormat>
  <Paragraphs>94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Noto Sans Symbols</vt:lpstr>
      <vt:lpstr>Calibri</vt:lpstr>
      <vt:lpstr>HDOfficeLightV0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Алена Герасимова</cp:lastModifiedBy>
  <cp:revision>195</cp:revision>
  <dcterms:created xsi:type="dcterms:W3CDTF">2012-01-11T08:01:00Z</dcterms:created>
  <dcterms:modified xsi:type="dcterms:W3CDTF">2022-05-21T15:38:57Z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1049-11.2.0.9984</vt:lpwstr>
  </property>
</Properties>
</file>