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62" r:id="rId7"/>
    <p:sldId id="290" r:id="rId8"/>
    <p:sldId id="291" r:id="rId9"/>
    <p:sldId id="292" r:id="rId10"/>
    <p:sldId id="263" r:id="rId11"/>
    <p:sldId id="264" r:id="rId12"/>
    <p:sldId id="265" r:id="rId13"/>
    <p:sldId id="266" r:id="rId14"/>
    <p:sldId id="267" r:id="rId15"/>
    <p:sldId id="268" r:id="rId16"/>
    <p:sldId id="277" r:id="rId17"/>
    <p:sldId id="278" r:id="rId18"/>
    <p:sldId id="279" r:id="rId19"/>
    <p:sldId id="281" r:id="rId20"/>
    <p:sldId id="282" r:id="rId21"/>
    <p:sldId id="283" r:id="rId22"/>
    <p:sldId id="284" r:id="rId23"/>
    <p:sldId id="285" r:id="rId24"/>
    <p:sldId id="286" r:id="rId25"/>
    <p:sldId id="288" r:id="rId26"/>
    <p:sldId id="287" r:id="rId27"/>
    <p:sldId id="272" r:id="rId28"/>
    <p:sldId id="293" r:id="rId29"/>
    <p:sldId id="289" r:id="rId30"/>
    <p:sldId id="273" r:id="rId31"/>
    <p:sldId id="275" r:id="rId3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Раздел по умолчанию" id="{E67A7758-7BC1-41D5-BC57-FE10368B5DA0}">
          <p14:sldIdLst>
            <p14:sldId id="256"/>
            <p14:sldId id="257"/>
            <p14:sldId id="260"/>
            <p14:sldId id="259"/>
            <p14:sldId id="261"/>
            <p14:sldId id="262"/>
            <p14:sldId id="290"/>
            <p14:sldId id="291"/>
            <p14:sldId id="292"/>
            <p14:sldId id="263"/>
            <p14:sldId id="264"/>
            <p14:sldId id="265"/>
            <p14:sldId id="266"/>
            <p14:sldId id="267"/>
            <p14:sldId id="268"/>
            <p14:sldId id="277"/>
            <p14:sldId id="278"/>
            <p14:sldId id="279"/>
            <p14:sldId id="281"/>
            <p14:sldId id="282"/>
            <p14:sldId id="283"/>
            <p14:sldId id="284"/>
            <p14:sldId id="285"/>
            <p14:sldId id="286"/>
            <p14:sldId id="288"/>
            <p14:sldId id="287"/>
            <p14:sldId id="272"/>
            <p14:sldId id="293"/>
            <p14:sldId id="289"/>
            <p14:sldId id="273"/>
            <p14:sldId id="275"/>
          </p14:sldIdLst>
        </p14:section>
        <p14:section name="Раздел без заголовка" id="{41D010F5-5E4F-4391-8C67-9E58BE60273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06666"/>
    <a:srgbClr val="0099CC"/>
    <a:srgbClr val="660066"/>
    <a:srgbClr val="660033"/>
    <a:srgbClr val="015153"/>
    <a:srgbClr val="180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3" autoAdjust="0"/>
    <p:restoredTop sz="94652" autoAdjust="0"/>
  </p:normalViewPr>
  <p:slideViewPr>
    <p:cSldViewPr>
      <p:cViewPr>
        <p:scale>
          <a:sx n="77" d="100"/>
          <a:sy n="77" d="100"/>
        </p:scale>
        <p:origin x="-10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B0FBD1A0-7236-4EC8-AF09-21B695788E31}" type="slidenum">
              <a:rPr lang="es-ES"/>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16E8C459-ED4D-4E0B-B91F-871A0C265D16}" type="slidenum">
              <a:rPr lang="es-ES"/>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F0C44BB8-1E92-4B20-8E41-DC08F9AEA6EB}" type="slidenum">
              <a:rPr lang="es-ES"/>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60B03886-5FEF-4121-A513-6F5D1C149619}" type="slidenum">
              <a:rPr lang="es-ES"/>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58960092-FAD0-4C20-A5AD-6B7BF7BA8D6E}" type="slidenum">
              <a:rPr lang="es-ES"/>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E94AE76F-7B40-499D-94B5-5AE40922685A}" type="slidenum">
              <a:rPr lang="es-ES"/>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60412C48-7371-4064-9D7B-E7B836D19116}" type="slidenum">
              <a:rPr lang="es-ES"/>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96DB5473-380D-4864-9144-0D134E09E125}" type="slidenum">
              <a:rPr lang="es-ES"/>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08FAB3BF-43F8-401F-8227-9BD15CD09B59}" type="slidenum">
              <a:rPr lang="es-ES"/>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A3FAA845-ED22-46DC-8D0D-8B508CCA050B}" type="slidenum">
              <a:rPr lang="es-ES"/>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70157910-CF08-4DB8-B3E5-0822AB25906D}" type="slidenum">
              <a:rPr lang="es-ES"/>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bg2">
                <a:tint val="80000"/>
                <a:satMod val="30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43948DF-4FFF-470C-9287-C433390845BF}"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 name="Rectangle 150"/>
          <p:cNvSpPr>
            <a:spLocks noGrp="1" noChangeArrowheads="1"/>
          </p:cNvSpPr>
          <p:nvPr>
            <p:ph type="ctrTitle"/>
          </p:nvPr>
        </p:nvSpPr>
        <p:spPr>
          <a:xfrm>
            <a:off x="899592" y="4005064"/>
            <a:ext cx="6840538" cy="647849"/>
          </a:xfrm>
        </p:spPr>
        <p:txBody>
          <a:bodyPr/>
          <a:lstStyle/>
          <a:p>
            <a:r>
              <a:rPr lang="ru-RU" sz="5400" b="1" dirty="0" smtClean="0">
                <a:solidFill>
                  <a:schemeClr val="tx1"/>
                </a:solidFill>
              </a:rPr>
              <a:t>Проект</a:t>
            </a:r>
            <a:r>
              <a:rPr lang="ru-RU" b="1" dirty="0" smtClean="0">
                <a:solidFill>
                  <a:schemeClr val="bg1"/>
                </a:solidFill>
              </a:rPr>
              <a:t/>
            </a:r>
            <a:br>
              <a:rPr lang="ru-RU" b="1" dirty="0" smtClean="0">
                <a:solidFill>
                  <a:schemeClr val="bg1"/>
                </a:solidFill>
              </a:rPr>
            </a:br>
            <a:r>
              <a:rPr lang="ru-RU" b="1" i="1" dirty="0">
                <a:solidFill>
                  <a:srgbClr val="000000"/>
                </a:solidFill>
                <a:latin typeface="Times New Roman"/>
              </a:rPr>
              <a:t>«МОЯ БУДУЩАЯ ПРОФЕССИЯ»</a:t>
            </a:r>
            <a:endParaRPr lang="es-ES" b="1" dirty="0">
              <a:solidFill>
                <a:schemeClr val="bg1"/>
              </a:solidFill>
            </a:endParaRPr>
          </a:p>
        </p:txBody>
      </p:sp>
      <p:sp>
        <p:nvSpPr>
          <p:cNvPr id="2213" name="Rectangle 165"/>
          <p:cNvSpPr>
            <a:spLocks noChangeArrowheads="1"/>
          </p:cNvSpPr>
          <p:nvPr/>
        </p:nvSpPr>
        <p:spPr bwMode="auto">
          <a:xfrm>
            <a:off x="4067944" y="5553422"/>
            <a:ext cx="4897437" cy="647700"/>
          </a:xfrm>
          <a:prstGeom prst="rect">
            <a:avLst/>
          </a:prstGeom>
          <a:noFill/>
          <a:ln w="9525">
            <a:noFill/>
            <a:miter lim="800000"/>
            <a:headEnd/>
            <a:tailEnd/>
          </a:ln>
          <a:effectLst/>
        </p:spPr>
        <p:txBody>
          <a:bodyPr anchor="ctr"/>
          <a:lstStyle/>
          <a:p>
            <a:pPr algn="r"/>
            <a:r>
              <a:rPr lang="ru-RU" sz="2000" b="1" dirty="0" smtClean="0"/>
              <a:t>Разработчик:</a:t>
            </a:r>
          </a:p>
          <a:p>
            <a:pPr algn="r"/>
            <a:r>
              <a:rPr lang="ru-RU" sz="2000" b="1" dirty="0" smtClean="0"/>
              <a:t>Григорьева В.А</a:t>
            </a:r>
          </a:p>
          <a:p>
            <a:pPr algn="r"/>
            <a:r>
              <a:rPr lang="ru-RU" sz="2000" b="1" dirty="0" smtClean="0"/>
              <a:t>Воспитатель</a:t>
            </a:r>
            <a:r>
              <a:rPr lang="ru-RU" sz="2000" b="1" dirty="0" smtClean="0">
                <a:solidFill>
                  <a:schemeClr val="bg1"/>
                </a:solidFill>
              </a:rPr>
              <a:t> </a:t>
            </a:r>
            <a:endParaRPr lang="es-ES" sz="2000" b="1" dirty="0">
              <a:solidFill>
                <a:schemeClr val="bg1"/>
              </a:solidFill>
            </a:endParaRPr>
          </a:p>
        </p:txBody>
      </p:sp>
      <p:sp>
        <p:nvSpPr>
          <p:cNvPr id="2" name="TextBox 1"/>
          <p:cNvSpPr txBox="1"/>
          <p:nvPr/>
        </p:nvSpPr>
        <p:spPr>
          <a:xfrm>
            <a:off x="1302915" y="38515"/>
            <a:ext cx="7128792" cy="683264"/>
          </a:xfrm>
          <a:prstGeom prst="rect">
            <a:avLst/>
          </a:prstGeom>
          <a:noFill/>
        </p:spPr>
        <p:txBody>
          <a:bodyPr wrap="square" rtlCol="0">
            <a:spAutoFit/>
          </a:bodyPr>
          <a:lstStyle/>
          <a:p>
            <a:pPr lvl="0" algn="ctr" fontAlgn="auto">
              <a:spcBef>
                <a:spcPct val="20000"/>
              </a:spcBef>
              <a:spcAft>
                <a:spcPts val="0"/>
              </a:spcAft>
              <a:buClr>
                <a:srgbClr val="D16349"/>
              </a:buClr>
              <a:buSzPct val="85000"/>
            </a:pPr>
            <a:r>
              <a:rPr lang="ru-RU" sz="1200" b="1" cap="all" spc="250" dirty="0">
                <a:solidFill>
                  <a:srgbClr val="646B86"/>
                </a:solidFill>
                <a:latin typeface="Georgia"/>
                <a:cs typeface="+mn-cs"/>
              </a:rPr>
              <a:t>Муниципальное дошкольное образовательное учреждение</a:t>
            </a:r>
          </a:p>
          <a:p>
            <a:pPr lvl="0" algn="ctr" fontAlgn="auto">
              <a:spcBef>
                <a:spcPct val="20000"/>
              </a:spcBef>
              <a:spcAft>
                <a:spcPts val="0"/>
              </a:spcAft>
              <a:buClr>
                <a:srgbClr val="D16349"/>
              </a:buClr>
              <a:buSzPct val="85000"/>
            </a:pPr>
            <a:r>
              <a:rPr lang="ru-RU" sz="1200" b="1" cap="all" spc="250" dirty="0">
                <a:solidFill>
                  <a:srgbClr val="646B86"/>
                </a:solidFill>
                <a:latin typeface="Georgia"/>
                <a:cs typeface="+mn-cs"/>
              </a:rPr>
              <a:t>"Детский сад №2 города Карталы"</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704916"/>
            <a:ext cx="4560168" cy="2700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92088"/>
          </a:xfrm>
        </p:spPr>
        <p:txBody>
          <a:bodyPr/>
          <a:lstStyle/>
          <a:p>
            <a:pPr lvl="0"/>
            <a:r>
              <a:rPr lang="ru-RU" sz="2400" b="1" i="1" kern="1200" dirty="0" smtClean="0">
                <a:solidFill>
                  <a:srgbClr val="C00000"/>
                </a:solidFill>
                <a:latin typeface="Cambria" pitchFamily="18" charset="0"/>
                <a:ea typeface="Calibri" pitchFamily="34" charset="0"/>
                <a:cs typeface="Times New Roman" pitchFamily="18" charset="0"/>
              </a:rPr>
              <a:t/>
            </a:r>
            <a:br>
              <a:rPr lang="ru-RU" sz="2400" b="1" i="1" kern="1200" dirty="0" smtClean="0">
                <a:solidFill>
                  <a:srgbClr val="C00000"/>
                </a:solidFill>
                <a:latin typeface="Cambria" pitchFamily="18" charset="0"/>
                <a:ea typeface="Calibri" pitchFamily="34" charset="0"/>
                <a:cs typeface="Times New Roman" pitchFamily="18" charset="0"/>
              </a:rPr>
            </a:br>
            <a:r>
              <a:rPr lang="ru-RU" sz="2400" b="1" i="1" kern="1200" dirty="0" smtClean="0">
                <a:solidFill>
                  <a:srgbClr val="C00000"/>
                </a:solidFill>
                <a:latin typeface="Cambria" pitchFamily="18" charset="0"/>
                <a:ea typeface="Calibri" pitchFamily="34" charset="0"/>
                <a:cs typeface="Times New Roman" pitchFamily="18" charset="0"/>
              </a:rPr>
              <a:t>2 </a:t>
            </a:r>
            <a:r>
              <a:rPr lang="ru-RU" sz="2400" b="1" i="1" kern="1200" dirty="0">
                <a:solidFill>
                  <a:srgbClr val="C00000"/>
                </a:solidFill>
                <a:latin typeface="Cambria" pitchFamily="18" charset="0"/>
                <a:ea typeface="Calibri" pitchFamily="34" charset="0"/>
                <a:cs typeface="Times New Roman" pitchFamily="18" charset="0"/>
              </a:rPr>
              <a:t>этап – основной, организационно-практический</a:t>
            </a:r>
            <a:r>
              <a:rPr lang="ru-RU" sz="2400" b="1" i="1" kern="1200" dirty="0">
                <a:solidFill>
                  <a:srgbClr val="C00000"/>
                </a:solidFill>
                <a:latin typeface="Cambria" pitchFamily="18" charset="0"/>
                <a:ea typeface="+mn-ea"/>
                <a:cs typeface="Arial" pitchFamily="34" charset="0"/>
              </a:rPr>
              <a:t/>
            </a:r>
            <a:br>
              <a:rPr lang="ru-RU" sz="2400" b="1" i="1" kern="1200" dirty="0">
                <a:solidFill>
                  <a:srgbClr val="C00000"/>
                </a:solidFill>
                <a:latin typeface="Cambria" pitchFamily="18" charset="0"/>
                <a:ea typeface="+mn-ea"/>
                <a:cs typeface="Arial" pitchFamily="34" charset="0"/>
              </a:rPr>
            </a:br>
            <a:endParaRPr lang="ru-RU" dirty="0"/>
          </a:p>
        </p:txBody>
      </p:sp>
      <p:sp>
        <p:nvSpPr>
          <p:cNvPr id="3" name="Объект 2"/>
          <p:cNvSpPr>
            <a:spLocks noGrp="1"/>
          </p:cNvSpPr>
          <p:nvPr>
            <p:ph idx="1"/>
          </p:nvPr>
        </p:nvSpPr>
        <p:spPr>
          <a:xfrm>
            <a:off x="107504" y="764705"/>
            <a:ext cx="8856984" cy="1440160"/>
          </a:xfrm>
        </p:spPr>
        <p:txBody>
          <a:bodyPr/>
          <a:lstStyle/>
          <a:p>
            <a:pPr marL="0" lvl="0" indent="0" algn="just" fontAlgn="auto">
              <a:spcBef>
                <a:spcPts val="0"/>
              </a:spcBef>
              <a:spcAft>
                <a:spcPts val="0"/>
              </a:spcAft>
              <a:buNone/>
            </a:pPr>
            <a:r>
              <a:rPr lang="ru-RU" sz="2000" kern="1200" dirty="0">
                <a:solidFill>
                  <a:srgbClr val="0000CC"/>
                </a:solidFill>
                <a:latin typeface="Cambria" pitchFamily="18" charset="0"/>
              </a:rPr>
              <a:t>Реализация </a:t>
            </a:r>
            <a:r>
              <a:rPr lang="ru-RU" sz="2000" kern="1200" dirty="0">
                <a:solidFill>
                  <a:srgbClr val="0000CC"/>
                </a:solidFill>
                <a:latin typeface="Cambria" pitchFamily="18" charset="0"/>
                <a:ea typeface="Times New Roman" pitchFamily="18" charset="0"/>
                <a:cs typeface="Times New Roman" pitchFamily="18" charset="0"/>
              </a:rPr>
              <a:t>проекта </a:t>
            </a:r>
            <a:r>
              <a:rPr lang="ru-RU" sz="2000" b="1" kern="1200" dirty="0" smtClean="0">
                <a:solidFill>
                  <a:srgbClr val="C00000"/>
                </a:solidFill>
                <a:latin typeface="Cambria" pitchFamily="18" charset="0"/>
              </a:rPr>
              <a:t>«Моя будущая профессия </a:t>
            </a:r>
            <a:r>
              <a:rPr lang="ru-RU" sz="2000" b="1" kern="1200" dirty="0" smtClean="0">
                <a:solidFill>
                  <a:srgbClr val="C00000"/>
                </a:solidFill>
                <a:latin typeface="Cambria" pitchFamily="18" charset="0"/>
                <a:ea typeface="Times New Roman" pitchFamily="18" charset="0"/>
                <a:cs typeface="Times New Roman" pitchFamily="18" charset="0"/>
              </a:rPr>
              <a:t>»</a:t>
            </a:r>
            <a:r>
              <a:rPr lang="ru-RU" sz="2000" kern="1200" dirty="0" smtClean="0">
                <a:solidFill>
                  <a:srgbClr val="0000CC"/>
                </a:solidFill>
                <a:latin typeface="Cambria" pitchFamily="18" charset="0"/>
              </a:rPr>
              <a:t>, </a:t>
            </a:r>
            <a:r>
              <a:rPr lang="ru-RU" sz="2000" kern="1200" dirty="0">
                <a:solidFill>
                  <a:srgbClr val="0000CC"/>
                </a:solidFill>
                <a:latin typeface="Cambria" pitchFamily="18" charset="0"/>
              </a:rPr>
              <a:t>через организацию различных видов деятельности детей и взрослых. </a:t>
            </a:r>
            <a:endParaRPr lang="ru-RU" sz="2000" kern="1200" dirty="0">
              <a:solidFill>
                <a:prstClr val="black"/>
              </a:solidFill>
              <a:latin typeface="Calibri"/>
            </a:endParaRPr>
          </a:p>
          <a:p>
            <a:endParaRPr lang="ru-RU" dirty="0"/>
          </a:p>
        </p:txBody>
      </p:sp>
      <p:pic>
        <p:nvPicPr>
          <p:cNvPr id="4" name="Picture 4" descr="http://gimnaz.urokinformatiki.in.ua/wp-content/uploads/2015/11/4543986.png"/>
          <p:cNvPicPr>
            <a:picLocks noChangeAspect="1" noChangeArrowheads="1"/>
          </p:cNvPicPr>
          <p:nvPr/>
        </p:nvPicPr>
        <p:blipFill>
          <a:blip r:embed="rId2" cstate="email"/>
          <a:srcRect/>
          <a:stretch>
            <a:fillRect/>
          </a:stretch>
        </p:blipFill>
        <p:spPr bwMode="auto">
          <a:xfrm>
            <a:off x="611560" y="2276872"/>
            <a:ext cx="2952328" cy="4328568"/>
          </a:xfrm>
          <a:prstGeom prst="rect">
            <a:avLst/>
          </a:prstGeom>
          <a:noFill/>
        </p:spPr>
      </p:pic>
      <p:sp>
        <p:nvSpPr>
          <p:cNvPr id="5" name="TextBox 4"/>
          <p:cNvSpPr txBox="1"/>
          <p:nvPr/>
        </p:nvSpPr>
        <p:spPr>
          <a:xfrm>
            <a:off x="3779912" y="2708920"/>
            <a:ext cx="4824536" cy="1477328"/>
          </a:xfrm>
          <a:prstGeom prst="rect">
            <a:avLst/>
          </a:prstGeom>
          <a:noFill/>
        </p:spPr>
        <p:txBody>
          <a:bodyPr wrap="square" rtlCol="0">
            <a:spAutoFit/>
          </a:bodyPr>
          <a:lstStyle/>
          <a:p>
            <a:pPr algn="just"/>
            <a:r>
              <a:rPr lang="ru-RU" dirty="0">
                <a:solidFill>
                  <a:srgbClr val="0000CC"/>
                </a:solidFill>
                <a:latin typeface="Cambria" pitchFamily="18" charset="0"/>
              </a:rPr>
              <a:t>Внедрение в </a:t>
            </a:r>
            <a:r>
              <a:rPr lang="ru-RU" dirty="0" err="1">
                <a:solidFill>
                  <a:srgbClr val="0000CC"/>
                </a:solidFill>
                <a:latin typeface="Cambria" pitchFamily="18" charset="0"/>
              </a:rPr>
              <a:t>воспитательно</a:t>
            </a:r>
            <a:r>
              <a:rPr lang="ru-RU" dirty="0">
                <a:solidFill>
                  <a:srgbClr val="0000CC"/>
                </a:solidFill>
                <a:latin typeface="Cambria" pitchFamily="18" charset="0"/>
              </a:rPr>
              <a:t> – образовательный процесс эффективных методов, приемов и форм работы по расширению знаний дошкольников о таких профессиях </a:t>
            </a:r>
            <a:r>
              <a:rPr lang="ru-RU" dirty="0" smtClean="0">
                <a:solidFill>
                  <a:srgbClr val="0000CC"/>
                </a:solidFill>
                <a:latin typeface="Cambria" pitchFamily="18" charset="0"/>
              </a:rPr>
              <a:t>родителей</a:t>
            </a:r>
            <a:endParaRPr lang="ru-RU" b="1" dirty="0">
              <a:solidFill>
                <a:srgbClr val="0000CC"/>
              </a:solidFill>
              <a:latin typeface="Cambria" pitchFamily="18" charset="0"/>
            </a:endParaRPr>
          </a:p>
        </p:txBody>
      </p:sp>
    </p:spTree>
    <p:extLst>
      <p:ext uri="{BB962C8B-B14F-4D97-AF65-F5344CB8AC3E}">
        <p14:creationId xmlns:p14="http://schemas.microsoft.com/office/powerpoint/2010/main" val="1559970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45719"/>
          </a:xfrm>
        </p:spPr>
        <p:txBody>
          <a:bodyPr/>
          <a:lstStyle/>
          <a:p>
            <a:endParaRPr lang="ru-RU" dirty="0"/>
          </a:p>
        </p:txBody>
      </p:sp>
      <p:sp>
        <p:nvSpPr>
          <p:cNvPr id="3" name="Объект 2"/>
          <p:cNvSpPr>
            <a:spLocks noGrp="1"/>
          </p:cNvSpPr>
          <p:nvPr>
            <p:ph idx="1"/>
          </p:nvPr>
        </p:nvSpPr>
        <p:spPr>
          <a:xfrm>
            <a:off x="107504" y="188640"/>
            <a:ext cx="8856984" cy="5937523"/>
          </a:xfrm>
        </p:spPr>
        <p:txBody>
          <a:bodyPr/>
          <a:lstStyle/>
          <a:p>
            <a:pPr marL="0" lvl="0" indent="0" algn="just" fontAlgn="auto">
              <a:spcBef>
                <a:spcPts val="0"/>
              </a:spcBef>
              <a:spcAft>
                <a:spcPts val="0"/>
              </a:spcAft>
              <a:buNone/>
            </a:pPr>
            <a:r>
              <a:rPr lang="ru-RU" sz="2000" kern="1200" dirty="0">
                <a:solidFill>
                  <a:srgbClr val="0000CC"/>
                </a:solidFill>
                <a:latin typeface="Cambria" pitchFamily="18" charset="0"/>
              </a:rPr>
              <a:t>Формирование обобщенных представлений о значимости труда людей требует наличия у детей, прежде всего четких понятий о том, что в каждом конкретном процессе достигается результат, имеющий точное назначение – удовлетворять ту или иную потребность. Ознакомление с трудовой деятельностью родителей имеет решающее значение для формирования у ребенка первоначальных представлений о роли труда и значимости его в жизни общества. Однако необходимо продуманное руководство процессом развития у детей знаний о труде своих родителей. Ознакомление с трудом  и профессиями родителей должно осуществляться не на уровне одной задачи, а как целостный органический процесс. </a:t>
            </a:r>
          </a:p>
          <a:p>
            <a:pPr marL="0" lvl="0" indent="0" algn="ctr" fontAlgn="auto">
              <a:spcBef>
                <a:spcPts val="0"/>
              </a:spcBef>
              <a:spcAft>
                <a:spcPts val="0"/>
              </a:spcAft>
              <a:buFont typeface="Wingdings" pitchFamily="2" charset="2"/>
              <a:buChar char="§"/>
            </a:pPr>
            <a:endParaRPr lang="ru-RU" dirty="0"/>
          </a:p>
        </p:txBody>
      </p:sp>
    </p:spTree>
    <p:extLst>
      <p:ext uri="{BB962C8B-B14F-4D97-AF65-F5344CB8AC3E}">
        <p14:creationId xmlns:p14="http://schemas.microsoft.com/office/powerpoint/2010/main" val="2884862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normAutofit fontScale="90000"/>
          </a:bodyPr>
          <a:lstStyle/>
          <a:p>
            <a:pPr lvl="0"/>
            <a:r>
              <a:rPr lang="ru-RU" sz="2800" b="1" i="1" kern="1200" dirty="0" smtClean="0">
                <a:solidFill>
                  <a:srgbClr val="C00000"/>
                </a:solidFill>
                <a:latin typeface="Cambria" pitchFamily="18" charset="0"/>
                <a:ea typeface="Calibri" pitchFamily="34" charset="0"/>
                <a:cs typeface="Times New Roman" pitchFamily="18" charset="0"/>
              </a:rPr>
              <a:t/>
            </a:r>
            <a:br>
              <a:rPr lang="ru-RU" sz="2800" b="1" i="1" kern="1200" dirty="0" smtClean="0">
                <a:solidFill>
                  <a:srgbClr val="C00000"/>
                </a:solidFill>
                <a:latin typeface="Cambria" pitchFamily="18" charset="0"/>
                <a:ea typeface="Calibri" pitchFamily="34" charset="0"/>
                <a:cs typeface="Times New Roman" pitchFamily="18" charset="0"/>
              </a:rPr>
            </a:br>
            <a:r>
              <a:rPr lang="ru-RU" sz="2800" b="1" i="1" kern="1200" dirty="0" smtClean="0">
                <a:solidFill>
                  <a:srgbClr val="C00000"/>
                </a:solidFill>
                <a:latin typeface="Cambria" pitchFamily="18" charset="0"/>
                <a:ea typeface="Calibri" pitchFamily="34" charset="0"/>
                <a:cs typeface="Times New Roman" pitchFamily="18" charset="0"/>
              </a:rPr>
              <a:t/>
            </a:r>
            <a:br>
              <a:rPr lang="ru-RU" sz="2800" b="1" i="1" kern="1200" dirty="0" smtClean="0">
                <a:solidFill>
                  <a:srgbClr val="C00000"/>
                </a:solidFill>
                <a:latin typeface="Cambria" pitchFamily="18" charset="0"/>
                <a:ea typeface="Calibri" pitchFamily="34" charset="0"/>
                <a:cs typeface="Times New Roman" pitchFamily="18" charset="0"/>
              </a:rPr>
            </a:br>
            <a:r>
              <a:rPr lang="ru-RU" sz="2800" b="1" i="1" kern="1200" dirty="0" smtClean="0">
                <a:solidFill>
                  <a:srgbClr val="C00000"/>
                </a:solidFill>
                <a:latin typeface="Cambria" pitchFamily="18" charset="0"/>
                <a:ea typeface="Calibri" pitchFamily="34" charset="0"/>
                <a:cs typeface="Times New Roman" pitchFamily="18" charset="0"/>
              </a:rPr>
              <a:t>План выполнения проекта</a:t>
            </a:r>
            <a:r>
              <a:rPr lang="ru-RU" sz="2800" b="1" i="1" dirty="0">
                <a:solidFill>
                  <a:srgbClr val="C00000"/>
                </a:solidFill>
                <a:latin typeface="Cambria" pitchFamily="18" charset="0"/>
                <a:ea typeface="Calibri" pitchFamily="34" charset="0"/>
                <a:cs typeface="Times New Roman" pitchFamily="18" charset="0"/>
              </a:rPr>
              <a:t/>
            </a:r>
            <a:br>
              <a:rPr lang="ru-RU" sz="2800" b="1" i="1" dirty="0">
                <a:solidFill>
                  <a:srgbClr val="C00000"/>
                </a:solidFill>
                <a:latin typeface="Cambria" pitchFamily="18" charset="0"/>
                <a:ea typeface="Calibri" pitchFamily="34" charset="0"/>
                <a:cs typeface="Times New Roman" pitchFamily="18" charset="0"/>
              </a:rPr>
            </a:br>
            <a:r>
              <a:rPr lang="ru-RU" sz="2800" b="1" i="1" dirty="0" smtClean="0">
                <a:solidFill>
                  <a:srgbClr val="C00000"/>
                </a:solidFill>
                <a:latin typeface="Cambria" pitchFamily="18" charset="0"/>
                <a:ea typeface="Calibri" pitchFamily="34" charset="0"/>
                <a:cs typeface="Times New Roman" pitchFamily="18" charset="0"/>
              </a:rPr>
              <a:t/>
            </a:r>
            <a:br>
              <a:rPr lang="ru-RU" sz="2800" b="1" i="1" dirty="0" smtClean="0">
                <a:solidFill>
                  <a:srgbClr val="C00000"/>
                </a:solidFill>
                <a:latin typeface="Cambria" pitchFamily="18" charset="0"/>
                <a:ea typeface="Calibri" pitchFamily="34" charset="0"/>
                <a:cs typeface="Times New Roman" pitchFamily="18" charset="0"/>
              </a:rPr>
            </a:br>
            <a:r>
              <a:rPr lang="ru-RU" sz="2800" b="1" i="1" kern="1200" dirty="0" smtClean="0">
                <a:solidFill>
                  <a:srgbClr val="C00000"/>
                </a:solidFill>
                <a:latin typeface="Cambria" pitchFamily="18" charset="0"/>
                <a:ea typeface="Calibri" pitchFamily="34" charset="0"/>
                <a:cs typeface="Times New Roman" pitchFamily="18" charset="0"/>
              </a:rPr>
              <a:t>План </a:t>
            </a:r>
            <a:r>
              <a:rPr lang="ru-RU" sz="2800" b="1" i="1" kern="1200" dirty="0">
                <a:solidFill>
                  <a:srgbClr val="C00000"/>
                </a:solidFill>
                <a:latin typeface="Cambria" pitchFamily="18" charset="0"/>
                <a:ea typeface="Calibri" pitchFamily="34" charset="0"/>
                <a:cs typeface="Times New Roman" pitchFamily="18" charset="0"/>
              </a:rPr>
              <a:t> выполнения проекта</a:t>
            </a:r>
            <a:r>
              <a:rPr lang="ru-RU" sz="2800" b="1" i="1" kern="1200" dirty="0">
                <a:solidFill>
                  <a:srgbClr val="C00000"/>
                </a:solidFill>
                <a:latin typeface="Cambria" pitchFamily="18" charset="0"/>
                <a:ea typeface="+mn-ea"/>
                <a:cs typeface="Arial" pitchFamily="34" charset="0"/>
              </a:rPr>
              <a:t/>
            </a:r>
            <a:br>
              <a:rPr lang="ru-RU" sz="2800" b="1" i="1" kern="1200" dirty="0">
                <a:solidFill>
                  <a:srgbClr val="C00000"/>
                </a:solidFill>
                <a:latin typeface="Cambria" pitchFamily="18" charset="0"/>
                <a:ea typeface="+mn-ea"/>
                <a:cs typeface="Arial" pitchFamily="34" charset="0"/>
              </a:rPr>
            </a:b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474710498"/>
              </p:ext>
            </p:extLst>
          </p:nvPr>
        </p:nvGraphicFramePr>
        <p:xfrm>
          <a:off x="107504" y="692696"/>
          <a:ext cx="8928992" cy="5967984"/>
        </p:xfrm>
        <a:graphic>
          <a:graphicData uri="http://schemas.openxmlformats.org/drawingml/2006/table">
            <a:tbl>
              <a:tblPr firstRow="1" bandRow="1">
                <a:tableStyleId>{93296810-A885-4BE3-A3E7-6D5BEEA58F35}</a:tableStyleId>
              </a:tblPr>
              <a:tblGrid>
                <a:gridCol w="1944216"/>
                <a:gridCol w="6984776"/>
              </a:tblGrid>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Социально –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Нравственное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воспитание </a:t>
                      </a: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Рассматривание  иллюстраций по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Рассматривание фотографий родителей «Моя работа»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Просмотр обучающих мультфильмов по теме «</a:t>
                      </a:r>
                      <a:r>
                        <a:rPr kumimoji="0" lang="ru-RU" sz="14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Професии</a:t>
                      </a: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Познавательное развитие</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Знакомство с профессиями родителей.</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Просмотр фотографий «Профессия моих родителей»</a:t>
                      </a:r>
                    </a:p>
                    <a:p>
                      <a:endParaRPr lang="ru-RU" sz="1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Речевое</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Развитие </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Чтение художественной литературы: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Д.Родари</a:t>
                      </a: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 «Чем пахнут ремёсла», </a:t>
                      </a:r>
                      <a:r>
                        <a:rPr kumimoji="0" lang="ru-RU" sz="14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С.Михалков</a:t>
                      </a: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 «А что у вас?», «Дядя Стёпа», </a:t>
                      </a:r>
                      <a:r>
                        <a:rPr kumimoji="0" lang="ru-RU" sz="14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В.Маяковский</a:t>
                      </a: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 «Кем быть?»; Е. Пермяка «Мамина работа».  и другие.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Беседы на </a:t>
                      </a:r>
                      <a:r>
                        <a:rPr kumimoji="0" lang="ru-RU" sz="14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тему«Какие</a:t>
                      </a: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 профессии дети вы знаете?», «Кем работает мама, папа?», «Происхождение профессий», «Кем бы ты хотел стать когда вырастешь?». </a:t>
                      </a:r>
                    </a:p>
                    <a:p>
                      <a:endParaRPr lang="ru-RU" sz="1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Художественно-эстетическое развитие</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Аппликация  (на тему «Орудия труда  парикмахера »); Раскрашивание раскрасок на тему «Разные профессии». </a:t>
                      </a:r>
                    </a:p>
                    <a:p>
                      <a:endParaRPr lang="ru-RU" sz="1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Игровая деятельность </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Сюжетно-ролевые игры: «Салон», «Больница»,  «На перекрестке». </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Дидактические игры: «лото Профессии », «Кому что нужно для работы», .</a:t>
                      </a:r>
                    </a:p>
                    <a:p>
                      <a:endParaRPr lang="ru-RU" sz="1400" dirty="0">
                        <a:latin typeface="Times New Roman" panose="02020603050405020304" pitchFamily="18" charset="0"/>
                        <a:cs typeface="Times New Roman" panose="02020603050405020304" pitchFamily="18" charset="0"/>
                      </a:endParaRPr>
                    </a:p>
                  </a:txBody>
                  <a:tcPr/>
                </a:tc>
              </a:tr>
              <a:tr h="37084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rPr>
                        <a:t>Работа с родителями </a:t>
                      </a:r>
                      <a:endParaRPr kumimoji="0" lang="ru-RU" sz="1400" b="0" i="0" u="none" strike="noStrike" kern="1200" cap="none" spc="0" normalizeH="0" baseline="0" noProof="0" dirty="0" smtClean="0">
                        <a:ln>
                          <a:noFill/>
                        </a:ln>
                        <a:solidFill>
                          <a:srgbClr val="C00000"/>
                        </a:solidFill>
                        <a:effectLst/>
                        <a:uLnTx/>
                        <a:uFillTx/>
                        <a:latin typeface="Times New Roman" panose="02020603050405020304" pitchFamily="18" charset="0"/>
                        <a:ea typeface="Calibri"/>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srgbClr val="0000CC"/>
                          </a:solidFill>
                          <a:effectLst/>
                          <a:uLnTx/>
                          <a:uFillTx/>
                          <a:latin typeface="Times New Roman" panose="02020603050405020304" pitchFamily="18" charset="0"/>
                          <a:ea typeface="Calibri"/>
                          <a:cs typeface="Times New Roman" panose="02020603050405020304" pitchFamily="18" charset="0"/>
                        </a:rPr>
                        <a:t> Привлечь родителей к сбору материалов, необходимых для реализации проекта. </a:t>
                      </a:r>
                    </a:p>
                    <a:p>
                      <a:pPr algn="l"/>
                      <a:r>
                        <a:rPr lang="ru-RU" sz="1400" dirty="0" smtClean="0">
                          <a:latin typeface="Times New Roman" panose="02020603050405020304" pitchFamily="18" charset="0"/>
                          <a:cs typeface="Times New Roman" panose="02020603050405020304" pitchFamily="18" charset="0"/>
                        </a:rPr>
                        <a:t>Консультация на сайте </a:t>
                      </a:r>
                      <a:r>
                        <a:rPr lang="ru-RU" sz="1400" b="0" i="0" dirty="0" smtClean="0">
                          <a:solidFill>
                            <a:srgbClr val="333333"/>
                          </a:solidFill>
                          <a:effectLst/>
                          <a:latin typeface="+mn-lt"/>
                        </a:rPr>
                        <a:t>«Мир профессий»</a:t>
                      </a:r>
                    </a:p>
                    <a:p>
                      <a:endParaRPr lang="ru-RU" sz="14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258997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pPr lvl="0"/>
            <a:r>
              <a:rPr lang="ru-RU" sz="3200" b="1" i="1" kern="1200" dirty="0">
                <a:solidFill>
                  <a:srgbClr val="C00000"/>
                </a:solidFill>
                <a:latin typeface="Cambria" pitchFamily="18" charset="0"/>
                <a:ea typeface="Times New Roman" pitchFamily="18" charset="0"/>
                <a:cs typeface="Arial" pitchFamily="34" charset="0"/>
              </a:rPr>
              <a:t>Алгоритм ознакомления с профессией</a:t>
            </a:r>
            <a:br>
              <a:rPr lang="ru-RU" sz="3200" b="1" i="1" kern="1200" dirty="0">
                <a:solidFill>
                  <a:srgbClr val="C00000"/>
                </a:solidFill>
                <a:latin typeface="Cambria" pitchFamily="18" charset="0"/>
                <a:ea typeface="Times New Roman" pitchFamily="18" charset="0"/>
                <a:cs typeface="Arial" pitchFamily="34" charset="0"/>
              </a:rPr>
            </a:br>
            <a:endParaRPr lang="ru-RU" dirty="0"/>
          </a:p>
        </p:txBody>
      </p:sp>
      <p:sp>
        <p:nvSpPr>
          <p:cNvPr id="3" name="Объект 2"/>
          <p:cNvSpPr>
            <a:spLocks noGrp="1"/>
          </p:cNvSpPr>
          <p:nvPr>
            <p:ph idx="1"/>
          </p:nvPr>
        </p:nvSpPr>
        <p:spPr>
          <a:xfrm>
            <a:off x="179512" y="836712"/>
            <a:ext cx="8856984" cy="5832648"/>
          </a:xfrm>
        </p:spPr>
        <p:txBody>
          <a:bodyPr/>
          <a:lstStyle/>
          <a:p>
            <a:pPr marL="0" lvl="0" indent="0" eaLnBrk="0" hangingPunct="0">
              <a:lnSpc>
                <a:spcPct val="150000"/>
              </a:lnSpc>
              <a:spcBef>
                <a:spcPct val="0"/>
              </a:spcBef>
            </a:pPr>
            <a:r>
              <a:rPr lang="ru-RU" sz="2400" kern="1200" dirty="0">
                <a:solidFill>
                  <a:srgbClr val="0000CC"/>
                </a:solidFill>
                <a:latin typeface="Cambria" pitchFamily="18" charset="0"/>
                <a:cs typeface="Arial" pitchFamily="34" charset="0"/>
              </a:rPr>
              <a:t>Название профессии</a:t>
            </a:r>
          </a:p>
          <a:p>
            <a:pPr marL="0" lvl="0" indent="0" eaLnBrk="0" hangingPunct="0">
              <a:lnSpc>
                <a:spcPct val="150000"/>
              </a:lnSpc>
              <a:spcBef>
                <a:spcPct val="0"/>
              </a:spcBef>
            </a:pPr>
            <a:r>
              <a:rPr lang="ru-RU" sz="2400" kern="1200" dirty="0">
                <a:solidFill>
                  <a:srgbClr val="0000CC"/>
                </a:solidFill>
                <a:latin typeface="Cambria" pitchFamily="18" charset="0"/>
                <a:cs typeface="Arial" pitchFamily="34" charset="0"/>
              </a:rPr>
              <a:t>Место работы</a:t>
            </a:r>
          </a:p>
          <a:p>
            <a:pPr marL="0" lvl="0" indent="0" eaLnBrk="0" hangingPunct="0">
              <a:lnSpc>
                <a:spcPct val="150000"/>
              </a:lnSpc>
              <a:spcBef>
                <a:spcPct val="0"/>
              </a:spcBef>
            </a:pPr>
            <a:r>
              <a:rPr lang="ru-RU" sz="2400" kern="1200" dirty="0" smtClean="0">
                <a:solidFill>
                  <a:srgbClr val="0000CC"/>
                </a:solidFill>
                <a:latin typeface="Cambria" pitchFamily="18" charset="0"/>
                <a:cs typeface="Arial" pitchFamily="34" charset="0"/>
              </a:rPr>
              <a:t>Орудия </a:t>
            </a:r>
            <a:r>
              <a:rPr lang="ru-RU" sz="2400" kern="1200" dirty="0">
                <a:solidFill>
                  <a:srgbClr val="0000CC"/>
                </a:solidFill>
                <a:latin typeface="Cambria" pitchFamily="18" charset="0"/>
                <a:cs typeface="Arial" pitchFamily="34" charset="0"/>
              </a:rPr>
              <a:t>труда</a:t>
            </a:r>
          </a:p>
          <a:p>
            <a:pPr marL="0" lvl="0" indent="0" eaLnBrk="0" hangingPunct="0">
              <a:lnSpc>
                <a:spcPct val="150000"/>
              </a:lnSpc>
              <a:spcBef>
                <a:spcPct val="0"/>
              </a:spcBef>
            </a:pPr>
            <a:r>
              <a:rPr lang="ru-RU" sz="2400" kern="1200" dirty="0">
                <a:solidFill>
                  <a:srgbClr val="0000CC"/>
                </a:solidFill>
                <a:latin typeface="Cambria" pitchFamily="18" charset="0"/>
                <a:cs typeface="Arial" pitchFamily="34" charset="0"/>
              </a:rPr>
              <a:t>Трудовые действия</a:t>
            </a:r>
          </a:p>
          <a:p>
            <a:endParaRPr lang="ru-RU" dirty="0"/>
          </a:p>
        </p:txBody>
      </p:sp>
    </p:spTree>
    <p:extLst>
      <p:ext uri="{BB962C8B-B14F-4D97-AF65-F5344CB8AC3E}">
        <p14:creationId xmlns:p14="http://schemas.microsoft.com/office/powerpoint/2010/main" val="3977969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026" name="Picture 2" descr="C:\Users\User\Desktop\Презентация Microsoft PowerPoint\Слайд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153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t>Сюжетные игры</a:t>
            </a:r>
            <a:br>
              <a:rPr lang="ru-RU" sz="3600" dirty="0" smtClean="0"/>
            </a:br>
            <a:endParaRPr lang="ru-RU" sz="3600" dirty="0"/>
          </a:p>
        </p:txBody>
      </p:sp>
      <p:pic>
        <p:nvPicPr>
          <p:cNvPr id="2050" name="Picture 2" descr="C:\Users\User\Desktop\сд\6j3UzF2b2V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235893"/>
            <a:ext cx="3500206" cy="26251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сд\9-PpAsNShV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861048"/>
            <a:ext cx="3096344" cy="31272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valentinadou2-ds2kar.educhel.ru/uploads/55900/55869/section/1938627/NOD/nod/sd/h74UhkEoWG4.jpg?16441307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12" y="1052736"/>
            <a:ext cx="396044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764704"/>
            <a:ext cx="2592288" cy="646331"/>
          </a:xfrm>
          <a:prstGeom prst="rect">
            <a:avLst/>
          </a:prstGeom>
          <a:noFill/>
        </p:spPr>
        <p:txBody>
          <a:bodyPr wrap="square" rtlCol="0">
            <a:spAutoFit/>
          </a:bodyPr>
          <a:lstStyle/>
          <a:p>
            <a:r>
              <a:rPr lang="ru-RU" sz="3600" dirty="0" smtClean="0"/>
              <a:t>Больница</a:t>
            </a:r>
            <a:endParaRPr lang="ru-RU" sz="3600" dirty="0"/>
          </a:p>
        </p:txBody>
      </p:sp>
    </p:spTree>
    <p:extLst>
      <p:ext uri="{BB962C8B-B14F-4D97-AF65-F5344CB8AC3E}">
        <p14:creationId xmlns:p14="http://schemas.microsoft.com/office/powerpoint/2010/main" val="30929010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8226"/>
            <a:ext cx="8229600" cy="490066"/>
          </a:xfrm>
        </p:spPr>
        <p:txBody>
          <a:bodyPr/>
          <a:lstStyle/>
          <a:p>
            <a:pPr algn="l"/>
            <a:r>
              <a:rPr lang="ru-RU" sz="3200" dirty="0" smtClean="0"/>
              <a:t>Строители</a:t>
            </a:r>
            <a:endParaRPr lang="ru-RU" sz="3200"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18" y="521296"/>
            <a:ext cx="536408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User\Desktop\правовое\сюжетная игра\SKdFyCX6K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60648"/>
            <a:ext cx="3851920" cy="3645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ser\Desktop\правовое\сюжетная игра\vrSdpznklO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2229" y="3036803"/>
            <a:ext cx="3888432" cy="384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527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76064"/>
          </a:xfrm>
        </p:spPr>
        <p:txBody>
          <a:bodyPr/>
          <a:lstStyle/>
          <a:p>
            <a:pPr algn="l"/>
            <a:r>
              <a:rPr lang="ru-RU" sz="3200" dirty="0" smtClean="0"/>
              <a:t>Водитель</a:t>
            </a:r>
            <a:endParaRPr lang="ru-RU"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764705"/>
            <a:ext cx="339447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User\Desktop\сд\JuMHBioP-w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581" y="1844824"/>
            <a:ext cx="3597864"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127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lstStyle/>
          <a:p>
            <a:r>
              <a:rPr lang="ru-RU" dirty="0" smtClean="0"/>
              <a:t>Повар </a:t>
            </a:r>
            <a:endParaRPr lang="ru-RU" dirty="0"/>
          </a:p>
        </p:txBody>
      </p:sp>
      <p:pic>
        <p:nvPicPr>
          <p:cNvPr id="7170" name="Picture 2" descr="C:\Users\User\Desktop\прое\bjDvK5Ldsi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254375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Desktop\прое\FPHC50ER_u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700261"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027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56"/>
            <a:ext cx="8229600" cy="691540"/>
          </a:xfrm>
        </p:spPr>
        <p:txBody>
          <a:bodyPr/>
          <a:lstStyle/>
          <a:p>
            <a:pPr algn="l"/>
            <a:r>
              <a:rPr lang="ru-RU" sz="4000" dirty="0" smtClean="0"/>
              <a:t>Салон красоты </a:t>
            </a:r>
            <a:endParaRPr lang="ru-RU" sz="4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55" y="764704"/>
            <a:ext cx="429670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sun9-27.userapi.com/impg/vPPjf40TXnLP95jyL-In6jm5Rna5brI5wg7LXg/tCAFCEv6TAE.jpg?size=1280x719&amp;quality=96&amp;sign=168436b03a29357ea14cc3b46596d5ba&amp;type=alb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766458"/>
            <a:ext cx="5256584" cy="29527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un9-46.userapi.com/impg/rC1DXDoN6WHIH9XxRh5havu5c3RUsupjx_27Zw/epyUAc9wjhc.jpg?size=607x1080&amp;quality=96&amp;sign=f9b621dfcd50062d9bb3703b567bc7e9&amp;type=alb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892" y="2734044"/>
            <a:ext cx="3373304" cy="404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0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5288" y="188913"/>
            <a:ext cx="8229600" cy="719807"/>
          </a:xfrm>
        </p:spPr>
        <p:txBody>
          <a:bodyPr/>
          <a:lstStyle/>
          <a:p>
            <a:r>
              <a:rPr lang="ru-RU" dirty="0" smtClean="0">
                <a:solidFill>
                  <a:schemeClr val="tx1"/>
                </a:solidFill>
              </a:rPr>
              <a:t>Общие сведенья </a:t>
            </a:r>
            <a:endParaRPr lang="ru-RU" dirty="0">
              <a:solidFill>
                <a:schemeClr val="tx1"/>
              </a:solidFill>
            </a:endParaRPr>
          </a:p>
        </p:txBody>
      </p:sp>
      <p:sp>
        <p:nvSpPr>
          <p:cNvPr id="106499" name="Rectangle 3"/>
          <p:cNvSpPr>
            <a:spLocks noGrp="1" noChangeArrowheads="1"/>
          </p:cNvSpPr>
          <p:nvPr>
            <p:ph type="body" idx="1"/>
          </p:nvPr>
        </p:nvSpPr>
        <p:spPr>
          <a:xfrm>
            <a:off x="457200" y="980728"/>
            <a:ext cx="8229600" cy="5145435"/>
          </a:xfrm>
        </p:spPr>
        <p:txBody>
          <a:bodyPr/>
          <a:lstStyle/>
          <a:p>
            <a:pPr marL="274320" lvl="0" indent="-274320" algn="just" fontAlgn="auto">
              <a:spcAft>
                <a:spcPts val="0"/>
              </a:spcAft>
              <a:buClr>
                <a:srgbClr val="D16349"/>
              </a:buClr>
              <a:buSzPct val="85000"/>
              <a:buNone/>
            </a:pPr>
            <a:r>
              <a:rPr lang="ru-RU" sz="2500" b="1" kern="1200" dirty="0">
                <a:solidFill>
                  <a:prstClr val="black"/>
                </a:solidFill>
                <a:latin typeface="Georgia"/>
              </a:rPr>
              <a:t>Тип проекта: </a:t>
            </a:r>
            <a:r>
              <a:rPr lang="ru-RU" sz="2500" kern="1200" dirty="0">
                <a:solidFill>
                  <a:prstClr val="black"/>
                </a:solidFill>
                <a:latin typeface="Georgia"/>
              </a:rPr>
              <a:t>творческий, познавательный, информационный</a:t>
            </a:r>
            <a:r>
              <a:rPr lang="ru-RU" sz="2500" kern="1200" dirty="0" smtClean="0">
                <a:solidFill>
                  <a:prstClr val="black"/>
                </a:solidFill>
                <a:latin typeface="Georgia"/>
              </a:rPr>
              <a:t>.</a:t>
            </a:r>
            <a:endParaRPr lang="ru-RU" sz="2500" kern="1200" dirty="0">
              <a:solidFill>
                <a:prstClr val="black"/>
              </a:solidFill>
              <a:latin typeface="Georgia"/>
            </a:endParaRPr>
          </a:p>
          <a:p>
            <a:pPr marL="274320" lvl="0" indent="-274320" algn="just" fontAlgn="auto">
              <a:spcAft>
                <a:spcPts val="0"/>
              </a:spcAft>
              <a:buClr>
                <a:srgbClr val="D16349"/>
              </a:buClr>
              <a:buSzPct val="85000"/>
              <a:buNone/>
            </a:pPr>
            <a:r>
              <a:rPr lang="ru-RU" sz="2500" b="1" kern="1200" dirty="0">
                <a:solidFill>
                  <a:prstClr val="black"/>
                </a:solidFill>
                <a:latin typeface="Georgia"/>
              </a:rPr>
              <a:t>Продолжительность проекта по продолжительности</a:t>
            </a:r>
            <a:r>
              <a:rPr lang="ru-RU" sz="2500" kern="1200" dirty="0">
                <a:solidFill>
                  <a:prstClr val="black"/>
                </a:solidFill>
                <a:latin typeface="Georgia"/>
              </a:rPr>
              <a:t>– </a:t>
            </a:r>
            <a:r>
              <a:rPr lang="ru-RU" sz="2500" kern="1200" dirty="0" smtClean="0">
                <a:solidFill>
                  <a:prstClr val="black"/>
                </a:solidFill>
                <a:latin typeface="Georgia"/>
              </a:rPr>
              <a:t>долгосрочный </a:t>
            </a:r>
            <a:endParaRPr lang="ru-RU" sz="2500" kern="1200" dirty="0">
              <a:solidFill>
                <a:prstClr val="black"/>
              </a:solidFill>
              <a:latin typeface="Georgia"/>
            </a:endParaRPr>
          </a:p>
          <a:p>
            <a:pPr marL="274320" lvl="0" indent="-274320" algn="just" fontAlgn="auto">
              <a:spcAft>
                <a:spcPts val="0"/>
              </a:spcAft>
              <a:buClr>
                <a:srgbClr val="D16349"/>
              </a:buClr>
              <a:buSzPct val="85000"/>
              <a:buNone/>
            </a:pPr>
            <a:r>
              <a:rPr lang="ru-RU" sz="2500" b="1" kern="1200" dirty="0" smtClean="0">
                <a:solidFill>
                  <a:prstClr val="black"/>
                </a:solidFill>
                <a:latin typeface="Georgia"/>
              </a:rPr>
              <a:t>Участники</a:t>
            </a:r>
            <a:r>
              <a:rPr lang="ru-RU" sz="2500" kern="1200" dirty="0">
                <a:solidFill>
                  <a:prstClr val="black"/>
                </a:solidFill>
                <a:latin typeface="Georgia"/>
              </a:rPr>
              <a:t>:</a:t>
            </a:r>
          </a:p>
          <a:p>
            <a:pPr marL="274320" lvl="0" indent="-274320" algn="just" fontAlgn="auto">
              <a:spcAft>
                <a:spcPts val="0"/>
              </a:spcAft>
              <a:buClr>
                <a:srgbClr val="D16349"/>
              </a:buClr>
              <a:buSzPct val="85000"/>
              <a:buFont typeface="Wingdings 2"/>
              <a:buChar char=""/>
            </a:pPr>
            <a:r>
              <a:rPr lang="ru-RU" sz="2500" kern="1200" dirty="0">
                <a:solidFill>
                  <a:prstClr val="black"/>
                </a:solidFill>
                <a:latin typeface="Georgia"/>
              </a:rPr>
              <a:t>дети </a:t>
            </a:r>
            <a:endParaRPr lang="ru-RU" sz="2500" kern="1200" dirty="0" smtClean="0">
              <a:solidFill>
                <a:prstClr val="black"/>
              </a:solidFill>
              <a:latin typeface="Georgia"/>
            </a:endParaRPr>
          </a:p>
          <a:p>
            <a:pPr marL="274320" lvl="0" indent="-274320" algn="just" fontAlgn="auto">
              <a:spcAft>
                <a:spcPts val="0"/>
              </a:spcAft>
              <a:buClr>
                <a:srgbClr val="D16349"/>
              </a:buClr>
              <a:buSzPct val="85000"/>
              <a:buFont typeface="Wingdings 2"/>
              <a:buChar char=""/>
            </a:pPr>
            <a:r>
              <a:rPr lang="ru-RU" sz="2500" kern="1200" dirty="0" smtClean="0">
                <a:solidFill>
                  <a:prstClr val="black"/>
                </a:solidFill>
                <a:latin typeface="Georgia"/>
              </a:rPr>
              <a:t>воспитатели </a:t>
            </a:r>
            <a:r>
              <a:rPr lang="ru-RU" sz="2500" kern="1200" dirty="0">
                <a:solidFill>
                  <a:prstClr val="black"/>
                </a:solidFill>
                <a:latin typeface="Georgia"/>
              </a:rPr>
              <a:t>группы;</a:t>
            </a:r>
          </a:p>
          <a:p>
            <a:pPr marL="274320" lvl="0" indent="-274320" algn="just" fontAlgn="auto">
              <a:spcAft>
                <a:spcPts val="0"/>
              </a:spcAft>
              <a:buClr>
                <a:srgbClr val="D16349"/>
              </a:buClr>
              <a:buSzPct val="85000"/>
              <a:buFont typeface="Wingdings 2"/>
              <a:buChar char=""/>
            </a:pPr>
            <a:r>
              <a:rPr lang="ru-RU" sz="2500" kern="1200" dirty="0" smtClean="0">
                <a:solidFill>
                  <a:prstClr val="black"/>
                </a:solidFill>
                <a:latin typeface="Georgia"/>
              </a:rPr>
              <a:t>родители </a:t>
            </a:r>
            <a:r>
              <a:rPr lang="ru-RU" sz="2500" kern="1200" dirty="0">
                <a:solidFill>
                  <a:prstClr val="black"/>
                </a:solidFill>
                <a:latin typeface="Georgia"/>
              </a:rPr>
              <a:t>(законные представители).</a:t>
            </a: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645024"/>
            <a:ext cx="2348399" cy="302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Полицейский </a:t>
            </a:r>
            <a:endParaRPr lang="ru-RU" dirty="0"/>
          </a:p>
        </p:txBody>
      </p:sp>
      <p:pic>
        <p:nvPicPr>
          <p:cNvPr id="8194" name="Picture 2" descr="C:\Users\User\Desktop\прое\a3Dz3HgDXo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554084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Desktop\прое\eADGGP7xUo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849707"/>
            <a:ext cx="4238785"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573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56"/>
            <a:ext cx="2555776" cy="1143000"/>
          </a:xfrm>
        </p:spPr>
        <p:txBody>
          <a:bodyPr/>
          <a:lstStyle/>
          <a:p>
            <a:pPr algn="l"/>
            <a:r>
              <a:rPr lang="ru-RU" sz="3600" dirty="0" smtClean="0"/>
              <a:t>Занятия</a:t>
            </a:r>
            <a:r>
              <a:rPr lang="ru-RU" dirty="0" smtClean="0"/>
              <a:t> </a:t>
            </a:r>
            <a:endParaRPr lang="ru-RU" dirty="0"/>
          </a:p>
        </p:txBody>
      </p:sp>
      <p:pic>
        <p:nvPicPr>
          <p:cNvPr id="4" name="Picture 2" descr="C:\Users\User\Desktop\правовое\нод\CBh2AkUtp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0728"/>
            <a:ext cx="4644008" cy="3861048"/>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idx="1"/>
          </p:nvPr>
        </p:nvSpPr>
        <p:spPr/>
        <p:txBody>
          <a:bodyPr/>
          <a:lstStyle/>
          <a:p>
            <a:endParaRPr lang="ru-RU" dirty="0"/>
          </a:p>
        </p:txBody>
      </p:sp>
      <p:pic>
        <p:nvPicPr>
          <p:cNvPr id="7" name="Picture 3" descr="C:\Users\User\Desktop\mOrRwA8xw2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340768"/>
            <a:ext cx="3333750" cy="444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5085184"/>
            <a:ext cx="4608512" cy="923330"/>
          </a:xfrm>
          <a:prstGeom prst="rect">
            <a:avLst/>
          </a:prstGeom>
          <a:noFill/>
        </p:spPr>
        <p:txBody>
          <a:bodyPr wrap="square" rtlCol="0">
            <a:spAutoFit/>
          </a:bodyPr>
          <a:lstStyle/>
          <a:p>
            <a:r>
              <a:rPr lang="ru-RU" dirty="0"/>
              <a:t>Беседы на </a:t>
            </a:r>
            <a:r>
              <a:rPr lang="ru-RU" dirty="0" err="1"/>
              <a:t>тему«Какие</a:t>
            </a:r>
            <a:r>
              <a:rPr lang="ru-RU" dirty="0"/>
              <a:t> профессии </a:t>
            </a:r>
            <a:r>
              <a:rPr lang="ru-RU" dirty="0" smtClean="0"/>
              <a:t> </a:t>
            </a:r>
            <a:r>
              <a:rPr lang="ru-RU" dirty="0"/>
              <a:t>вы знаете?», «Кем бы ты хотел стать когда вырастешь?». </a:t>
            </a:r>
          </a:p>
        </p:txBody>
      </p:sp>
    </p:spTree>
    <p:extLst>
      <p:ext uri="{BB962C8B-B14F-4D97-AF65-F5344CB8AC3E}">
        <p14:creationId xmlns:p14="http://schemas.microsoft.com/office/powerpoint/2010/main" val="264001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3944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https://valentinadou2-ds2kar.educhel.ru/uploads/55900/55869/section/1938627/NOD/nod/Yl77spxmn10.jpg?16441306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3239"/>
            <a:ext cx="4266474" cy="56886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797152"/>
            <a:ext cx="3096344" cy="646331"/>
          </a:xfrm>
          <a:prstGeom prst="rect">
            <a:avLst/>
          </a:prstGeom>
          <a:noFill/>
        </p:spPr>
        <p:txBody>
          <a:bodyPr wrap="square" rtlCol="0">
            <a:spAutoFit/>
          </a:bodyPr>
          <a:lstStyle/>
          <a:p>
            <a:r>
              <a:rPr lang="ru-RU" dirty="0" smtClean="0"/>
              <a:t>Аппликация «Орудия труда парикмахера</a:t>
            </a:r>
            <a:endParaRPr lang="ru-RU" dirty="0"/>
          </a:p>
        </p:txBody>
      </p:sp>
    </p:spTree>
    <p:extLst>
      <p:ext uri="{BB962C8B-B14F-4D97-AF65-F5344CB8AC3E}">
        <p14:creationId xmlns:p14="http://schemas.microsoft.com/office/powerpoint/2010/main" val="279460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C:\Users\User\Desktop\прое\5cmvcLeANy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04665"/>
            <a:ext cx="558011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ser\Desktop\прое\-hN3ydDmCj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9392"/>
            <a:ext cx="3983559" cy="70877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4653136"/>
            <a:ext cx="4320480" cy="923330"/>
          </a:xfrm>
          <a:prstGeom prst="rect">
            <a:avLst/>
          </a:prstGeom>
          <a:noFill/>
        </p:spPr>
        <p:txBody>
          <a:bodyPr wrap="square" rtlCol="0">
            <a:spAutoFit/>
          </a:bodyPr>
          <a:lstStyle/>
          <a:p>
            <a:r>
              <a:rPr lang="ru-RU" dirty="0" smtClean="0"/>
              <a:t>Раскрашивание раскрасок «Разные профессии </a:t>
            </a:r>
          </a:p>
          <a:p>
            <a:r>
              <a:rPr lang="ru-RU" dirty="0"/>
              <a:t>Беседа «Кем работает мама, папа?», </a:t>
            </a:r>
          </a:p>
        </p:txBody>
      </p:sp>
    </p:spTree>
    <p:extLst>
      <p:ext uri="{BB962C8B-B14F-4D97-AF65-F5344CB8AC3E}">
        <p14:creationId xmlns:p14="http://schemas.microsoft.com/office/powerpoint/2010/main" val="3635178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C:\Users\User\Desktop\прое\ufw8TwKSm0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404664"/>
            <a:ext cx="2543758"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Desktop\прое\uWbGAK_w7q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79512"/>
            <a:ext cx="4388271" cy="780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19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498" y="404665"/>
            <a:ext cx="528058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708920"/>
            <a:ext cx="5087888" cy="514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4581128"/>
            <a:ext cx="3816424" cy="646331"/>
          </a:xfrm>
          <a:prstGeom prst="rect">
            <a:avLst/>
          </a:prstGeom>
          <a:noFill/>
        </p:spPr>
        <p:txBody>
          <a:bodyPr wrap="square" rtlCol="0">
            <a:spAutoFit/>
          </a:bodyPr>
          <a:lstStyle/>
          <a:p>
            <a:r>
              <a:rPr lang="ru-RU" dirty="0" smtClean="0"/>
              <a:t>Просмотр видеоролика «Все профессии важны</a:t>
            </a:r>
            <a:endParaRPr lang="ru-RU" dirty="0"/>
          </a:p>
        </p:txBody>
      </p:sp>
    </p:spTree>
    <p:extLst>
      <p:ext uri="{BB962C8B-B14F-4D97-AF65-F5344CB8AC3E}">
        <p14:creationId xmlns:p14="http://schemas.microsoft.com/office/powerpoint/2010/main" val="272316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229600" cy="922114"/>
          </a:xfrm>
        </p:spPr>
        <p:txBody>
          <a:bodyPr/>
          <a:lstStyle/>
          <a:p>
            <a:r>
              <a:rPr lang="ru-RU" dirty="0" smtClean="0"/>
              <a:t>Консультация для родителей </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124744"/>
            <a:ext cx="446449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856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20080"/>
          </a:xfrm>
        </p:spPr>
        <p:txBody>
          <a:bodyPr/>
          <a:lstStyle/>
          <a:p>
            <a:pPr lvl="0"/>
            <a:r>
              <a:rPr lang="ru-RU" sz="2400" b="1" i="1" kern="1200" dirty="0">
                <a:solidFill>
                  <a:srgbClr val="C00000"/>
                </a:solidFill>
                <a:latin typeface="Cambria" pitchFamily="18" charset="0"/>
                <a:ea typeface="Calibri" pitchFamily="34" charset="0"/>
                <a:cs typeface="Times New Roman" pitchFamily="18" charset="0"/>
              </a:rPr>
              <a:t>3 этап – заключительный:</a:t>
            </a:r>
            <a:r>
              <a:rPr lang="ru-RU" sz="2400" b="1" i="1" kern="1200" dirty="0">
                <a:solidFill>
                  <a:srgbClr val="C00000"/>
                </a:solidFill>
                <a:latin typeface="Cambria" pitchFamily="18" charset="0"/>
                <a:ea typeface="+mn-ea"/>
                <a:cs typeface="Arial" pitchFamily="34" charset="0"/>
              </a:rPr>
              <a:t/>
            </a:r>
            <a:br>
              <a:rPr lang="ru-RU" sz="2400" b="1" i="1" kern="1200" dirty="0">
                <a:solidFill>
                  <a:srgbClr val="C00000"/>
                </a:solidFill>
                <a:latin typeface="Cambria" pitchFamily="18" charset="0"/>
                <a:ea typeface="+mn-ea"/>
                <a:cs typeface="Arial" pitchFamily="34" charset="0"/>
              </a:rPr>
            </a:br>
            <a:endParaRPr lang="ru-RU" dirty="0"/>
          </a:p>
        </p:txBody>
      </p:sp>
      <p:sp>
        <p:nvSpPr>
          <p:cNvPr id="3" name="Объект 2"/>
          <p:cNvSpPr>
            <a:spLocks noGrp="1"/>
          </p:cNvSpPr>
          <p:nvPr>
            <p:ph idx="1"/>
          </p:nvPr>
        </p:nvSpPr>
        <p:spPr>
          <a:xfrm>
            <a:off x="251520" y="620688"/>
            <a:ext cx="8640960" cy="5976664"/>
          </a:xfrm>
        </p:spPr>
        <p:txBody>
          <a:bodyPr/>
          <a:lstStyle/>
          <a:p>
            <a:pPr marL="0" lvl="0" indent="0" algn="just">
              <a:spcBef>
                <a:spcPct val="0"/>
              </a:spcBef>
              <a:buNone/>
            </a:pPr>
            <a:r>
              <a:rPr lang="ru-RU" sz="2200" b="1" kern="1200" dirty="0">
                <a:solidFill>
                  <a:srgbClr val="C00000"/>
                </a:solidFill>
                <a:latin typeface="Cambria" pitchFamily="18" charset="0"/>
                <a:ea typeface="Times New Roman" pitchFamily="18" charset="0"/>
                <a:cs typeface="Times New Roman" pitchFamily="18" charset="0"/>
              </a:rPr>
              <a:t>Цель</a:t>
            </a:r>
            <a:r>
              <a:rPr lang="ru-RU" sz="2200" kern="1200" dirty="0">
                <a:solidFill>
                  <a:srgbClr val="0000CC"/>
                </a:solidFill>
                <a:latin typeface="Cambria" pitchFamily="18" charset="0"/>
                <a:ea typeface="Times New Roman" pitchFamily="18" charset="0"/>
                <a:cs typeface="Times New Roman" pitchFamily="18" charset="0"/>
              </a:rPr>
              <a:t> - призван наглядно продемонстрировать единение и атмосферу  сотрудничества всех участников</a:t>
            </a:r>
            <a:r>
              <a:rPr lang="ru-RU" sz="2200" kern="1200" dirty="0">
                <a:solidFill>
                  <a:srgbClr val="0000CC"/>
                </a:solidFill>
                <a:latin typeface="Cambria" pitchFamily="18" charset="0"/>
                <a:cs typeface="Arial" pitchFamily="34" charset="0"/>
              </a:rPr>
              <a:t> </a:t>
            </a:r>
            <a:r>
              <a:rPr lang="ru-RU" sz="2200" kern="1200" dirty="0">
                <a:solidFill>
                  <a:srgbClr val="0000CC"/>
                </a:solidFill>
                <a:latin typeface="Cambria" pitchFamily="18" charset="0"/>
                <a:ea typeface="Times New Roman" pitchFamily="18" charset="0"/>
                <a:cs typeface="Times New Roman" pitchFamily="18" charset="0"/>
              </a:rPr>
              <a:t>проекта и его результат.</a:t>
            </a:r>
            <a:endParaRPr lang="ru-RU" sz="2200" kern="1200" dirty="0">
              <a:solidFill>
                <a:srgbClr val="0000CC"/>
              </a:solidFill>
              <a:latin typeface="Cambria" pitchFamily="18" charset="0"/>
              <a:cs typeface="Arial" pitchFamily="34" charset="0"/>
            </a:endParaRPr>
          </a:p>
          <a:p>
            <a:pPr marL="0" lvl="0" indent="0" fontAlgn="auto">
              <a:spcBef>
                <a:spcPts val="0"/>
              </a:spcBef>
              <a:spcAft>
                <a:spcPts val="0"/>
              </a:spcAft>
              <a:buNone/>
            </a:pPr>
            <a:r>
              <a:rPr lang="ru-RU" sz="2200" b="1" kern="1200" dirty="0">
                <a:solidFill>
                  <a:schemeClr val="accent1"/>
                </a:solidFill>
                <a:latin typeface="Cambria" pitchFamily="18" charset="0"/>
              </a:rPr>
              <a:t>Входит: </a:t>
            </a:r>
            <a:endParaRPr lang="ru-RU" sz="2200" b="1" kern="1200" dirty="0" smtClean="0">
              <a:solidFill>
                <a:schemeClr val="accent1"/>
              </a:solidFill>
              <a:latin typeface="Cambria" pitchFamily="18" charset="0"/>
            </a:endParaRPr>
          </a:p>
          <a:p>
            <a:pPr marL="0" lvl="0" indent="0" fontAlgn="auto">
              <a:spcBef>
                <a:spcPts val="0"/>
              </a:spcBef>
              <a:spcAft>
                <a:spcPts val="0"/>
              </a:spcAft>
              <a:buNone/>
            </a:pPr>
            <a:r>
              <a:rPr lang="ru-RU" sz="2200" kern="1200" dirty="0">
                <a:solidFill>
                  <a:srgbClr val="0000CC"/>
                </a:solidFill>
                <a:latin typeface="Cambria" pitchFamily="18" charset="0"/>
              </a:rPr>
              <a:t>Итоговой мониторинг</a:t>
            </a:r>
          </a:p>
          <a:p>
            <a:pPr marL="0" lvl="0" indent="0" fontAlgn="auto">
              <a:spcBef>
                <a:spcPts val="0"/>
              </a:spcBef>
              <a:spcAft>
                <a:spcPts val="0"/>
              </a:spcAft>
              <a:buFont typeface="Arial" pitchFamily="34" charset="0"/>
              <a:buChar char="•"/>
            </a:pPr>
            <a:r>
              <a:rPr lang="ru-RU" sz="2200" kern="1200" dirty="0">
                <a:solidFill>
                  <a:srgbClr val="0000CC"/>
                </a:solidFill>
                <a:latin typeface="Cambria" pitchFamily="18" charset="0"/>
              </a:rPr>
              <a:t> </a:t>
            </a:r>
            <a:r>
              <a:rPr lang="ru-RU" sz="2200" kern="1200" dirty="0" smtClean="0">
                <a:solidFill>
                  <a:srgbClr val="0000CC"/>
                </a:solidFill>
                <a:latin typeface="Cambria" pitchFamily="18" charset="0"/>
              </a:rPr>
              <a:t>Альбом фотографий </a:t>
            </a:r>
            <a:r>
              <a:rPr lang="ru-RU" sz="2000" kern="1200" dirty="0" smtClean="0">
                <a:solidFill>
                  <a:srgbClr val="0000CC"/>
                </a:solidFill>
                <a:latin typeface="Cambria" pitchFamily="18" charset="0"/>
              </a:rPr>
              <a:t>«</a:t>
            </a:r>
            <a:r>
              <a:rPr lang="ru-RU" sz="2000" i="1" dirty="0">
                <a:solidFill>
                  <a:srgbClr val="111111"/>
                </a:solidFill>
              </a:rPr>
              <a:t>«</a:t>
            </a:r>
            <a:r>
              <a:rPr lang="ru-RU" sz="2000" b="1" i="1" dirty="0">
                <a:solidFill>
                  <a:srgbClr val="111111"/>
                </a:solidFill>
              </a:rPr>
              <a:t>Профессии </a:t>
            </a:r>
            <a:r>
              <a:rPr lang="ru-RU" sz="2000" b="1" i="1" dirty="0" smtClean="0">
                <a:solidFill>
                  <a:srgbClr val="111111"/>
                </a:solidFill>
              </a:rPr>
              <a:t>моих родителей </a:t>
            </a:r>
            <a:r>
              <a:rPr lang="ru-RU" sz="2000" i="1" dirty="0" smtClean="0">
                <a:solidFill>
                  <a:srgbClr val="111111"/>
                </a:solidFill>
              </a:rPr>
              <a:t>»</a:t>
            </a:r>
            <a:endParaRPr lang="ru-RU" sz="2200" kern="1200" dirty="0" smtClean="0">
              <a:solidFill>
                <a:srgbClr val="0000CC"/>
              </a:solidFill>
              <a:latin typeface="Cambria" pitchFamily="18" charset="0"/>
            </a:endParaRPr>
          </a:p>
          <a:p>
            <a:r>
              <a:rPr lang="ru-RU" sz="2200" kern="1200" dirty="0" smtClean="0">
                <a:solidFill>
                  <a:srgbClr val="0000CC"/>
                </a:solidFill>
                <a:latin typeface="Cambria" pitchFamily="18" charset="0"/>
              </a:rPr>
              <a:t>Открытый просмотр</a:t>
            </a:r>
            <a:r>
              <a:rPr lang="ru-RU" sz="2200" kern="1200" dirty="0">
                <a:solidFill>
                  <a:srgbClr val="0000CC"/>
                </a:solidFill>
                <a:latin typeface="Cambria" pitchFamily="18" charset="0"/>
              </a:rPr>
              <a:t>, занятие  по развитию речи </a:t>
            </a:r>
            <a:r>
              <a:rPr lang="ru-RU" sz="2200" kern="1200" dirty="0" smtClean="0">
                <a:solidFill>
                  <a:srgbClr val="0000CC"/>
                </a:solidFill>
                <a:latin typeface="Cambria" pitchFamily="18" charset="0"/>
              </a:rPr>
              <a:t>«Незнайка в стране профессий».</a:t>
            </a:r>
            <a:endParaRPr lang="ru-RU" sz="2000" dirty="0">
              <a:solidFill>
                <a:srgbClr val="333333"/>
              </a:solidFill>
            </a:endParaRPr>
          </a:p>
          <a:p>
            <a:pPr marL="0" lvl="0" indent="0" fontAlgn="auto">
              <a:spcBef>
                <a:spcPts val="0"/>
              </a:spcBef>
              <a:spcAft>
                <a:spcPts val="0"/>
              </a:spcAft>
              <a:buFont typeface="Arial" pitchFamily="34" charset="0"/>
              <a:buChar char="•"/>
            </a:pPr>
            <a:endParaRPr lang="ru-RU" dirty="0"/>
          </a:p>
        </p:txBody>
      </p:sp>
    </p:spTree>
    <p:extLst>
      <p:ext uri="{BB962C8B-B14F-4D97-AF65-F5344CB8AC3E}">
        <p14:creationId xmlns:p14="http://schemas.microsoft.com/office/powerpoint/2010/main" val="2073029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3513"/>
            <a:ext cx="8229600" cy="490066"/>
          </a:xfrm>
        </p:spPr>
        <p:txBody>
          <a:bodyPr/>
          <a:lstStyle/>
          <a:p>
            <a:pPr algn="l"/>
            <a:r>
              <a:rPr lang="ru-RU" dirty="0" smtClean="0"/>
              <a:t>Итоговый опрос </a:t>
            </a:r>
            <a:endParaRPr lang="ru-RU" dirty="0"/>
          </a:p>
        </p:txBody>
      </p:sp>
      <p:sp>
        <p:nvSpPr>
          <p:cNvPr id="3" name="Объект 2"/>
          <p:cNvSpPr>
            <a:spLocks noGrp="1"/>
          </p:cNvSpPr>
          <p:nvPr>
            <p:ph idx="1"/>
          </p:nvPr>
        </p:nvSpPr>
        <p:spPr>
          <a:xfrm>
            <a:off x="18376" y="692696"/>
            <a:ext cx="8229600" cy="4525963"/>
          </a:xfrm>
        </p:spPr>
        <p:txBody>
          <a:bodyPr/>
          <a:lstStyle/>
          <a:p>
            <a:pPr lvl="0"/>
            <a:r>
              <a:rPr lang="ru-RU" sz="2400" dirty="0">
                <a:solidFill>
                  <a:srgbClr val="5C1F00"/>
                </a:solidFill>
                <a:latin typeface="Times New Roman" panose="02020603050405020304" pitchFamily="18" charset="0"/>
                <a:cs typeface="Times New Roman" panose="02020603050405020304" pitchFamily="18" charset="0"/>
              </a:rPr>
              <a:t>В анкетировании приняло участие 16 родителя:</a:t>
            </a:r>
          </a:p>
          <a:p>
            <a:pPr lvl="0"/>
            <a:r>
              <a:rPr lang="ru-RU" sz="2400" dirty="0" smtClean="0">
                <a:solidFill>
                  <a:srgbClr val="5C1F00"/>
                </a:solidFill>
                <a:latin typeface="Times New Roman" panose="02020603050405020304" pitchFamily="18" charset="0"/>
                <a:cs typeface="Times New Roman" panose="02020603050405020304" pitchFamily="18" charset="0"/>
              </a:rPr>
              <a:t>90% дети знают профессию свои родителей ;</a:t>
            </a:r>
            <a:endParaRPr lang="ru-RU" sz="2400" dirty="0">
              <a:solidFill>
                <a:srgbClr val="5C1F00"/>
              </a:solidFill>
              <a:latin typeface="Times New Roman" panose="02020603050405020304" pitchFamily="18" charset="0"/>
              <a:cs typeface="Times New Roman" panose="02020603050405020304" pitchFamily="18" charset="0"/>
            </a:endParaRPr>
          </a:p>
          <a:p>
            <a:pPr lvl="0"/>
            <a:r>
              <a:rPr lang="ru-RU" sz="2400" dirty="0" smtClean="0">
                <a:solidFill>
                  <a:srgbClr val="5C1F00"/>
                </a:solidFill>
                <a:latin typeface="Times New Roman" panose="02020603050405020304" pitchFamily="18" charset="0"/>
                <a:cs typeface="Times New Roman" panose="02020603050405020304" pitchFamily="18" charset="0"/>
              </a:rPr>
              <a:t>80%  </a:t>
            </a:r>
            <a:r>
              <a:rPr lang="ru-RU" sz="2400" dirty="0">
                <a:solidFill>
                  <a:srgbClr val="5C1F00"/>
                </a:solidFill>
                <a:latin typeface="Times New Roman" panose="02020603050405020304" pitchFamily="18" charset="0"/>
                <a:cs typeface="Times New Roman" panose="02020603050405020304" pitchFamily="18" charset="0"/>
              </a:rPr>
              <a:t>придают большого значения понятию «профессия», </a:t>
            </a:r>
            <a:r>
              <a:rPr lang="ru-RU" sz="2400" dirty="0" smtClean="0">
                <a:solidFill>
                  <a:srgbClr val="5C1F00"/>
                </a:solidFill>
                <a:latin typeface="Times New Roman" panose="02020603050405020304" pitchFamily="18" charset="0"/>
                <a:cs typeface="Times New Roman" panose="02020603050405020304" pitchFamily="18" charset="0"/>
              </a:rPr>
              <a:t> </a:t>
            </a:r>
            <a:r>
              <a:rPr lang="ru-RU" sz="2400" dirty="0">
                <a:solidFill>
                  <a:srgbClr val="5C1F00"/>
                </a:solidFill>
                <a:latin typeface="Times New Roman" panose="02020603050405020304" pitchFamily="18" charset="0"/>
                <a:cs typeface="Times New Roman" panose="02020603050405020304" pitchFamily="18" charset="0"/>
              </a:rPr>
              <a:t>привлекают  к обсуждению своих профессиональных дел;</a:t>
            </a:r>
          </a:p>
          <a:p>
            <a:pPr lvl="0"/>
            <a:r>
              <a:rPr lang="ru-RU" sz="2400" dirty="0" smtClean="0">
                <a:solidFill>
                  <a:srgbClr val="5C1F00"/>
                </a:solidFill>
                <a:latin typeface="Times New Roman" panose="02020603050405020304" pitchFamily="18" charset="0"/>
                <a:cs typeface="Times New Roman" panose="02020603050405020304" pitchFamily="18" charset="0"/>
              </a:rPr>
              <a:t>90%  </a:t>
            </a:r>
            <a:r>
              <a:rPr lang="ru-RU" sz="2400" dirty="0">
                <a:solidFill>
                  <a:srgbClr val="5C1F00"/>
                </a:solidFill>
                <a:latin typeface="Times New Roman" panose="02020603050405020304" pitchFamily="18" charset="0"/>
                <a:cs typeface="Times New Roman" panose="02020603050405020304" pitchFamily="18" charset="0"/>
              </a:rPr>
              <a:t>знают о </a:t>
            </a:r>
            <a:r>
              <a:rPr lang="ru-RU" sz="2400" dirty="0" smtClean="0">
                <a:solidFill>
                  <a:srgbClr val="5C1F00"/>
                </a:solidFill>
                <a:latin typeface="Times New Roman" panose="02020603050405020304" pitchFamily="18" charset="0"/>
                <a:cs typeface="Times New Roman" panose="02020603050405020304" pitchFamily="18" charset="0"/>
              </a:rPr>
              <a:t>профессиях и знают кем хотят стать  </a:t>
            </a:r>
            <a:r>
              <a:rPr lang="ru-RU" sz="2400" dirty="0">
                <a:solidFill>
                  <a:srgbClr val="5C1F00"/>
                </a:solidFill>
                <a:latin typeface="Times New Roman" panose="02020603050405020304" pitchFamily="18" charset="0"/>
                <a:cs typeface="Times New Roman" panose="02020603050405020304" pitchFamily="18" charset="0"/>
              </a:rPr>
              <a:t>дети;</a:t>
            </a:r>
          </a:p>
          <a:p>
            <a:pPr lvl="0"/>
            <a:r>
              <a:rPr lang="ru-RU" sz="2400" dirty="0">
                <a:solidFill>
                  <a:srgbClr val="5C1F00"/>
                </a:solidFill>
                <a:latin typeface="Times New Roman" panose="02020603050405020304" pitchFamily="18" charset="0"/>
                <a:cs typeface="Times New Roman" panose="02020603050405020304" pitchFamily="18" charset="0"/>
              </a:rPr>
              <a:t>5</a:t>
            </a:r>
            <a:r>
              <a:rPr lang="ru-RU" sz="2400" dirty="0" smtClean="0">
                <a:solidFill>
                  <a:srgbClr val="5C1F00"/>
                </a:solidFill>
                <a:latin typeface="Times New Roman" panose="02020603050405020304" pitchFamily="18" charset="0"/>
                <a:cs typeface="Times New Roman" panose="02020603050405020304" pitchFamily="18" charset="0"/>
              </a:rPr>
              <a:t>% </a:t>
            </a:r>
            <a:r>
              <a:rPr lang="ru-RU" sz="2400" dirty="0">
                <a:solidFill>
                  <a:srgbClr val="5C1F00"/>
                </a:solidFill>
                <a:latin typeface="Times New Roman" panose="02020603050405020304" pitchFamily="18" charset="0"/>
                <a:cs typeface="Times New Roman" panose="02020603050405020304" pitchFamily="18" charset="0"/>
              </a:rPr>
              <a:t>не создают условий  для ознакомления  с профессиями.</a:t>
            </a:r>
          </a:p>
          <a:p>
            <a:endParaRPr lang="ru-RU" dirty="0"/>
          </a:p>
        </p:txBody>
      </p:sp>
    </p:spTree>
    <p:extLst>
      <p:ext uri="{BB962C8B-B14F-4D97-AF65-F5344CB8AC3E}">
        <p14:creationId xmlns:p14="http://schemas.microsoft.com/office/powerpoint/2010/main" val="2241605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Альбом</a:t>
            </a:r>
            <a:endParaRPr lang="ru-RU"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3429000"/>
            <a:ext cx="5186202" cy="2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57860"/>
            <a:ext cx="5148064" cy="29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16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858424"/>
          </a:xfrm>
        </p:spPr>
        <p:txBody>
          <a:bodyPr/>
          <a:lstStyle/>
          <a:p>
            <a:r>
              <a:rPr lang="ru-RU" dirty="0" err="1" smtClean="0"/>
              <a:t>Анотация</a:t>
            </a:r>
            <a:r>
              <a:rPr lang="ru-RU" dirty="0" smtClean="0"/>
              <a:t> </a:t>
            </a:r>
            <a:endParaRPr lang="ru-RU" dirty="0"/>
          </a:p>
        </p:txBody>
      </p:sp>
      <p:sp>
        <p:nvSpPr>
          <p:cNvPr id="3" name="Объект 2"/>
          <p:cNvSpPr>
            <a:spLocks noGrp="1"/>
          </p:cNvSpPr>
          <p:nvPr>
            <p:ph idx="1"/>
          </p:nvPr>
        </p:nvSpPr>
        <p:spPr>
          <a:xfrm>
            <a:off x="179512" y="1124744"/>
            <a:ext cx="8856983" cy="5544616"/>
          </a:xfrm>
        </p:spPr>
        <p:txBody>
          <a:bodyPr/>
          <a:lstStyle/>
          <a:p>
            <a:pPr marL="0" lvl="0" indent="0" algn="just" fontAlgn="base">
              <a:spcBef>
                <a:spcPct val="0"/>
              </a:spcBef>
              <a:spcAft>
                <a:spcPct val="0"/>
              </a:spcAft>
              <a:buClrTx/>
              <a:buSzTx/>
              <a:buNone/>
            </a:pPr>
            <a:r>
              <a:rPr lang="ru-RU" sz="1600" dirty="0" smtClean="0">
                <a:solidFill>
                  <a:srgbClr val="002060"/>
                </a:solidFill>
                <a:latin typeface="Cambria Math" pitchFamily="18" charset="0"/>
                <a:ea typeface="Cambria Math" pitchFamily="18" charset="0"/>
                <a:cs typeface="Times New Roman" pitchFamily="18" charset="0"/>
              </a:rPr>
              <a:t>    Дошкольное </a:t>
            </a:r>
            <a:r>
              <a:rPr lang="ru-RU" sz="1600" dirty="0">
                <a:solidFill>
                  <a:srgbClr val="002060"/>
                </a:solidFill>
                <a:latin typeface="Cambria Math" pitchFamily="18" charset="0"/>
                <a:ea typeface="Cambria Math" pitchFamily="18" charset="0"/>
                <a:cs typeface="Times New Roman" pitchFamily="18" charset="0"/>
              </a:rPr>
              <a:t>образование является первой ступенью общего образования, что закреплено в законе «Об образовании Российской Федерации». </a:t>
            </a:r>
            <a:r>
              <a:rPr lang="ru-RU" sz="1600" dirty="0">
                <a:solidFill>
                  <a:srgbClr val="002060"/>
                </a:solidFill>
                <a:latin typeface="Cambria" pitchFamily="18" charset="0"/>
                <a:ea typeface="Times New Roman" pitchFamily="18" charset="0"/>
                <a:cs typeface="Arial" pitchFamily="34" charset="0"/>
              </a:rPr>
              <a:t> У человека все закладывается с детства и профессиональная направленность в том числе. Раннее начало подготовки ребенка к выбору будущей профессии заключается не в навязывании ребенку того, кем он должен стать, по мнению родителей, а в том, чтобы познакомить ребенка с различными видами труда, чтобы облегчить ему самостоятельный выбор в дальнейшем. </a:t>
            </a:r>
            <a:r>
              <a:rPr lang="ru-RU" sz="1600" dirty="0" smtClean="0">
                <a:solidFill>
                  <a:srgbClr val="002060"/>
                </a:solidFill>
                <a:latin typeface="Cambria" pitchFamily="18" charset="0"/>
                <a:ea typeface="Times New Roman" pitchFamily="18" charset="0"/>
                <a:cs typeface="Arial" pitchFamily="34" charset="0"/>
              </a:rPr>
              <a:t>         </a:t>
            </a:r>
          </a:p>
          <a:p>
            <a:pPr marL="0" lvl="0" indent="0" algn="just" fontAlgn="base">
              <a:spcBef>
                <a:spcPct val="0"/>
              </a:spcBef>
              <a:spcAft>
                <a:spcPct val="0"/>
              </a:spcAft>
              <a:buClrTx/>
              <a:buSzTx/>
              <a:buNone/>
            </a:pPr>
            <a:r>
              <a:rPr lang="ru-RU" sz="1600" dirty="0">
                <a:solidFill>
                  <a:srgbClr val="002060"/>
                </a:solidFill>
                <a:latin typeface="Cambria" pitchFamily="18" charset="0"/>
                <a:ea typeface="Cambria Math" pitchFamily="18" charset="0"/>
                <a:cs typeface="Arial" pitchFamily="34" charset="0"/>
              </a:rPr>
              <a:t> </a:t>
            </a:r>
            <a:r>
              <a:rPr lang="ru-RU" sz="1600" dirty="0" smtClean="0">
                <a:solidFill>
                  <a:srgbClr val="002060"/>
                </a:solidFill>
                <a:latin typeface="Cambria" pitchFamily="18" charset="0"/>
                <a:ea typeface="Cambria Math" pitchFamily="18" charset="0"/>
                <a:cs typeface="Arial" pitchFamily="34" charset="0"/>
              </a:rPr>
              <a:t>     </a:t>
            </a:r>
            <a:r>
              <a:rPr lang="ru-RU" sz="1600" dirty="0" smtClean="0">
                <a:solidFill>
                  <a:srgbClr val="002060"/>
                </a:solidFill>
                <a:latin typeface="Cambria Math" pitchFamily="18" charset="0"/>
                <a:ea typeface="Cambria Math" pitchFamily="18" charset="0"/>
              </a:rPr>
              <a:t>Знакомство </a:t>
            </a:r>
            <a:r>
              <a:rPr lang="ru-RU" sz="1600" dirty="0">
                <a:solidFill>
                  <a:srgbClr val="002060"/>
                </a:solidFill>
                <a:latin typeface="Cambria Math" pitchFamily="18" charset="0"/>
                <a:ea typeface="Cambria Math" pitchFamily="18" charset="0"/>
              </a:rPr>
              <a:t>детей с трудом взрослых это не только средство формирования системных знаний, но приобретение детьми опыта общения с людьми, понятия о профессиональной деятельности взрослых. В ходе беседы с детьми выяснилось, что они не достаточно ознакомлены с профессиями своих родителей. В этом случае углубленное изучение профессий, через профессии родителей способствует развитию представлений об их значимости, ценности каждого труда. </a:t>
            </a:r>
            <a:r>
              <a:rPr lang="ru-RU" sz="1600" dirty="0">
                <a:solidFill>
                  <a:srgbClr val="002060"/>
                </a:solidFill>
                <a:latin typeface="Cambria" pitchFamily="18" charset="0"/>
                <a:ea typeface="Times New Roman" pitchFamily="18" charset="0"/>
                <a:cs typeface="Arial" pitchFamily="34" charset="0"/>
              </a:rPr>
              <a:t>Ребенку необходимо знать, кем работают его родители или работали бабушки и дедушки, познакомить со спецификой профессий, требованиями, которые они предъявляют к человеку, а также интересоваться, кем он хочет стать, когда вырастет, чтобы выявить реальные интересы и потребности ребенка.</a:t>
            </a:r>
            <a:r>
              <a:rPr lang="ru-RU" sz="1600" dirty="0">
                <a:solidFill>
                  <a:srgbClr val="002060"/>
                </a:solidFill>
                <a:latin typeface="Arial" pitchFamily="34" charset="0"/>
                <a:ea typeface="Times New Roman" pitchFamily="18" charset="0"/>
                <a:cs typeface="Arial" pitchFamily="34" charset="0"/>
              </a:rPr>
              <a:t> </a:t>
            </a:r>
            <a:r>
              <a:rPr lang="ru-RU" sz="1600" dirty="0">
                <a:solidFill>
                  <a:srgbClr val="002060"/>
                </a:solidFill>
                <a:latin typeface="Cambria" pitchFamily="18" charset="0"/>
                <a:ea typeface="Times New Roman" pitchFamily="18" charset="0"/>
                <a:cs typeface="Arial" pitchFamily="34" charset="0"/>
              </a:rPr>
              <a:t>Чем больше ребенок впитает информации и чем более разнообразна и богата она будет, тем легче ему будет сделать в будущем свой решающий выбор, который определит его жизнь. </a:t>
            </a:r>
            <a:endParaRPr lang="ru-RU" sz="1600" dirty="0">
              <a:solidFill>
                <a:srgbClr val="002060"/>
              </a:solidFill>
              <a:latin typeface="Cambria Math" pitchFamily="18" charset="0"/>
              <a:ea typeface="Cambria Math" pitchFamily="18" charset="0"/>
            </a:endParaRPr>
          </a:p>
          <a:p>
            <a:pPr marL="0" lvl="0" indent="0" algn="just" fontAlgn="base">
              <a:spcBef>
                <a:spcPct val="0"/>
              </a:spcBef>
              <a:spcAft>
                <a:spcPct val="0"/>
              </a:spcAft>
              <a:buClrTx/>
              <a:buSzTx/>
              <a:buNone/>
            </a:pPr>
            <a:r>
              <a:rPr lang="ru-RU" sz="1600" dirty="0" smtClean="0">
                <a:solidFill>
                  <a:srgbClr val="002060"/>
                </a:solidFill>
                <a:latin typeface="Cambria Math" pitchFamily="18" charset="0"/>
                <a:ea typeface="Cambria Math" pitchFamily="18" charset="0"/>
              </a:rPr>
              <a:t>       Поэтому </a:t>
            </a:r>
            <a:r>
              <a:rPr lang="ru-RU" sz="1600" dirty="0">
                <a:solidFill>
                  <a:srgbClr val="002060"/>
                </a:solidFill>
                <a:latin typeface="Cambria Math" pitchFamily="18" charset="0"/>
                <a:ea typeface="Cambria Math" pitchFamily="18" charset="0"/>
              </a:rPr>
              <a:t>и возникла идея создания данного проекта. </a:t>
            </a:r>
            <a:r>
              <a:rPr lang="ru-RU" sz="1600" dirty="0">
                <a:solidFill>
                  <a:srgbClr val="002060"/>
                </a:solidFill>
                <a:latin typeface="Cambria" pitchFamily="18" charset="0"/>
              </a:rPr>
              <a:t>Тематика  проекта отражает знакомство  детей с  некоторыми профессиями родителей. Знакомство детей с профессиями, их социальная адаптация в обществе напрямую зависит от правильно организованной работы</a:t>
            </a:r>
            <a:r>
              <a:rPr lang="ru-RU" sz="1600" dirty="0">
                <a:solidFill>
                  <a:srgbClr val="002060"/>
                </a:solidFill>
                <a:latin typeface="Cambria" pitchFamily="18" charset="0"/>
                <a:cs typeface="Times New Roman" pitchFamily="18" charset="0"/>
              </a:rPr>
              <a:t>, </a:t>
            </a:r>
            <a:r>
              <a:rPr lang="ru-RU" sz="1600" dirty="0" err="1">
                <a:solidFill>
                  <a:srgbClr val="002060"/>
                </a:solidFill>
                <a:latin typeface="Cambria" pitchFamily="18" charset="0"/>
                <a:ea typeface="Times New Roman" pitchFamily="18" charset="0"/>
                <a:cs typeface="Times New Roman" pitchFamily="18" charset="0"/>
              </a:rPr>
              <a:t>спланированой</a:t>
            </a:r>
            <a:r>
              <a:rPr lang="ru-RU" sz="1600" dirty="0">
                <a:solidFill>
                  <a:srgbClr val="002060"/>
                </a:solidFill>
                <a:latin typeface="Cambria" pitchFamily="18" charset="0"/>
                <a:ea typeface="Times New Roman" pitchFamily="18" charset="0"/>
                <a:cs typeface="Times New Roman" pitchFamily="18" charset="0"/>
              </a:rPr>
              <a:t> с учетом ФГОС ДО.</a:t>
            </a:r>
            <a:endParaRPr lang="ru-RU" sz="1600" dirty="0">
              <a:solidFill>
                <a:srgbClr val="002060"/>
              </a:solidFill>
              <a:latin typeface="Cambria" pitchFamily="18" charset="0"/>
              <a:cs typeface="Arial" pitchFamily="34" charset="0"/>
            </a:endParaRPr>
          </a:p>
          <a:p>
            <a:endParaRPr lang="ru-RU" dirty="0"/>
          </a:p>
        </p:txBody>
      </p:sp>
    </p:spTree>
    <p:extLst>
      <p:ext uri="{BB962C8B-B14F-4D97-AF65-F5344CB8AC3E}">
        <p14:creationId xmlns:p14="http://schemas.microsoft.com/office/powerpoint/2010/main" val="2478764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936104"/>
          </a:xfrm>
        </p:spPr>
        <p:txBody>
          <a:bodyPr/>
          <a:lstStyle/>
          <a:p>
            <a:pPr lvl="0"/>
            <a:r>
              <a:rPr lang="ru-RU" sz="3200" b="1" i="1" kern="1200" dirty="0">
                <a:solidFill>
                  <a:srgbClr val="C00000"/>
                </a:solidFill>
                <a:latin typeface="Cambria" pitchFamily="18" charset="0"/>
                <a:ea typeface="Calibri" pitchFamily="34" charset="0"/>
                <a:cs typeface="Times New Roman" pitchFamily="18" charset="0"/>
              </a:rPr>
              <a:t>Итог работы. Вывод.</a:t>
            </a:r>
            <a:r>
              <a:rPr lang="ru-RU" sz="3200" kern="1200" dirty="0">
                <a:solidFill>
                  <a:srgbClr val="C00000"/>
                </a:solidFill>
                <a:latin typeface="Cambria" pitchFamily="18" charset="0"/>
                <a:ea typeface="+mn-ea"/>
                <a:cs typeface="Arial" pitchFamily="34" charset="0"/>
              </a:rPr>
              <a:t/>
            </a:r>
            <a:br>
              <a:rPr lang="ru-RU" sz="3200" kern="1200" dirty="0">
                <a:solidFill>
                  <a:srgbClr val="C00000"/>
                </a:solidFill>
                <a:latin typeface="Cambria" pitchFamily="18" charset="0"/>
                <a:ea typeface="+mn-ea"/>
                <a:cs typeface="Arial" pitchFamily="34" charset="0"/>
              </a:rPr>
            </a:br>
            <a:endParaRPr lang="ru-RU" dirty="0"/>
          </a:p>
        </p:txBody>
      </p:sp>
      <p:sp>
        <p:nvSpPr>
          <p:cNvPr id="3" name="Объект 2"/>
          <p:cNvSpPr>
            <a:spLocks noGrp="1"/>
          </p:cNvSpPr>
          <p:nvPr>
            <p:ph idx="1"/>
          </p:nvPr>
        </p:nvSpPr>
        <p:spPr>
          <a:xfrm>
            <a:off x="179512" y="692696"/>
            <a:ext cx="8856984" cy="5904656"/>
          </a:xfrm>
        </p:spPr>
        <p:txBody>
          <a:bodyPr/>
          <a:lstStyle/>
          <a:p>
            <a:pPr marL="0" lvl="0" indent="0" algn="just" fontAlgn="auto">
              <a:spcBef>
                <a:spcPts val="0"/>
              </a:spcBef>
              <a:spcAft>
                <a:spcPts val="0"/>
              </a:spcAft>
              <a:buNone/>
            </a:pPr>
            <a:r>
              <a:rPr lang="ru-RU" sz="2400" kern="1200" dirty="0">
                <a:solidFill>
                  <a:srgbClr val="0000CC"/>
                </a:solidFill>
                <a:latin typeface="Cambria" pitchFamily="18" charset="0"/>
                <a:cs typeface="Times New Roman" pitchFamily="18" charset="0"/>
              </a:rPr>
              <a:t>Мы начали говорить о ценности труда и профессий с детства! Дети с гордостью  рассказывали о профессиях своих родителей.  Думаю, что после реализации данного проекта  вопрос, кем быть,  не застанет  их врасплох. У родителей появился интерес к  образовательному процессу, развитию творчества, знаний и умений у детей, желание общаться  с педагогом, участвовать в жизни  группы. </a:t>
            </a:r>
            <a:endParaRPr lang="ru-RU" sz="2400" kern="1200" dirty="0">
              <a:solidFill>
                <a:srgbClr val="C00000"/>
              </a:solidFill>
              <a:latin typeface="Cambria" pitchFamily="18" charset="0"/>
            </a:endParaRPr>
          </a:p>
          <a:p>
            <a:pPr marL="0" lvl="0" indent="0" algn="just" fontAlgn="auto">
              <a:spcBef>
                <a:spcPts val="0"/>
              </a:spcBef>
              <a:spcAft>
                <a:spcPts val="0"/>
              </a:spcAft>
              <a:buNone/>
            </a:pPr>
            <a:r>
              <a:rPr lang="ru-RU" sz="2400" kern="1200" dirty="0">
                <a:solidFill>
                  <a:srgbClr val="C00000"/>
                </a:solidFill>
                <a:latin typeface="Cambria" pitchFamily="18" charset="0"/>
                <a:ea typeface="Calibri" pitchFamily="34" charset="0"/>
                <a:cs typeface="Times New Roman" pitchFamily="18" charset="0"/>
              </a:rPr>
              <a:t>Реализация проекта  показала свою эффективность для детей.</a:t>
            </a:r>
            <a:r>
              <a:rPr lang="ru-RU" sz="2400" kern="1200" dirty="0">
                <a:solidFill>
                  <a:srgbClr val="C00000"/>
                </a:solidFill>
                <a:latin typeface="Cambria" pitchFamily="18" charset="0"/>
              </a:rPr>
              <a:t> Все поставленные задачи решены, а цель достигнута. </a:t>
            </a:r>
            <a:r>
              <a:rPr lang="ru-RU" sz="2400" kern="1200" dirty="0">
                <a:solidFill>
                  <a:srgbClr val="0000CC"/>
                </a:solidFill>
                <a:latin typeface="Cambria" pitchFamily="18" charset="0"/>
              </a:rPr>
              <a:t>Проделанная работа помогла пробудить интерес  детей к профессиям взрослых. Ребята узнали много нового и интересного. Сплоченные общей идеей, дети стали более отзывчивыми и доброжелательными. </a:t>
            </a:r>
          </a:p>
          <a:p>
            <a:endParaRPr lang="ru-RU" dirty="0"/>
          </a:p>
        </p:txBody>
      </p:sp>
    </p:spTree>
    <p:extLst>
      <p:ext uri="{BB962C8B-B14F-4D97-AF65-F5344CB8AC3E}">
        <p14:creationId xmlns:p14="http://schemas.microsoft.com/office/powerpoint/2010/main" val="1924707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648072"/>
          </a:xfrm>
        </p:spPr>
        <p:txBody>
          <a:bodyPr/>
          <a:lstStyle/>
          <a:p>
            <a:pPr lvl="0" fontAlgn="auto">
              <a:spcBef>
                <a:spcPts val="0"/>
              </a:spcBef>
              <a:spcAft>
                <a:spcPts val="0"/>
              </a:spcAft>
            </a:pPr>
            <a:r>
              <a:rPr lang="ru-RU" sz="1800" b="1" i="1" u="sng" kern="1200" dirty="0">
                <a:solidFill>
                  <a:srgbClr val="C00000"/>
                </a:solidFill>
                <a:latin typeface="Cambria" pitchFamily="18" charset="0"/>
                <a:ea typeface="+mn-ea"/>
                <a:cs typeface="+mn-cs"/>
              </a:rPr>
              <a:t>Ресурсное обеспечение:</a:t>
            </a:r>
            <a:br>
              <a:rPr lang="ru-RU" sz="1800" b="1" i="1" u="sng" kern="1200" dirty="0">
                <a:solidFill>
                  <a:srgbClr val="C00000"/>
                </a:solidFill>
                <a:latin typeface="Cambria" pitchFamily="18" charset="0"/>
                <a:ea typeface="+mn-ea"/>
                <a:cs typeface="+mn-cs"/>
              </a:rPr>
            </a:br>
            <a:endParaRPr lang="ru-RU" dirty="0"/>
          </a:p>
        </p:txBody>
      </p:sp>
      <p:sp>
        <p:nvSpPr>
          <p:cNvPr id="3" name="Объект 2"/>
          <p:cNvSpPr>
            <a:spLocks noGrp="1"/>
          </p:cNvSpPr>
          <p:nvPr>
            <p:ph idx="1"/>
          </p:nvPr>
        </p:nvSpPr>
        <p:spPr>
          <a:xfrm>
            <a:off x="179512" y="404664"/>
            <a:ext cx="8712968" cy="6192688"/>
          </a:xfrm>
        </p:spPr>
        <p:txBody>
          <a:bodyPr/>
          <a:lstStyle/>
          <a:p>
            <a:pPr marL="0" lvl="0" inden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Алешина Н.В. Ознакомление дошкольников с окружающим и социальной действительностью. Подготовительная группа. Конспект занятий - М.: УЦ.ПЕРСПЕКТИВА, 2008, 248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err="1">
                <a:solidFill>
                  <a:prstClr val="black"/>
                </a:solidFill>
                <a:latin typeface="Cambria" pitchFamily="18" charset="0"/>
                <a:ea typeface="Times New Roman" pitchFamily="18" charset="0"/>
                <a:cs typeface="Times New Roman" pitchFamily="18" charset="0"/>
              </a:rPr>
              <a:t>Арушанова</a:t>
            </a:r>
            <a:r>
              <a:rPr lang="ru-RU" sz="1100" kern="1200" dirty="0">
                <a:solidFill>
                  <a:prstClr val="black"/>
                </a:solidFill>
                <a:latin typeface="Cambria" pitchFamily="18" charset="0"/>
                <a:ea typeface="Times New Roman" pitchFamily="18" charset="0"/>
                <a:cs typeface="Times New Roman" pitchFamily="18" charset="0"/>
              </a:rPr>
              <a:t> А.Г. Развитие коммуникативных способностей дошкольника: Методическое пособие. - М.: ТЦ Сфера, 2011. 80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Белая К.Ю., </a:t>
            </a:r>
            <a:r>
              <a:rPr lang="ru-RU" sz="1100" kern="1200" dirty="0" err="1">
                <a:solidFill>
                  <a:prstClr val="black"/>
                </a:solidFill>
                <a:latin typeface="Cambria" pitchFamily="18" charset="0"/>
                <a:ea typeface="Times New Roman" pitchFamily="18" charset="0"/>
                <a:cs typeface="Times New Roman" pitchFamily="18" charset="0"/>
              </a:rPr>
              <a:t>Теселкина</a:t>
            </a:r>
            <a:r>
              <a:rPr lang="ru-RU" sz="1100" kern="1200" dirty="0">
                <a:solidFill>
                  <a:prstClr val="black"/>
                </a:solidFill>
                <a:latin typeface="Cambria" pitchFamily="18" charset="0"/>
                <a:ea typeface="Times New Roman" pitchFamily="18" charset="0"/>
                <a:cs typeface="Times New Roman" pitchFamily="18" charset="0"/>
              </a:rPr>
              <a:t> Н.В., Мурзина М.Р., </a:t>
            </a:r>
            <a:r>
              <a:rPr lang="ru-RU" sz="1100" kern="1200" dirty="0" err="1">
                <a:solidFill>
                  <a:prstClr val="black"/>
                </a:solidFill>
                <a:latin typeface="Cambria" pitchFamily="18" charset="0"/>
                <a:ea typeface="Times New Roman" pitchFamily="18" charset="0"/>
                <a:cs typeface="Times New Roman" pitchFamily="18" charset="0"/>
              </a:rPr>
              <a:t>Щеткина</a:t>
            </a:r>
            <a:r>
              <a:rPr lang="ru-RU" sz="1100" kern="1200" dirty="0">
                <a:solidFill>
                  <a:prstClr val="black"/>
                </a:solidFill>
                <a:latin typeface="Cambria" pitchFamily="18" charset="0"/>
                <a:ea typeface="Times New Roman" pitchFamily="18" charset="0"/>
                <a:cs typeface="Times New Roman" pitchFamily="18" charset="0"/>
              </a:rPr>
              <a:t> Т.Т., Прокопович О.И., </a:t>
            </a:r>
            <a:r>
              <a:rPr lang="ru-RU" sz="1100" kern="1200" dirty="0" err="1">
                <a:solidFill>
                  <a:prstClr val="black"/>
                </a:solidFill>
                <a:latin typeface="Cambria" pitchFamily="18" charset="0"/>
                <a:ea typeface="Times New Roman" pitchFamily="18" charset="0"/>
                <a:cs typeface="Times New Roman" pitchFamily="18" charset="0"/>
              </a:rPr>
              <a:t>Рымаренко</a:t>
            </a:r>
            <a:r>
              <a:rPr lang="ru-RU" sz="1100" kern="1200" dirty="0">
                <a:solidFill>
                  <a:prstClr val="black"/>
                </a:solidFill>
                <a:latin typeface="Cambria" pitchFamily="18" charset="0"/>
                <a:ea typeface="Times New Roman" pitchFamily="18" charset="0"/>
                <a:cs typeface="Times New Roman" pitchFamily="18" charset="0"/>
              </a:rPr>
              <a:t> Л.В. Организация проектной деятельности в дошкольном образовании. – М.: УЦ «Перспектива». 2013. – 104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Давыдова О.И., Майер А.А., </a:t>
            </a:r>
            <a:r>
              <a:rPr lang="ru-RU" sz="1100" kern="1200" dirty="0" err="1">
                <a:solidFill>
                  <a:prstClr val="black"/>
                </a:solidFill>
                <a:latin typeface="Cambria" pitchFamily="18" charset="0"/>
                <a:ea typeface="Times New Roman" pitchFamily="18" charset="0"/>
                <a:cs typeface="Times New Roman" pitchFamily="18" charset="0"/>
              </a:rPr>
              <a:t>Богославец</a:t>
            </a:r>
            <a:r>
              <a:rPr lang="ru-RU" sz="1100" kern="1200" dirty="0">
                <a:solidFill>
                  <a:prstClr val="black"/>
                </a:solidFill>
                <a:latin typeface="Cambria" pitchFamily="18" charset="0"/>
                <a:ea typeface="Times New Roman" pitchFamily="18" charset="0"/>
                <a:cs typeface="Times New Roman" pitchFamily="18" charset="0"/>
              </a:rPr>
              <a:t> Л.Г. Проекты в работе с семьей. Методическое пособие. – М.: ТЦ Сфера, 2012.- 128 с. (Библиотека журнала «Управление ДОУ» (5)</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err="1">
                <a:solidFill>
                  <a:prstClr val="black"/>
                </a:solidFill>
                <a:latin typeface="Cambria" pitchFamily="18" charset="0"/>
                <a:ea typeface="Times New Roman" pitchFamily="18" charset="0"/>
                <a:cs typeface="Times New Roman" pitchFamily="18" charset="0"/>
              </a:rPr>
              <a:t>Дыбина</a:t>
            </a:r>
            <a:r>
              <a:rPr lang="ru-RU" sz="1100" kern="1200" dirty="0">
                <a:solidFill>
                  <a:prstClr val="black"/>
                </a:solidFill>
                <a:latin typeface="Cambria" pitchFamily="18" charset="0"/>
                <a:ea typeface="Times New Roman" pitchFamily="18" charset="0"/>
                <a:cs typeface="Times New Roman" pitchFamily="18" charset="0"/>
              </a:rPr>
              <a:t> О.В. Ребенок и окружающий мир. Программа и методические рекомендации. – М.: </a:t>
            </a:r>
            <a:r>
              <a:rPr lang="ru-RU" sz="1100" kern="1200" dirty="0" err="1">
                <a:solidFill>
                  <a:prstClr val="black"/>
                </a:solidFill>
                <a:latin typeface="Cambria" pitchFamily="18" charset="0"/>
                <a:ea typeface="Times New Roman" pitchFamily="18" charset="0"/>
                <a:cs typeface="Times New Roman" pitchFamily="18" charset="0"/>
              </a:rPr>
              <a:t>Мозайка</a:t>
            </a:r>
            <a:r>
              <a:rPr lang="ru-RU" sz="1100" kern="1200" dirty="0">
                <a:solidFill>
                  <a:prstClr val="black"/>
                </a:solidFill>
                <a:latin typeface="Cambria" pitchFamily="18" charset="0"/>
                <a:ea typeface="Times New Roman" pitchFamily="18" charset="0"/>
                <a:cs typeface="Times New Roman" pitchFamily="18" charset="0"/>
              </a:rPr>
              <a:t>–Синтез, 2005 – 88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Захаров Н.Н. Профессиональная ориентация дошкольников. — М., 1988.</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Кондрашов В.П. Введение дошкольников в мир профессий: Учебно-методическое пособие. — Балашов: Изд-во "Николаев", 2004. – 52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err="1">
                <a:solidFill>
                  <a:prstClr val="black"/>
                </a:solidFill>
                <a:latin typeface="Cambria" pitchFamily="18" charset="0"/>
                <a:ea typeface="Times New Roman" pitchFamily="18" charset="0"/>
                <a:cs typeface="Times New Roman" pitchFamily="18" charset="0"/>
              </a:rPr>
              <a:t>Куцакова</a:t>
            </a:r>
            <a:r>
              <a:rPr lang="ru-RU" sz="1100" kern="1200" dirty="0">
                <a:solidFill>
                  <a:prstClr val="black"/>
                </a:solidFill>
                <a:latin typeface="Cambria" pitchFamily="18" charset="0"/>
                <a:ea typeface="Times New Roman" pitchFamily="18" charset="0"/>
                <a:cs typeface="Times New Roman" pitchFamily="18" charset="0"/>
              </a:rPr>
              <a:t> Л.В. Нравственно-трудовое воспитание ребенка-дошкольника: программно-методическое пособие.- М.: </a:t>
            </a:r>
            <a:r>
              <a:rPr lang="ru-RU" sz="1100" kern="1200" dirty="0" err="1">
                <a:solidFill>
                  <a:prstClr val="black"/>
                </a:solidFill>
                <a:latin typeface="Cambria" pitchFamily="18" charset="0"/>
                <a:ea typeface="Times New Roman" pitchFamily="18" charset="0"/>
                <a:cs typeface="Times New Roman" pitchFamily="18" charset="0"/>
              </a:rPr>
              <a:t>Гуманитар.изд.центр</a:t>
            </a:r>
            <a:r>
              <a:rPr lang="ru-RU" sz="1100" kern="1200" dirty="0">
                <a:solidFill>
                  <a:prstClr val="black"/>
                </a:solidFill>
                <a:latin typeface="Cambria" pitchFamily="18" charset="0"/>
                <a:ea typeface="Times New Roman" pitchFamily="18" charset="0"/>
                <a:cs typeface="Times New Roman" pitchFamily="18" charset="0"/>
              </a:rPr>
              <a:t> ВЛАДОС, 2005.- 143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err="1">
                <a:solidFill>
                  <a:prstClr val="black"/>
                </a:solidFill>
                <a:latin typeface="Cambria" pitchFamily="18" charset="0"/>
                <a:ea typeface="Times New Roman" pitchFamily="18" charset="0"/>
                <a:cs typeface="Times New Roman" pitchFamily="18" charset="0"/>
              </a:rPr>
              <a:t>Мулько</a:t>
            </a:r>
            <a:r>
              <a:rPr lang="ru-RU" sz="1100" kern="1200" dirty="0">
                <a:solidFill>
                  <a:prstClr val="black"/>
                </a:solidFill>
                <a:latin typeface="Cambria" pitchFamily="18" charset="0"/>
                <a:ea typeface="Times New Roman" pitchFamily="18" charset="0"/>
                <a:cs typeface="Times New Roman" pitchFamily="18" charset="0"/>
              </a:rPr>
              <a:t> И.Ф. Социально-нравственное воспитание детей 5-7 лет. Методическое пособие. -  М.: ТЦ Сфера, 2004 – 96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smtClean="0">
                <a:solidFill>
                  <a:prstClr val="black"/>
                </a:solidFill>
                <a:latin typeface="Cambria" pitchFamily="18" charset="0"/>
                <a:ea typeface="Times New Roman" pitchFamily="18" charset="0"/>
                <a:cs typeface="Times New Roman" pitchFamily="18" charset="0"/>
              </a:rPr>
              <a:t>Петрова </a:t>
            </a:r>
            <a:r>
              <a:rPr lang="ru-RU" sz="1100" kern="1200" dirty="0">
                <a:solidFill>
                  <a:prstClr val="black"/>
                </a:solidFill>
                <a:latin typeface="Cambria" pitchFamily="18" charset="0"/>
                <a:ea typeface="Times New Roman" pitchFamily="18" charset="0"/>
                <a:cs typeface="Times New Roman" pitchFamily="18" charset="0"/>
              </a:rPr>
              <a:t>В.И., </a:t>
            </a:r>
            <a:r>
              <a:rPr lang="ru-RU" sz="1100" kern="1200" dirty="0" err="1">
                <a:solidFill>
                  <a:prstClr val="black"/>
                </a:solidFill>
                <a:latin typeface="Cambria" pitchFamily="18" charset="0"/>
                <a:ea typeface="Times New Roman" pitchFamily="18" charset="0"/>
                <a:cs typeface="Times New Roman" pitchFamily="18" charset="0"/>
              </a:rPr>
              <a:t>Стульник</a:t>
            </a:r>
            <a:r>
              <a:rPr lang="ru-RU" sz="1100" kern="1200" dirty="0">
                <a:solidFill>
                  <a:prstClr val="black"/>
                </a:solidFill>
                <a:latin typeface="Cambria" pitchFamily="18" charset="0"/>
                <a:ea typeface="Times New Roman" pitchFamily="18" charset="0"/>
                <a:cs typeface="Times New Roman" pitchFamily="18" charset="0"/>
              </a:rPr>
              <a:t> Т.Д Этические беседы с детьми 4-7 лет: Нравственное воспитание в детском саду. Пособие для педагогов и методистов. - М.,: Мозаика-Синтез, 2007.- 80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Потапова Т.В. Беседы с дошкольниками о профессиях.- М.: Сфера, 2005 – 64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Потапова Т.В. Беседы о профессиях с детьми 4-7 лет. М.: ТЦ Сфера, 2008.</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Проектная деятельность старших дошкольников/ сост. В.Н. Журавлева: Учитель, 2011.- 202 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Шадрина Л.Г., Фомина Е.П.  Развиваем связную речь. Методические рекомендации.- М.: ТЦ Сфера, 2012 (Библиотека Воспитателя)</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Шаламова Е., Реализация образовательной области "Труд" в процессе ознакомления детей старшего дошкольного возраста с профессиями, Детство- Пресс, 2012, 207с.</a:t>
            </a:r>
            <a:endParaRPr lang="ru-RU" sz="1100" kern="1200" dirty="0">
              <a:solidFill>
                <a:prstClr val="black"/>
              </a:solidFill>
              <a:latin typeface="Cambria" pitchFamily="18" charset="0"/>
              <a:ea typeface="Calibri" pitchFamily="34" charset="0"/>
              <a:cs typeface="Times New Roman" pitchFamily="18" charset="0"/>
            </a:endParaRPr>
          </a:p>
          <a:p>
            <a:pPr marL="0" lvl="0" indent="0" eaLnBrk="0" hangingPunct="0">
              <a:spcBef>
                <a:spcPct val="0"/>
              </a:spcBef>
              <a:buFontTx/>
              <a:buAutoNum type="arabicPeriod"/>
              <a:tabLst>
                <a:tab pos="457200" algn="l"/>
              </a:tabLst>
            </a:pPr>
            <a:r>
              <a:rPr lang="ru-RU" sz="1100" kern="1200" dirty="0">
                <a:solidFill>
                  <a:prstClr val="black"/>
                </a:solidFill>
                <a:latin typeface="Cambria" pitchFamily="18" charset="0"/>
                <a:ea typeface="Times New Roman" pitchFamily="18" charset="0"/>
                <a:cs typeface="Times New Roman" pitchFamily="18" charset="0"/>
              </a:rPr>
              <a:t>Шорыгина Т.А .Профессии, какие они? Издательство ГНОМ и Д, 2010.</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18.Беседы с ребенком. Профессии. Картинки с заданиями. М., 2013</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19.Н. Н. </a:t>
            </a:r>
            <a:r>
              <a:rPr lang="ru-RU" sz="1100" kern="1200" dirty="0" err="1">
                <a:solidFill>
                  <a:prstClr val="black"/>
                </a:solidFill>
                <a:latin typeface="Cambria" pitchFamily="18" charset="0"/>
                <a:ea typeface="Calibri" pitchFamily="34" charset="0"/>
                <a:cs typeface="Arial" pitchFamily="34" charset="0"/>
              </a:rPr>
              <a:t>Бурмистова</a:t>
            </a:r>
            <a:r>
              <a:rPr lang="ru-RU" sz="1100" kern="1200" dirty="0">
                <a:solidFill>
                  <a:prstClr val="black"/>
                </a:solidFill>
                <a:latin typeface="Cambria" pitchFamily="18" charset="0"/>
                <a:ea typeface="Calibri" pitchFamily="34" charset="0"/>
                <a:cs typeface="Arial" pitchFamily="34" charset="0"/>
              </a:rPr>
              <a:t> Путешествие в мир профессий// Воспитатель ДОУ. 2013. № 9</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20.Маханева М. Д. Скворцова О. В. Учим детей трудиться. М., 2012</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21.Потапова Т. В. Беседы о профессиях с детьми 4–7 лет, М., 2010 </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22.Профессии. Демонстрационный материал. М., 2013 </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23.Профессии. Демонстрационный плакат М., 2013 </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24.Савина И. В. Формирование представлений о профессиях у детей старшего дошкольного возраста // Воспитатель ДОУ. 2012№ 3 </a:t>
            </a:r>
            <a:endParaRPr lang="ru-RU" sz="1100" kern="1200" dirty="0">
              <a:solidFill>
                <a:prstClr val="black"/>
              </a:solidFill>
              <a:latin typeface="Cambria" pitchFamily="18" charset="0"/>
              <a:cs typeface="Arial" pitchFamily="34" charset="0"/>
            </a:endParaRP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25.Шорыгина Т. А. Беседы о профессиях. Метод. Пособие М., 2014 </a:t>
            </a:r>
          </a:p>
          <a:p>
            <a:pPr marL="0" lvl="0" indent="0" eaLnBrk="0" hangingPunct="0">
              <a:spcBef>
                <a:spcPct val="0"/>
              </a:spcBef>
              <a:buNone/>
              <a:tabLst>
                <a:tab pos="457200" algn="l"/>
              </a:tabLst>
            </a:pPr>
            <a:r>
              <a:rPr lang="ru-RU" sz="1100" kern="1200" dirty="0">
                <a:solidFill>
                  <a:prstClr val="black"/>
                </a:solidFill>
                <a:latin typeface="Cambria" pitchFamily="18" charset="0"/>
                <a:ea typeface="Calibri" pitchFamily="34" charset="0"/>
                <a:cs typeface="Arial" pitchFamily="34" charset="0"/>
              </a:rPr>
              <a:t>26.Шорыгина Т. А. Трудовые сказки. М.ТЦ Сфера 2014</a:t>
            </a:r>
            <a:r>
              <a:rPr lang="ru-RU" sz="1100" kern="1200" dirty="0">
                <a:solidFill>
                  <a:prstClr val="black"/>
                </a:solidFill>
                <a:latin typeface="Cambria" pitchFamily="18" charset="0"/>
                <a:cs typeface="Arial" pitchFamily="34" charset="0"/>
              </a:rPr>
              <a:t> </a:t>
            </a:r>
          </a:p>
          <a:p>
            <a:endParaRPr lang="ru-RU" dirty="0"/>
          </a:p>
        </p:txBody>
      </p:sp>
    </p:spTree>
    <p:extLst>
      <p:ext uri="{BB962C8B-B14F-4D97-AF65-F5344CB8AC3E}">
        <p14:creationId xmlns:p14="http://schemas.microsoft.com/office/powerpoint/2010/main" val="1417769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flipV="1">
            <a:off x="395288" y="143194"/>
            <a:ext cx="8229600" cy="45719"/>
          </a:xfrm>
        </p:spPr>
        <p:txBody>
          <a:bodyPr/>
          <a:lstStyle/>
          <a:p>
            <a:pPr algn="l"/>
            <a:r>
              <a:rPr lang="ru-RU" sz="3200" dirty="0" smtClean="0">
                <a:solidFill>
                  <a:schemeClr val="tx1"/>
                </a:solidFill>
              </a:rPr>
              <a:t> </a:t>
            </a:r>
            <a:endParaRPr lang="ru-RU" sz="3200" dirty="0">
              <a:solidFill>
                <a:schemeClr val="tx1"/>
              </a:solidFill>
            </a:endParaRPr>
          </a:p>
        </p:txBody>
      </p:sp>
      <p:sp>
        <p:nvSpPr>
          <p:cNvPr id="138243" name="Rectangle 3"/>
          <p:cNvSpPr>
            <a:spLocks noGrp="1" noChangeArrowheads="1"/>
          </p:cNvSpPr>
          <p:nvPr>
            <p:ph type="body" idx="1"/>
          </p:nvPr>
        </p:nvSpPr>
        <p:spPr>
          <a:xfrm>
            <a:off x="179512" y="116632"/>
            <a:ext cx="8507288" cy="6009531"/>
          </a:xfrm>
        </p:spPr>
        <p:txBody>
          <a:bodyPr/>
          <a:lstStyle/>
          <a:p>
            <a:pPr marL="0" lvl="0" indent="0" algn="just" fontAlgn="auto">
              <a:spcBef>
                <a:spcPts val="0"/>
              </a:spcBef>
              <a:spcAft>
                <a:spcPts val="0"/>
              </a:spcAft>
              <a:buNone/>
            </a:pPr>
            <a:r>
              <a:rPr lang="ru-RU" sz="2800" dirty="0" smtClean="0"/>
              <a:t>Цель проекта: </a:t>
            </a:r>
            <a:r>
              <a:rPr lang="ru-RU" sz="1600" kern="1200" dirty="0">
                <a:latin typeface="Cambria" pitchFamily="18" charset="0"/>
                <a:ea typeface="Calibri" pitchFamily="34" charset="0"/>
                <a:cs typeface="Times New Roman" pitchFamily="18" charset="0"/>
              </a:rPr>
              <a:t>Определение значимости профессий для ознакомления с ними.</a:t>
            </a:r>
            <a:r>
              <a:rPr lang="ru-RU" sz="1600" kern="1200" dirty="0">
                <a:latin typeface="Cambria" pitchFamily="18" charset="0"/>
                <a:cs typeface="Arial" pitchFamily="34" charset="0"/>
              </a:rPr>
              <a:t> </a:t>
            </a:r>
            <a:r>
              <a:rPr lang="ru-RU" sz="1600" kern="1200" dirty="0">
                <a:latin typeface="Cambria" pitchFamily="18" charset="0"/>
              </a:rPr>
              <a:t>Расширение и обобщение представлений детей о профессиях, орудиях труда, трудовых действиях, </a:t>
            </a:r>
            <a:r>
              <a:rPr lang="ru-RU" sz="1600" kern="1200" dirty="0">
                <a:latin typeface="Cambria" pitchFamily="18" charset="0"/>
                <a:ea typeface="Calibri" pitchFamily="34" charset="0"/>
                <a:cs typeface="Times New Roman" pitchFamily="18" charset="0"/>
              </a:rPr>
              <a:t>создание условий для максимального обогащения знаний и представлений детей о профессиях своих родителей</a:t>
            </a:r>
            <a:r>
              <a:rPr lang="ru-RU" sz="1600" kern="1200" dirty="0">
                <a:latin typeface="Cambria" pitchFamily="18" charset="0"/>
              </a:rPr>
              <a:t>; </a:t>
            </a:r>
            <a:r>
              <a:rPr lang="ru-RU" sz="1600" kern="1200" dirty="0">
                <a:latin typeface="Cambria" pitchFamily="18" charset="0"/>
                <a:ea typeface="Calibri" pitchFamily="34" charset="0"/>
                <a:cs typeface="Times New Roman" pitchFamily="18" charset="0"/>
              </a:rPr>
              <a:t>формирование первых навыков; развитие любознательности и интереса к деятельности взрослых, </a:t>
            </a:r>
            <a:r>
              <a:rPr lang="ru-RU" sz="1600" kern="1200" dirty="0">
                <a:latin typeface="Cambria" pitchFamily="18" charset="0"/>
              </a:rPr>
              <a:t>к профессиям родителей и месту их работы. </a:t>
            </a:r>
          </a:p>
          <a:p>
            <a:pPr marL="274320" lvl="0" indent="-274320" fontAlgn="auto">
              <a:spcAft>
                <a:spcPts val="0"/>
              </a:spcAft>
              <a:buClr>
                <a:srgbClr val="D16349"/>
              </a:buClr>
              <a:buSzPct val="85000"/>
              <a:buNone/>
            </a:pPr>
            <a:r>
              <a:rPr lang="ru-RU" sz="1500" b="1" kern="1200" dirty="0">
                <a:solidFill>
                  <a:prstClr val="black"/>
                </a:solidFill>
                <a:latin typeface="Georgia"/>
              </a:rPr>
              <a:t>Задачи: </a:t>
            </a:r>
            <a:endParaRPr lang="ru-RU" sz="1500" kern="1200" dirty="0">
              <a:solidFill>
                <a:prstClr val="black"/>
              </a:solidFill>
              <a:latin typeface="Georgia"/>
            </a:endParaRPr>
          </a:p>
          <a:p>
            <a:pPr algn="just">
              <a:spcBef>
                <a:spcPct val="0"/>
              </a:spcBef>
              <a:buFont typeface="Arial" pitchFamily="34" charset="0"/>
              <a:buChar char="•"/>
            </a:pPr>
            <a:r>
              <a:rPr lang="ru-RU" sz="1600" dirty="0" smtClean="0">
                <a:latin typeface="Cambria" pitchFamily="18" charset="0"/>
              </a:rPr>
              <a:t>Формировать </a:t>
            </a:r>
            <a:r>
              <a:rPr lang="ru-RU" sz="1600" dirty="0">
                <a:latin typeface="Cambria" pitchFamily="18" charset="0"/>
              </a:rPr>
              <a:t>первичные представления о труде взрослых, его роли в обществе и жизни каждого человека. </a:t>
            </a:r>
            <a:endParaRPr lang="ru-RU" sz="1600" dirty="0">
              <a:latin typeface="Cambria" pitchFamily="18" charset="0"/>
              <a:ea typeface="Calibri" pitchFamily="34" charset="0"/>
              <a:cs typeface="Times New Roman" pitchFamily="18" charset="0"/>
            </a:endParaRPr>
          </a:p>
          <a:p>
            <a:pPr algn="just">
              <a:spcBef>
                <a:spcPct val="0"/>
              </a:spcBef>
              <a:buFont typeface="Arial" pitchFamily="34" charset="0"/>
              <a:buChar char="•"/>
            </a:pPr>
            <a:r>
              <a:rPr lang="ru-RU" sz="1600" dirty="0">
                <a:latin typeface="Cambria" pitchFamily="18" charset="0"/>
              </a:rPr>
              <a:t>Дать возможность сориентироваться  в профессиях родителей, выявить свои стремления, желания и наклонности. </a:t>
            </a:r>
            <a:endParaRPr lang="ru-RU" sz="1600" dirty="0">
              <a:latin typeface="Cambria" pitchFamily="18" charset="0"/>
              <a:cs typeface="Arial" pitchFamily="34" charset="0"/>
            </a:endParaRPr>
          </a:p>
          <a:p>
            <a:pPr algn="just">
              <a:spcBef>
                <a:spcPct val="0"/>
              </a:spcBef>
              <a:buFont typeface="Arial" pitchFamily="34" charset="0"/>
              <a:buChar char="•"/>
            </a:pPr>
            <a:r>
              <a:rPr lang="ru-RU" sz="1600" dirty="0">
                <a:latin typeface="Cambria" pitchFamily="18" charset="0"/>
                <a:cs typeface="Arial" pitchFamily="34" charset="0"/>
              </a:rPr>
              <a:t> </a:t>
            </a:r>
            <a:r>
              <a:rPr lang="ru-RU" sz="1600" dirty="0">
                <a:latin typeface="Cambria" pitchFamily="18" charset="0"/>
              </a:rPr>
              <a:t>Создавать условия для закрепления представлений о трудовых действиях, совершаемых взрослыми,  о результатах труда, об оборудовании, через различные формы работы и виды деятельности</a:t>
            </a:r>
            <a:r>
              <a:rPr lang="ru-RU" sz="1600" dirty="0" smtClean="0">
                <a:latin typeface="Cambria" pitchFamily="18" charset="0"/>
              </a:rPr>
              <a:t>.</a:t>
            </a:r>
            <a:endParaRPr lang="ru-RU" sz="1600" dirty="0">
              <a:latin typeface="Cambria" pitchFamily="18" charset="0"/>
            </a:endParaRPr>
          </a:p>
          <a:p>
            <a:pPr algn="just">
              <a:spcBef>
                <a:spcPct val="0"/>
              </a:spcBef>
              <a:buFont typeface="Arial" pitchFamily="34" charset="0"/>
              <a:buChar char="•"/>
            </a:pPr>
            <a:r>
              <a:rPr lang="ru-RU" sz="1600" dirty="0">
                <a:latin typeface="Cambria" pitchFamily="18" charset="0"/>
              </a:rPr>
              <a:t> </a:t>
            </a:r>
            <a:r>
              <a:rPr lang="ru-RU" sz="1600" dirty="0">
                <a:latin typeface="Cambria" pitchFamily="18" charset="0"/>
                <a:ea typeface="Calibri" pitchFamily="34" charset="0"/>
                <a:cs typeface="Times New Roman" pitchFamily="18" charset="0"/>
              </a:rPr>
              <a:t>Расширять кругозор и познавательный интерес детей</a:t>
            </a:r>
            <a:r>
              <a:rPr lang="ru-RU" sz="1600" dirty="0">
                <a:latin typeface="Cambria" pitchFamily="18" charset="0"/>
              </a:rPr>
              <a:t>.</a:t>
            </a:r>
            <a:r>
              <a:rPr lang="ru-RU" sz="1600" dirty="0">
                <a:latin typeface="Cambria" pitchFamily="18" charset="0"/>
                <a:ea typeface="Calibri" pitchFamily="34" charset="0"/>
                <a:cs typeface="Times New Roman" pitchFamily="18" charset="0"/>
              </a:rPr>
              <a:t> </a:t>
            </a:r>
            <a:endParaRPr lang="ru-RU" sz="1600" dirty="0" smtClean="0">
              <a:latin typeface="Cambria" pitchFamily="18" charset="0"/>
              <a:ea typeface="Calibri" pitchFamily="34" charset="0"/>
              <a:cs typeface="Times New Roman" pitchFamily="18" charset="0"/>
            </a:endParaRPr>
          </a:p>
          <a:p>
            <a:pPr algn="just">
              <a:spcBef>
                <a:spcPct val="0"/>
              </a:spcBef>
              <a:buFont typeface="Arial" pitchFamily="34" charset="0"/>
              <a:buChar char="•"/>
            </a:pPr>
            <a:r>
              <a:rPr lang="ru-RU" sz="1600" dirty="0" smtClean="0">
                <a:latin typeface="Cambria" pitchFamily="18" charset="0"/>
              </a:rPr>
              <a:t>Развивать речь , рассказывание рассказов «Профессии» по схеме.</a:t>
            </a:r>
            <a:endParaRPr lang="ru-RU" sz="1600" dirty="0">
              <a:latin typeface="Cambria" pitchFamily="18" charset="0"/>
            </a:endParaRPr>
          </a:p>
          <a:p>
            <a:pPr algn="just">
              <a:spcBef>
                <a:spcPct val="0"/>
              </a:spcBef>
              <a:buFont typeface="Arial" pitchFamily="34" charset="0"/>
              <a:buChar char="•"/>
            </a:pPr>
            <a:r>
              <a:rPr lang="ru-RU" sz="1600" kern="1200">
                <a:solidFill>
                  <a:prstClr val="black"/>
                </a:solidFill>
                <a:latin typeface="Georgia"/>
              </a:rPr>
              <a:t>Воспитывать интерес к различным профессиям.</a:t>
            </a:r>
            <a:endParaRPr lang="ru-RU" sz="1600" kern="1200" dirty="0" smtClean="0">
              <a:solidFill>
                <a:prstClr val="black"/>
              </a:solidFill>
              <a:latin typeface="Georgia"/>
            </a:endParaRPr>
          </a:p>
          <a:p>
            <a:pPr algn="just">
              <a:spcBef>
                <a:spcPct val="0"/>
              </a:spcBef>
              <a:buFont typeface="Arial" pitchFamily="34" charset="0"/>
              <a:buChar char="•"/>
            </a:pPr>
            <a:r>
              <a:rPr lang="ru-RU" sz="1600" kern="1200" dirty="0" smtClean="0">
                <a:solidFill>
                  <a:prstClr val="black"/>
                </a:solidFill>
                <a:latin typeface="Georgia"/>
              </a:rPr>
              <a:t>воспитание </a:t>
            </a:r>
            <a:r>
              <a:rPr lang="ru-RU" sz="1600" kern="1200" dirty="0">
                <a:solidFill>
                  <a:prstClr val="black"/>
                </a:solidFill>
                <a:latin typeface="Georgia"/>
              </a:rPr>
              <a:t>бережного отношения к труду взрослых и результатам их труда; </a:t>
            </a:r>
          </a:p>
          <a:p>
            <a:pPr marL="0" indent="0">
              <a:buNone/>
            </a:pP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20080"/>
          </a:xfrm>
        </p:spPr>
        <p:txBody>
          <a:bodyPr/>
          <a:lstStyle/>
          <a:p>
            <a:r>
              <a:rPr lang="ru-RU" b="1" i="1" dirty="0">
                <a:solidFill>
                  <a:srgbClr val="C00000"/>
                </a:solidFill>
                <a:latin typeface="Cambria" pitchFamily="18" charset="0"/>
              </a:rPr>
              <a:t>Планируемый результат</a:t>
            </a:r>
            <a:br>
              <a:rPr lang="ru-RU" b="1" i="1" dirty="0">
                <a:solidFill>
                  <a:srgbClr val="C00000"/>
                </a:solidFill>
                <a:latin typeface="Cambria" pitchFamily="18" charset="0"/>
              </a:rPr>
            </a:br>
            <a:endParaRPr lang="ru-RU" dirty="0"/>
          </a:p>
        </p:txBody>
      </p:sp>
      <p:sp>
        <p:nvSpPr>
          <p:cNvPr id="3" name="Объект 2"/>
          <p:cNvSpPr>
            <a:spLocks noGrp="1"/>
          </p:cNvSpPr>
          <p:nvPr>
            <p:ph idx="1"/>
          </p:nvPr>
        </p:nvSpPr>
        <p:spPr>
          <a:xfrm>
            <a:off x="251520" y="620688"/>
            <a:ext cx="8640960" cy="5505475"/>
          </a:xfrm>
        </p:spPr>
        <p:txBody>
          <a:bodyPr/>
          <a:lstStyle/>
          <a:p>
            <a:pPr marL="0" lvl="0" indent="0">
              <a:spcBef>
                <a:spcPct val="0"/>
              </a:spcBef>
              <a:buNone/>
            </a:pPr>
            <a:r>
              <a:rPr lang="ru-RU" sz="1400" b="1" i="1" u="sng" kern="1200" dirty="0">
                <a:solidFill>
                  <a:srgbClr val="C00000"/>
                </a:solidFill>
                <a:latin typeface="Cambria" pitchFamily="18" charset="0"/>
                <a:ea typeface="Calibri" pitchFamily="34" charset="0"/>
                <a:cs typeface="Times New Roman" pitchFamily="18" charset="0"/>
              </a:rPr>
              <a:t> Для детей:</a:t>
            </a:r>
            <a:endParaRPr lang="ru-RU" sz="1400" b="1" i="1" kern="1200" dirty="0">
              <a:solidFill>
                <a:srgbClr val="C00000"/>
              </a:solidFill>
              <a:latin typeface="Cambria" pitchFamily="18" charset="0"/>
              <a:cs typeface="Arial" pitchFamily="34" charset="0"/>
            </a:endParaRPr>
          </a:p>
          <a:p>
            <a:pPr marL="0" lvl="0" indent="0" eaLnBrk="0" hangingPunct="0">
              <a:spcBef>
                <a:spcPct val="0"/>
              </a:spcBef>
              <a:buNone/>
            </a:pPr>
            <a:r>
              <a:rPr lang="ru-RU" sz="1400" kern="1200" dirty="0">
                <a:solidFill>
                  <a:srgbClr val="0000CC"/>
                </a:solidFill>
                <a:latin typeface="Cambria" pitchFamily="18" charset="0"/>
                <a:ea typeface="Calibri" pitchFamily="34" charset="0"/>
                <a:cs typeface="Times New Roman" pitchFamily="18" charset="0"/>
              </a:rPr>
              <a:t>- </a:t>
            </a:r>
            <a:r>
              <a:rPr lang="ru-RU" sz="1400" kern="1200" dirty="0">
                <a:solidFill>
                  <a:srgbClr val="0000CC"/>
                </a:solidFill>
                <a:latin typeface="Cambria" pitchFamily="18" charset="0"/>
                <a:cs typeface="Arial" pitchFamily="34" charset="0"/>
              </a:rPr>
              <a:t>наличие у детей определенных знаний и представлений о профессиях своих родителей (место работы родителей, значимость их труда, гордость и уважение к труду своих родителей);</a:t>
            </a:r>
          </a:p>
          <a:p>
            <a:pPr marL="0" lvl="0" indent="0" eaLnBrk="0" hangingPunct="0">
              <a:spcBef>
                <a:spcPct val="0"/>
              </a:spcBef>
              <a:buNone/>
            </a:pPr>
            <a:r>
              <a:rPr lang="ru-RU" sz="1400" kern="1200" dirty="0">
                <a:solidFill>
                  <a:srgbClr val="0000CC"/>
                </a:solidFill>
                <a:latin typeface="Cambria" pitchFamily="18" charset="0"/>
                <a:ea typeface="Calibri" pitchFamily="34" charset="0"/>
                <a:cs typeface="Arial" pitchFamily="34" charset="0"/>
              </a:rPr>
              <a:t>- </a:t>
            </a:r>
            <a:r>
              <a:rPr lang="ru-RU" sz="1400" kern="1200" dirty="0">
                <a:solidFill>
                  <a:srgbClr val="0000CC"/>
                </a:solidFill>
                <a:latin typeface="Cambria" pitchFamily="18" charset="0"/>
                <a:cs typeface="Arial" pitchFamily="34" charset="0"/>
              </a:rPr>
              <a:t>обеспечение активности ребенка в процессе его социализации;</a:t>
            </a:r>
            <a:endParaRPr lang="ru-RU" sz="1400" kern="1200" dirty="0">
              <a:solidFill>
                <a:srgbClr val="0000CC"/>
              </a:solidFill>
              <a:latin typeface="Cambria" pitchFamily="18" charset="0"/>
              <a:ea typeface="Calibri" pitchFamily="34" charset="0"/>
              <a:cs typeface="Times New Roman" pitchFamily="18" charset="0"/>
            </a:endParaRPr>
          </a:p>
          <a:p>
            <a:pPr marL="0" lvl="0" indent="0" eaLnBrk="0" hangingPunct="0">
              <a:spcBef>
                <a:spcPct val="0"/>
              </a:spcBef>
              <a:buNone/>
            </a:pPr>
            <a:r>
              <a:rPr lang="ru-RU" sz="1400" kern="1200" dirty="0">
                <a:solidFill>
                  <a:srgbClr val="0000CC"/>
                </a:solidFill>
                <a:latin typeface="Cambria" pitchFamily="18" charset="0"/>
                <a:ea typeface="Calibri" pitchFamily="34" charset="0"/>
                <a:cs typeface="Times New Roman" pitchFamily="18" charset="0"/>
              </a:rPr>
              <a:t>- понимание детьми  значения слово «профессия», проявление признательности и уважения к труду взрослых (родителей). </a:t>
            </a:r>
            <a:endParaRPr lang="ru-RU" sz="1400" kern="1200" dirty="0">
              <a:solidFill>
                <a:srgbClr val="0000CC"/>
              </a:solidFill>
              <a:latin typeface="Cambria" pitchFamily="18" charset="0"/>
              <a:cs typeface="Arial" pitchFamily="34" charset="0"/>
            </a:endParaRPr>
          </a:p>
          <a:p>
            <a:pPr marL="0" lvl="0" indent="0" eaLnBrk="0" hangingPunct="0">
              <a:spcBef>
                <a:spcPct val="0"/>
              </a:spcBef>
              <a:buNone/>
            </a:pPr>
            <a:r>
              <a:rPr lang="ru-RU" sz="1400" kern="1200" dirty="0">
                <a:solidFill>
                  <a:srgbClr val="0000CC"/>
                </a:solidFill>
                <a:latin typeface="Cambria" pitchFamily="18" charset="0"/>
                <a:ea typeface="Calibri" pitchFamily="34" charset="0"/>
                <a:cs typeface="Times New Roman" pitchFamily="18" charset="0"/>
              </a:rPr>
              <a:t>- </a:t>
            </a:r>
            <a:r>
              <a:rPr lang="ru-RU" sz="1400" kern="1200" dirty="0" err="1">
                <a:solidFill>
                  <a:srgbClr val="0000CC"/>
                </a:solidFill>
                <a:latin typeface="Cambria" pitchFamily="18" charset="0"/>
                <a:ea typeface="Calibri" pitchFamily="34" charset="0"/>
                <a:cs typeface="Times New Roman" pitchFamily="18" charset="0"/>
              </a:rPr>
              <a:t>сформированность</a:t>
            </a:r>
            <a:r>
              <a:rPr lang="ru-RU" sz="1400" kern="1200" dirty="0">
                <a:solidFill>
                  <a:srgbClr val="0000CC"/>
                </a:solidFill>
                <a:latin typeface="Cambria" pitchFamily="18" charset="0"/>
                <a:ea typeface="Calibri" pitchFamily="34" charset="0"/>
                <a:cs typeface="Times New Roman" pitchFamily="18" charset="0"/>
              </a:rPr>
              <a:t> знаний о некоторых профессиях родителей, их назначении, особенностях; </a:t>
            </a:r>
            <a:endParaRPr lang="ru-RU" sz="1400" kern="1200" dirty="0">
              <a:solidFill>
                <a:srgbClr val="0000CC"/>
              </a:solidFill>
              <a:latin typeface="Cambria" pitchFamily="18" charset="0"/>
              <a:cs typeface="Arial" pitchFamily="34" charset="0"/>
            </a:endParaRPr>
          </a:p>
          <a:p>
            <a:pPr marL="0" lvl="0" indent="0" eaLnBrk="0" hangingPunct="0">
              <a:spcBef>
                <a:spcPct val="0"/>
              </a:spcBef>
              <a:buNone/>
            </a:pPr>
            <a:r>
              <a:rPr lang="ru-RU" sz="1400" kern="1200" dirty="0">
                <a:solidFill>
                  <a:srgbClr val="0000CC"/>
                </a:solidFill>
                <a:latin typeface="Cambria" pitchFamily="18" charset="0"/>
                <a:ea typeface="Calibri" pitchFamily="34" charset="0"/>
                <a:cs typeface="Times New Roman" pitchFamily="18" charset="0"/>
              </a:rPr>
              <a:t>- пополнение лексики воспитанников;</a:t>
            </a:r>
            <a:endParaRPr lang="ru-RU" sz="1400" kern="1200" dirty="0">
              <a:solidFill>
                <a:srgbClr val="0000CC"/>
              </a:solidFill>
              <a:latin typeface="Cambria" pitchFamily="18" charset="0"/>
              <a:cs typeface="Arial" pitchFamily="34" charset="0"/>
            </a:endParaRPr>
          </a:p>
          <a:p>
            <a:pPr marL="0" lvl="0" indent="0" eaLnBrk="0" hangingPunct="0">
              <a:spcBef>
                <a:spcPct val="0"/>
              </a:spcBef>
              <a:buFontTx/>
              <a:buChar char="-"/>
            </a:pPr>
            <a:r>
              <a:rPr lang="ru-RU" sz="1400" kern="1200" dirty="0">
                <a:solidFill>
                  <a:srgbClr val="0000CC"/>
                </a:solidFill>
                <a:latin typeface="Cambria" pitchFamily="18" charset="0"/>
                <a:ea typeface="Calibri" pitchFamily="34" charset="0"/>
                <a:cs typeface="Times New Roman" pitchFamily="18" charset="0"/>
              </a:rPr>
              <a:t>умение имитировать деятельность людей различных профессий в ходе сюжетно-ролевых игр. </a:t>
            </a:r>
          </a:p>
          <a:p>
            <a:pPr marL="0" lvl="0" indent="0" eaLnBrk="0" hangingPunct="0">
              <a:spcBef>
                <a:spcPct val="0"/>
              </a:spcBef>
              <a:buFontTx/>
              <a:buChar char="-"/>
            </a:pPr>
            <a:endParaRPr lang="ru-RU" sz="1400" kern="1200" dirty="0">
              <a:solidFill>
                <a:srgbClr val="0000CC"/>
              </a:solidFill>
              <a:latin typeface="Cambria" pitchFamily="18" charset="0"/>
              <a:cs typeface="Arial" pitchFamily="34" charset="0"/>
            </a:endParaRPr>
          </a:p>
          <a:p>
            <a:pPr marL="0" lvl="0" indent="0" eaLnBrk="0" hangingPunct="0">
              <a:spcBef>
                <a:spcPct val="0"/>
              </a:spcBef>
              <a:buNone/>
            </a:pPr>
            <a:r>
              <a:rPr lang="ru-RU" sz="1400" b="1" i="1" kern="1200" dirty="0">
                <a:solidFill>
                  <a:srgbClr val="C00000"/>
                </a:solidFill>
                <a:latin typeface="Cambria" pitchFamily="18" charset="0"/>
                <a:ea typeface="Calibri" pitchFamily="34" charset="0"/>
                <a:cs typeface="Times New Roman" pitchFamily="18" charset="0"/>
              </a:rPr>
              <a:t>  </a:t>
            </a:r>
            <a:r>
              <a:rPr lang="ru-RU" sz="1400" b="1" i="1" u="sng" kern="1200" dirty="0">
                <a:solidFill>
                  <a:srgbClr val="C00000"/>
                </a:solidFill>
                <a:latin typeface="Cambria" pitchFamily="18" charset="0"/>
                <a:ea typeface="Calibri" pitchFamily="34" charset="0"/>
                <a:cs typeface="Times New Roman" pitchFamily="18" charset="0"/>
              </a:rPr>
              <a:t>Для родителей:</a:t>
            </a:r>
            <a:endParaRPr lang="ru-RU" sz="1400" b="1" i="1" kern="1200" dirty="0">
              <a:solidFill>
                <a:srgbClr val="C00000"/>
              </a:solidFill>
              <a:latin typeface="Cambria" pitchFamily="18" charset="0"/>
              <a:cs typeface="Arial" pitchFamily="34" charset="0"/>
            </a:endParaRPr>
          </a:p>
          <a:p>
            <a:pPr marL="0" lvl="0" indent="0" eaLnBrk="0" hangingPunct="0">
              <a:spcBef>
                <a:spcPct val="0"/>
              </a:spcBef>
              <a:buNone/>
            </a:pPr>
            <a:r>
              <a:rPr lang="ru-RU" sz="1400" kern="1200" dirty="0">
                <a:solidFill>
                  <a:srgbClr val="0000CC"/>
                </a:solidFill>
                <a:latin typeface="Cambria" pitchFamily="18" charset="0"/>
                <a:ea typeface="Calibri" pitchFamily="34" charset="0"/>
                <a:cs typeface="Times New Roman" pitchFamily="18" charset="0"/>
              </a:rPr>
              <a:t>- успешное взаимодействие со своими детьми;</a:t>
            </a:r>
            <a:endParaRPr lang="ru-RU" sz="1400" kern="1200" dirty="0">
              <a:solidFill>
                <a:srgbClr val="0000CC"/>
              </a:solidFill>
              <a:latin typeface="Cambria" pitchFamily="18" charset="0"/>
              <a:cs typeface="Arial" pitchFamily="34" charset="0"/>
            </a:endParaRPr>
          </a:p>
          <a:p>
            <a:pPr marL="0" lvl="0" indent="0" eaLnBrk="0" hangingPunct="0">
              <a:spcBef>
                <a:spcPct val="0"/>
              </a:spcBef>
              <a:buFontTx/>
              <a:buChar char="-"/>
            </a:pPr>
            <a:r>
              <a:rPr lang="ru-RU" sz="1400" kern="1200" dirty="0">
                <a:solidFill>
                  <a:srgbClr val="0000CC"/>
                </a:solidFill>
                <a:latin typeface="Cambria" pitchFamily="18" charset="0"/>
                <a:ea typeface="Calibri" pitchFamily="34" charset="0"/>
                <a:cs typeface="Times New Roman" pitchFamily="18" charset="0"/>
              </a:rPr>
              <a:t>повышение психолого-педагогических компетенций.</a:t>
            </a:r>
          </a:p>
          <a:p>
            <a:pPr marL="0" lvl="0" indent="0" eaLnBrk="0" hangingPunct="0">
              <a:spcBef>
                <a:spcPct val="0"/>
              </a:spcBef>
              <a:buFontTx/>
              <a:buChar char="-"/>
            </a:pPr>
            <a:endParaRPr lang="ru-RU" sz="1400" kern="1200" dirty="0">
              <a:solidFill>
                <a:srgbClr val="0000CC"/>
              </a:solidFill>
              <a:latin typeface="Cambria" pitchFamily="18" charset="0"/>
              <a:cs typeface="Arial" pitchFamily="34" charset="0"/>
            </a:endParaRPr>
          </a:p>
          <a:p>
            <a:pPr marL="0" lvl="0" indent="0" algn="ctr" fontAlgn="auto">
              <a:spcBef>
                <a:spcPts val="0"/>
              </a:spcBef>
              <a:spcAft>
                <a:spcPts val="0"/>
              </a:spcAft>
              <a:buNone/>
            </a:pPr>
            <a:r>
              <a:rPr lang="ru-RU" sz="2600" b="1" i="1" kern="1200" dirty="0" smtClean="0">
                <a:solidFill>
                  <a:srgbClr val="C00000"/>
                </a:solidFill>
                <a:latin typeface="Cambria" pitchFamily="18" charset="0"/>
              </a:rPr>
              <a:t>После </a:t>
            </a:r>
            <a:r>
              <a:rPr lang="ru-RU" sz="2600" b="1" i="1" kern="1200" dirty="0">
                <a:solidFill>
                  <a:srgbClr val="C00000"/>
                </a:solidFill>
                <a:latin typeface="Cambria" pitchFamily="18" charset="0"/>
              </a:rPr>
              <a:t>завершения проекта дошкольники смогут:</a:t>
            </a:r>
          </a:p>
          <a:p>
            <a:pPr marL="0" lvl="0" indent="0" fontAlgn="auto">
              <a:spcBef>
                <a:spcPts val="0"/>
              </a:spcBef>
              <a:spcAft>
                <a:spcPts val="0"/>
              </a:spcAft>
              <a:buFont typeface="Wingdings" pitchFamily="2" charset="2"/>
              <a:buChar char="v"/>
            </a:pPr>
            <a:r>
              <a:rPr lang="ru-RU" sz="1600" kern="1200" dirty="0">
                <a:solidFill>
                  <a:srgbClr val="0000CC"/>
                </a:solidFill>
                <a:latin typeface="Cambria" pitchFamily="18" charset="0"/>
              </a:rPr>
              <a:t>Узнавать и называть профессии и место работы родителей.</a:t>
            </a:r>
          </a:p>
          <a:p>
            <a:pPr marL="0" lvl="0" indent="0" fontAlgn="auto">
              <a:spcBef>
                <a:spcPts val="0"/>
              </a:spcBef>
              <a:spcAft>
                <a:spcPts val="0"/>
              </a:spcAft>
              <a:buFont typeface="Wingdings" pitchFamily="2" charset="2"/>
              <a:buChar char="v"/>
            </a:pPr>
            <a:r>
              <a:rPr lang="ru-RU" sz="1600" kern="1200" dirty="0">
                <a:solidFill>
                  <a:srgbClr val="0000CC"/>
                </a:solidFill>
                <a:latin typeface="Cambria" pitchFamily="18" charset="0"/>
              </a:rPr>
              <a:t>Владеть обобщающим понятием «профессия».</a:t>
            </a:r>
          </a:p>
          <a:p>
            <a:pPr marL="0" lvl="0" indent="0" fontAlgn="auto">
              <a:spcBef>
                <a:spcPts val="0"/>
              </a:spcBef>
              <a:spcAft>
                <a:spcPts val="0"/>
              </a:spcAft>
              <a:buFont typeface="Wingdings" pitchFamily="2" charset="2"/>
              <a:buChar char="v"/>
            </a:pPr>
            <a:r>
              <a:rPr lang="ru-RU" sz="1600" kern="1200" dirty="0">
                <a:solidFill>
                  <a:srgbClr val="0000CC"/>
                </a:solidFill>
                <a:latin typeface="Cambria" pitchFamily="18" charset="0"/>
              </a:rPr>
              <a:t>Задуматься о том, кем они будут, когда вырастут. </a:t>
            </a:r>
          </a:p>
          <a:p>
            <a:pPr marL="0" lvl="0" indent="0" fontAlgn="auto">
              <a:spcBef>
                <a:spcPts val="0"/>
              </a:spcBef>
              <a:spcAft>
                <a:spcPts val="0"/>
              </a:spcAft>
              <a:buFont typeface="Wingdings" pitchFamily="2" charset="2"/>
              <a:buChar char="v"/>
            </a:pPr>
            <a:r>
              <a:rPr lang="ru-RU" sz="1600" kern="1200" dirty="0">
                <a:solidFill>
                  <a:srgbClr val="0000CC"/>
                </a:solidFill>
                <a:latin typeface="Cambria" pitchFamily="18" charset="0"/>
              </a:rPr>
              <a:t> Обогатить словарный запас и развить коммуникативные навыки</a:t>
            </a:r>
            <a:r>
              <a:rPr lang="ru-RU" sz="1600" i="1" kern="1200" dirty="0">
                <a:solidFill>
                  <a:srgbClr val="0000CC"/>
                </a:solidFill>
                <a:latin typeface="Cambria" pitchFamily="18" charset="0"/>
              </a:rPr>
              <a:t>.</a:t>
            </a:r>
            <a:r>
              <a:rPr lang="ru-RU" sz="1600" kern="1200" dirty="0">
                <a:solidFill>
                  <a:srgbClr val="0000CC"/>
                </a:solidFill>
                <a:latin typeface="Cambria" pitchFamily="18" charset="0"/>
              </a:rPr>
              <a:t> </a:t>
            </a:r>
          </a:p>
          <a:p>
            <a:pPr lvl="0" eaLnBrk="0" hangingPunct="0">
              <a:spcBef>
                <a:spcPct val="0"/>
              </a:spcBef>
              <a:buFontTx/>
              <a:buChar char="-"/>
            </a:pPr>
            <a:endParaRPr lang="ru-RU" dirty="0"/>
          </a:p>
        </p:txBody>
      </p:sp>
    </p:spTree>
    <p:extLst>
      <p:ext uri="{BB962C8B-B14F-4D97-AF65-F5344CB8AC3E}">
        <p14:creationId xmlns:p14="http://schemas.microsoft.com/office/powerpoint/2010/main" val="2233149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lstStyle/>
          <a:p>
            <a:pPr lvl="0" fontAlgn="auto">
              <a:spcBef>
                <a:spcPts val="0"/>
              </a:spcBef>
              <a:spcAft>
                <a:spcPts val="0"/>
              </a:spcAft>
            </a:pPr>
            <a:r>
              <a:rPr lang="ru-RU" sz="2400" b="1" kern="1200" dirty="0" smtClean="0">
                <a:solidFill>
                  <a:srgbClr val="C00000"/>
                </a:solidFill>
                <a:latin typeface="Cambria" pitchFamily="18" charset="0"/>
                <a:ea typeface="+mn-ea"/>
                <a:cs typeface="+mn-cs"/>
              </a:rPr>
              <a:t/>
            </a:r>
            <a:br>
              <a:rPr lang="ru-RU" sz="2400" b="1" kern="1200" dirty="0" smtClean="0">
                <a:solidFill>
                  <a:srgbClr val="C00000"/>
                </a:solidFill>
                <a:latin typeface="Cambria" pitchFamily="18" charset="0"/>
                <a:ea typeface="+mn-ea"/>
                <a:cs typeface="+mn-cs"/>
              </a:rPr>
            </a:br>
            <a:r>
              <a:rPr lang="ru-RU" sz="2400" b="1" kern="1200" dirty="0">
                <a:solidFill>
                  <a:srgbClr val="C00000"/>
                </a:solidFill>
                <a:latin typeface="Cambria" pitchFamily="18" charset="0"/>
                <a:ea typeface="+mn-ea"/>
                <a:cs typeface="+mn-cs"/>
              </a:rPr>
              <a:t/>
            </a:r>
            <a:br>
              <a:rPr lang="ru-RU" sz="2400" b="1" kern="1200" dirty="0">
                <a:solidFill>
                  <a:srgbClr val="C00000"/>
                </a:solidFill>
                <a:latin typeface="Cambria" pitchFamily="18" charset="0"/>
                <a:ea typeface="+mn-ea"/>
                <a:cs typeface="+mn-cs"/>
              </a:rPr>
            </a:br>
            <a:r>
              <a:rPr lang="ru-RU" sz="2400" b="1" kern="1200" dirty="0" smtClean="0">
                <a:solidFill>
                  <a:srgbClr val="C00000"/>
                </a:solidFill>
                <a:latin typeface="Cambria" pitchFamily="18" charset="0"/>
                <a:ea typeface="+mn-ea"/>
                <a:cs typeface="+mn-cs"/>
              </a:rPr>
              <a:t>План  </a:t>
            </a:r>
            <a:r>
              <a:rPr lang="ru-RU" sz="2400" b="1" kern="1200" dirty="0">
                <a:solidFill>
                  <a:srgbClr val="C00000"/>
                </a:solidFill>
                <a:latin typeface="Cambria" pitchFamily="18" charset="0"/>
                <a:ea typeface="+mn-ea"/>
                <a:cs typeface="+mn-cs"/>
              </a:rPr>
              <a:t>реализации проекта </a:t>
            </a:r>
            <a:r>
              <a:rPr lang="ru-RU" sz="2400" b="1" i="1" kern="1200" dirty="0">
                <a:solidFill>
                  <a:srgbClr val="C00000"/>
                </a:solidFill>
                <a:latin typeface="Cambria" pitchFamily="18" charset="0"/>
                <a:ea typeface="+mn-ea"/>
                <a:cs typeface="+mn-cs"/>
              </a:rPr>
              <a:t>(этапы работы). </a:t>
            </a:r>
            <a:r>
              <a:rPr lang="ru-RU" sz="2400" kern="1200" dirty="0">
                <a:solidFill>
                  <a:srgbClr val="C00000"/>
                </a:solidFill>
                <a:latin typeface="Cambria" pitchFamily="18" charset="0"/>
                <a:ea typeface="+mn-ea"/>
                <a:cs typeface="+mn-cs"/>
              </a:rPr>
              <a:t/>
            </a:r>
            <a:br>
              <a:rPr lang="ru-RU" sz="2400" kern="1200" dirty="0">
                <a:solidFill>
                  <a:srgbClr val="C00000"/>
                </a:solidFill>
                <a:latin typeface="Cambria" pitchFamily="18" charset="0"/>
                <a:ea typeface="+mn-ea"/>
                <a:cs typeface="+mn-cs"/>
              </a:rPr>
            </a:br>
            <a:endParaRPr lang="ru-RU" dirty="0"/>
          </a:p>
        </p:txBody>
      </p:sp>
      <p:sp>
        <p:nvSpPr>
          <p:cNvPr id="3" name="Объект 2"/>
          <p:cNvSpPr>
            <a:spLocks noGrp="1"/>
          </p:cNvSpPr>
          <p:nvPr>
            <p:ph idx="1"/>
          </p:nvPr>
        </p:nvSpPr>
        <p:spPr>
          <a:xfrm>
            <a:off x="107504" y="764704"/>
            <a:ext cx="8928992" cy="5760640"/>
          </a:xfrm>
        </p:spPr>
        <p:txBody>
          <a:bodyPr/>
          <a:lstStyle/>
          <a:p>
            <a:pPr marL="0" lvl="0" indent="0" algn="just">
              <a:spcBef>
                <a:spcPct val="0"/>
              </a:spcBef>
              <a:buNone/>
            </a:pPr>
            <a:r>
              <a:rPr lang="en-US" sz="1800" b="1" i="1" kern="1200" dirty="0">
                <a:solidFill>
                  <a:srgbClr val="C00000"/>
                </a:solidFill>
                <a:latin typeface="Cambria" pitchFamily="18" charset="0"/>
                <a:ea typeface="Calibri" pitchFamily="34" charset="0"/>
                <a:cs typeface="Times New Roman" pitchFamily="18" charset="0"/>
              </a:rPr>
              <a:t>I </a:t>
            </a:r>
            <a:r>
              <a:rPr lang="ru-RU" sz="1800" b="1" i="1" kern="1200" dirty="0">
                <a:solidFill>
                  <a:srgbClr val="C00000"/>
                </a:solidFill>
                <a:latin typeface="Cambria" pitchFamily="18" charset="0"/>
                <a:ea typeface="Calibri" pitchFamily="34" charset="0"/>
                <a:cs typeface="Times New Roman" pitchFamily="18" charset="0"/>
              </a:rPr>
              <a:t>этап – </a:t>
            </a:r>
            <a:r>
              <a:rPr lang="ru-RU" sz="1800" b="1" i="1" kern="1200" dirty="0" smtClean="0">
                <a:solidFill>
                  <a:srgbClr val="C00000"/>
                </a:solidFill>
                <a:latin typeface="Cambria" pitchFamily="18" charset="0"/>
                <a:ea typeface="Calibri" pitchFamily="34" charset="0"/>
                <a:cs typeface="Times New Roman" pitchFamily="18" charset="0"/>
              </a:rPr>
              <a:t>подготовительный</a:t>
            </a:r>
            <a:endParaRPr lang="ru-RU" sz="1800" b="1" i="1" kern="1200" dirty="0">
              <a:solidFill>
                <a:srgbClr val="C00000"/>
              </a:solidFill>
              <a:latin typeface="Cambria" pitchFamily="18" charset="0"/>
              <a:ea typeface="Calibri" pitchFamily="34" charset="0"/>
              <a:cs typeface="Times New Roman" pitchFamily="18" charset="0"/>
            </a:endParaRPr>
          </a:p>
          <a:p>
            <a:pPr marL="0" lvl="0" indent="0" algn="just">
              <a:spcBef>
                <a:spcPct val="0"/>
              </a:spcBef>
              <a:buNone/>
            </a:pPr>
            <a:r>
              <a:rPr lang="ru-RU" sz="1800" b="1" kern="1200" dirty="0">
                <a:solidFill>
                  <a:srgbClr val="C00000"/>
                </a:solidFill>
                <a:latin typeface="Cambria" pitchFamily="18" charset="0"/>
              </a:rPr>
              <a:t>Содержание: </a:t>
            </a:r>
            <a:r>
              <a:rPr lang="ru-RU" sz="1800" kern="1200" dirty="0">
                <a:solidFill>
                  <a:srgbClr val="0000CC"/>
                </a:solidFill>
                <a:latin typeface="Cambria" pitchFamily="18" charset="0"/>
              </a:rPr>
              <a:t>исследование комплекса педагогических условий ДОУ, способствующих развитию ранних представлений о мире профессий у детей дошкольного возраста</a:t>
            </a:r>
            <a:endParaRPr lang="ru-RU" sz="1800" b="1" i="1" u="sng" kern="1200" dirty="0">
              <a:solidFill>
                <a:srgbClr val="C00000"/>
              </a:solidFill>
              <a:latin typeface="Cambria" pitchFamily="18" charset="0"/>
              <a:cs typeface="Times New Roman" pitchFamily="18" charset="0"/>
            </a:endParaRPr>
          </a:p>
          <a:p>
            <a:pPr marL="0" lvl="0" indent="0" algn="just">
              <a:spcBef>
                <a:spcPct val="0"/>
              </a:spcBef>
              <a:buNone/>
            </a:pPr>
            <a:r>
              <a:rPr lang="ru-RU" sz="1800" b="1" i="1" u="sng" kern="1200" dirty="0">
                <a:solidFill>
                  <a:srgbClr val="C00000"/>
                </a:solidFill>
                <a:latin typeface="Cambria" pitchFamily="18" charset="0"/>
                <a:cs typeface="Times New Roman" pitchFamily="18" charset="0"/>
              </a:rPr>
              <a:t>Включал:</a:t>
            </a:r>
            <a:endParaRPr lang="ru-RU" sz="1800" b="1" i="1" u="sng" kern="1200" dirty="0">
              <a:solidFill>
                <a:srgbClr val="C00000"/>
              </a:solidFill>
              <a:latin typeface="Cambria" pitchFamily="18" charset="0"/>
              <a:cs typeface="Arial" pitchFamily="34" charset="0"/>
            </a:endParaRPr>
          </a:p>
          <a:p>
            <a:pPr marL="0" lvl="0" indent="0" algn="just" eaLnBrk="0" hangingPunct="0">
              <a:spcBef>
                <a:spcPct val="0"/>
              </a:spcBef>
            </a:pPr>
            <a:r>
              <a:rPr lang="ru-RU" sz="1800" kern="1200" dirty="0">
                <a:solidFill>
                  <a:srgbClr val="0000CC"/>
                </a:solidFill>
                <a:latin typeface="Cambria" pitchFamily="18" charset="0"/>
                <a:ea typeface="Calibri" pitchFamily="34" charset="0"/>
                <a:cs typeface="Times New Roman" pitchFamily="18" charset="0"/>
              </a:rPr>
              <a:t> </a:t>
            </a:r>
            <a:r>
              <a:rPr lang="ru-RU" sz="1800" kern="1200" dirty="0">
                <a:solidFill>
                  <a:srgbClr val="0000CC"/>
                </a:solidFill>
                <a:latin typeface="Cambria" pitchFamily="18" charset="0"/>
              </a:rPr>
              <a:t>определение темы проекта и перечня профессий родителей для ознакомления с ними детей; </a:t>
            </a:r>
          </a:p>
          <a:p>
            <a:pPr marL="0" lvl="0" indent="0" algn="just" eaLnBrk="0" hangingPunct="0">
              <a:spcBef>
                <a:spcPct val="0"/>
              </a:spcBef>
            </a:pPr>
            <a:r>
              <a:rPr lang="ru-RU" sz="1800" kern="1200" dirty="0">
                <a:solidFill>
                  <a:srgbClr val="0000CC"/>
                </a:solidFill>
                <a:latin typeface="Cambria" pitchFamily="18" charset="0"/>
              </a:rPr>
              <a:t> формулировка цели и задач</a:t>
            </a:r>
            <a:r>
              <a:rPr lang="ru-RU" sz="1800" kern="1200" dirty="0" smtClean="0">
                <a:solidFill>
                  <a:srgbClr val="0000CC"/>
                </a:solidFill>
                <a:latin typeface="Cambria" pitchFamily="18" charset="0"/>
              </a:rPr>
              <a:t>;</a:t>
            </a:r>
          </a:p>
          <a:p>
            <a:pPr marL="0" lvl="0" indent="0" algn="just" eaLnBrk="0" hangingPunct="0">
              <a:spcBef>
                <a:spcPct val="0"/>
              </a:spcBef>
            </a:pPr>
            <a:r>
              <a:rPr lang="ru-RU" sz="1800" kern="1200" dirty="0">
                <a:solidFill>
                  <a:srgbClr val="0000CC"/>
                </a:solidFill>
                <a:latin typeface="Cambria" pitchFamily="18" charset="0"/>
              </a:rPr>
              <a:t>Мониторинг (анкетирование родителей и детей)</a:t>
            </a:r>
          </a:p>
          <a:p>
            <a:pPr marL="0" lvl="0" indent="0" algn="just" fontAlgn="auto">
              <a:spcBef>
                <a:spcPts val="0"/>
              </a:spcBef>
              <a:spcAft>
                <a:spcPts val="0"/>
              </a:spcAft>
              <a:buFont typeface="Arial" pitchFamily="34" charset="0"/>
              <a:buChar char="•"/>
            </a:pPr>
            <a:r>
              <a:rPr lang="ru-RU" sz="1800" kern="1200" dirty="0">
                <a:solidFill>
                  <a:srgbClr val="0000CC"/>
                </a:solidFill>
                <a:latin typeface="Cambria" pitchFamily="18" charset="0"/>
                <a:ea typeface="Calibri" pitchFamily="34" charset="0"/>
                <a:cs typeface="Times New Roman" pitchFamily="18" charset="0"/>
              </a:rPr>
              <a:t> составление плана деятельности по реализации проекта и определение форм работы с детьми;</a:t>
            </a:r>
          </a:p>
          <a:p>
            <a:pPr marL="0" lvl="0" indent="0" algn="just" fontAlgn="auto">
              <a:spcBef>
                <a:spcPts val="0"/>
              </a:spcBef>
              <a:spcAft>
                <a:spcPts val="0"/>
              </a:spcAft>
              <a:buFont typeface="Arial" pitchFamily="34" charset="0"/>
              <a:buChar char="•"/>
            </a:pPr>
            <a:r>
              <a:rPr lang="ru-RU" sz="1800" kern="1200" dirty="0" smtClean="0">
                <a:solidFill>
                  <a:srgbClr val="0000CC"/>
                </a:solidFill>
                <a:latin typeface="Cambria" pitchFamily="18" charset="0"/>
                <a:ea typeface="Times New Roman" pitchFamily="18" charset="0"/>
                <a:cs typeface="Times New Roman" pitchFamily="18" charset="0"/>
              </a:rPr>
              <a:t>создание </a:t>
            </a:r>
            <a:r>
              <a:rPr lang="ru-RU" sz="1800" kern="1200" dirty="0">
                <a:solidFill>
                  <a:srgbClr val="0000CC"/>
                </a:solidFill>
                <a:latin typeface="Cambria" pitchFamily="18" charset="0"/>
                <a:ea typeface="Times New Roman" pitchFamily="18" charset="0"/>
                <a:cs typeface="Times New Roman" pitchFamily="18" charset="0"/>
              </a:rPr>
              <a:t>предметно-развивающей среды;</a:t>
            </a:r>
            <a:endParaRPr lang="ru-RU" sz="1800" kern="1200" dirty="0">
              <a:solidFill>
                <a:srgbClr val="0000CC"/>
              </a:solidFill>
              <a:latin typeface="Cambria" pitchFamily="18" charset="0"/>
              <a:cs typeface="Arial" pitchFamily="34" charset="0"/>
            </a:endParaRPr>
          </a:p>
          <a:p>
            <a:pPr marL="0" lvl="0" indent="0" algn="just" eaLnBrk="0" hangingPunct="0">
              <a:spcBef>
                <a:spcPct val="0"/>
              </a:spcBef>
            </a:pPr>
            <a:r>
              <a:rPr lang="ru-RU" sz="1800" kern="1200" dirty="0">
                <a:solidFill>
                  <a:srgbClr val="0000CC"/>
                </a:solidFill>
                <a:latin typeface="Cambria" pitchFamily="18" charset="0"/>
                <a:ea typeface="Calibri" pitchFamily="34" charset="0"/>
                <a:cs typeface="Times New Roman" pitchFamily="18" charset="0"/>
              </a:rPr>
              <a:t> сотрудничество с родителями </a:t>
            </a:r>
            <a:r>
              <a:rPr lang="ru-RU" sz="1800" kern="1200" dirty="0" smtClean="0">
                <a:solidFill>
                  <a:srgbClr val="0000CC"/>
                </a:solidFill>
                <a:latin typeface="Cambria" pitchFamily="18" charset="0"/>
                <a:ea typeface="Calibri" pitchFamily="34" charset="0"/>
                <a:cs typeface="Times New Roman" pitchFamily="18" charset="0"/>
              </a:rPr>
              <a:t>.</a:t>
            </a:r>
            <a:endParaRPr lang="ru-RU" sz="1800" kern="1200" dirty="0">
              <a:solidFill>
                <a:srgbClr val="0000CC"/>
              </a:solidFill>
              <a:latin typeface="Cambria" pitchFamily="18" charset="0"/>
              <a:cs typeface="Arial" pitchFamily="34" charset="0"/>
            </a:endParaRPr>
          </a:p>
          <a:p>
            <a:pPr marL="0" lvl="0" indent="0" algn="just" eaLnBrk="0" hangingPunct="0">
              <a:spcBef>
                <a:spcPct val="0"/>
              </a:spcBef>
            </a:pPr>
            <a:r>
              <a:rPr lang="ru-RU" sz="1800" kern="1200" dirty="0">
                <a:solidFill>
                  <a:srgbClr val="0000CC"/>
                </a:solidFill>
                <a:latin typeface="Cambria" pitchFamily="18" charset="0"/>
                <a:ea typeface="Calibri" pitchFamily="34" charset="0"/>
                <a:cs typeface="Times New Roman" pitchFamily="18" charset="0"/>
              </a:rPr>
              <a:t> </a:t>
            </a:r>
            <a:r>
              <a:rPr lang="ru-RU" sz="1800" kern="1200" dirty="0">
                <a:solidFill>
                  <a:srgbClr val="0000CC"/>
                </a:solidFill>
                <a:latin typeface="Cambria" pitchFamily="18" charset="0"/>
              </a:rPr>
              <a:t>планирование деятельности по реализации проекта;</a:t>
            </a:r>
            <a:endParaRPr lang="ru-RU" sz="1800" kern="1200" dirty="0">
              <a:solidFill>
                <a:srgbClr val="0000CC"/>
              </a:solidFill>
              <a:latin typeface="Cambria" pitchFamily="18" charset="0"/>
              <a:cs typeface="Arial" pitchFamily="34" charset="0"/>
            </a:endParaRPr>
          </a:p>
          <a:p>
            <a:pPr marL="0" lvl="0" indent="0" algn="just" eaLnBrk="0" hangingPunct="0">
              <a:spcBef>
                <a:spcPct val="0"/>
              </a:spcBef>
            </a:pPr>
            <a:r>
              <a:rPr lang="ru-RU" sz="1800" kern="1200" dirty="0">
                <a:solidFill>
                  <a:srgbClr val="0000CC"/>
                </a:solidFill>
                <a:latin typeface="Cambria" pitchFamily="18" charset="0"/>
                <a:ea typeface="Calibri" pitchFamily="34" charset="0"/>
                <a:cs typeface="Times New Roman" pitchFamily="18" charset="0"/>
              </a:rPr>
              <a:t> подбор музыкальных произведений,</a:t>
            </a:r>
            <a:r>
              <a:rPr lang="ru-RU" sz="1800" kern="1200" dirty="0">
                <a:solidFill>
                  <a:srgbClr val="0000CC"/>
                </a:solidFill>
                <a:latin typeface="Cambria" pitchFamily="18" charset="0"/>
                <a:cs typeface="Arial" pitchFamily="34" charset="0"/>
              </a:rPr>
              <a:t> </a:t>
            </a:r>
            <a:r>
              <a:rPr lang="ru-RU" sz="1800" kern="1200" dirty="0">
                <a:solidFill>
                  <a:srgbClr val="0000CC"/>
                </a:solidFill>
                <a:latin typeface="Cambria" pitchFamily="18" charset="0"/>
                <a:ea typeface="Calibri" pitchFamily="34" charset="0"/>
                <a:cs typeface="Times New Roman" pitchFamily="18" charset="0"/>
              </a:rPr>
              <a:t>цикла бесед и рассказов для детей, к</a:t>
            </a:r>
            <a:r>
              <a:rPr lang="ru-RU" sz="1800" kern="1200" dirty="0">
                <a:solidFill>
                  <a:srgbClr val="0000CC"/>
                </a:solidFill>
                <a:latin typeface="Cambria" pitchFamily="18" charset="0"/>
                <a:cs typeface="Arial" pitchFamily="34" charset="0"/>
              </a:rPr>
              <a:t>онспектов занятий;</a:t>
            </a:r>
            <a:endParaRPr lang="ru-RU" sz="1800" kern="1200" dirty="0">
              <a:solidFill>
                <a:srgbClr val="0000CC"/>
              </a:solidFill>
              <a:latin typeface="Cambria" pitchFamily="18" charset="0"/>
              <a:ea typeface="Calibri" pitchFamily="34" charset="0"/>
              <a:cs typeface="Times New Roman" pitchFamily="18" charset="0"/>
            </a:endParaRPr>
          </a:p>
          <a:p>
            <a:pPr marL="0" lvl="0" indent="0" algn="just" eaLnBrk="0" hangingPunct="0">
              <a:spcBef>
                <a:spcPct val="0"/>
              </a:spcBef>
            </a:pPr>
            <a:r>
              <a:rPr lang="ru-RU" sz="1800" kern="1200" dirty="0">
                <a:solidFill>
                  <a:srgbClr val="0000CC"/>
                </a:solidFill>
                <a:latin typeface="Cambria" pitchFamily="18" charset="0"/>
                <a:cs typeface="Times New Roman" pitchFamily="18" charset="0"/>
              </a:rPr>
              <a:t> подбор дидактического материала для мультимедийных презентаций и интерактивных игр;</a:t>
            </a:r>
          </a:p>
          <a:p>
            <a:pPr marL="0" lvl="0" indent="0" algn="just" eaLnBrk="0" hangingPunct="0">
              <a:spcBef>
                <a:spcPct val="0"/>
              </a:spcBef>
            </a:pPr>
            <a:r>
              <a:rPr lang="ru-RU" sz="1800" kern="1200" dirty="0">
                <a:solidFill>
                  <a:srgbClr val="0000CC"/>
                </a:solidFill>
                <a:latin typeface="Cambria" pitchFamily="18" charset="0"/>
                <a:ea typeface="Calibri" pitchFamily="34" charset="0"/>
                <a:cs typeface="Times New Roman" pitchFamily="18" charset="0"/>
              </a:rPr>
              <a:t>пополнение предметно – пространственной  развивающей среды</a:t>
            </a:r>
            <a:endParaRPr lang="ru-RU" sz="1800" kern="1200" dirty="0">
              <a:solidFill>
                <a:srgbClr val="0000CC"/>
              </a:solidFill>
              <a:latin typeface="Cambria" pitchFamily="18" charset="0"/>
            </a:endParaRPr>
          </a:p>
          <a:p>
            <a:endParaRPr lang="ru-RU" dirty="0"/>
          </a:p>
        </p:txBody>
      </p:sp>
    </p:spTree>
    <p:extLst>
      <p:ext uri="{BB962C8B-B14F-4D97-AF65-F5344CB8AC3E}">
        <p14:creationId xmlns:p14="http://schemas.microsoft.com/office/powerpoint/2010/main" val="297781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229600" cy="562074"/>
          </a:xfrm>
        </p:spPr>
        <p:txBody>
          <a:bodyPr/>
          <a:lstStyle/>
          <a:p>
            <a:pPr lvl="0" eaLnBrk="0" hangingPunct="0"/>
            <a:r>
              <a:rPr lang="ru-RU" sz="1800" kern="1200" dirty="0" smtClean="0">
                <a:solidFill>
                  <a:srgbClr val="0000CC"/>
                </a:solidFill>
                <a:latin typeface="Cambria" pitchFamily="18" charset="0"/>
                <a:ea typeface="+mn-ea"/>
              </a:rPr>
              <a:t/>
            </a:r>
            <a:br>
              <a:rPr lang="ru-RU" sz="1800" kern="1200" dirty="0" smtClean="0">
                <a:solidFill>
                  <a:srgbClr val="0000CC"/>
                </a:solidFill>
                <a:latin typeface="Cambria" pitchFamily="18" charset="0"/>
                <a:ea typeface="+mn-ea"/>
              </a:rPr>
            </a:br>
            <a:r>
              <a:rPr lang="ru-RU" sz="1800" kern="1200" dirty="0">
                <a:solidFill>
                  <a:srgbClr val="0000CC"/>
                </a:solidFill>
                <a:latin typeface="Cambria" pitchFamily="18" charset="0"/>
                <a:ea typeface="+mn-ea"/>
              </a:rPr>
              <a:t/>
            </a:r>
            <a:br>
              <a:rPr lang="ru-RU" sz="1800" kern="1200" dirty="0">
                <a:solidFill>
                  <a:srgbClr val="0000CC"/>
                </a:solidFill>
                <a:latin typeface="Cambria" pitchFamily="18" charset="0"/>
                <a:ea typeface="+mn-ea"/>
              </a:rPr>
            </a:br>
            <a:r>
              <a:rPr lang="ru-RU" sz="1800" kern="1200" dirty="0" smtClean="0">
                <a:solidFill>
                  <a:srgbClr val="0000CC"/>
                </a:solidFill>
                <a:latin typeface="Cambria" pitchFamily="18" charset="0"/>
                <a:ea typeface="+mn-ea"/>
              </a:rPr>
              <a:t>Мониторинг </a:t>
            </a:r>
            <a:r>
              <a:rPr lang="ru-RU" sz="1800" kern="1200" dirty="0">
                <a:solidFill>
                  <a:srgbClr val="0000CC"/>
                </a:solidFill>
                <a:latin typeface="Cambria" pitchFamily="18" charset="0"/>
                <a:ea typeface="+mn-ea"/>
              </a:rPr>
              <a:t>(анкетирование родителей и детей)</a:t>
            </a:r>
            <a:br>
              <a:rPr lang="ru-RU" sz="1800" kern="1200" dirty="0">
                <a:solidFill>
                  <a:srgbClr val="0000CC"/>
                </a:solidFill>
                <a:latin typeface="Cambria" pitchFamily="18" charset="0"/>
                <a:ea typeface="+mn-ea"/>
              </a:rPr>
            </a:b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993124315"/>
              </p:ext>
            </p:extLst>
          </p:nvPr>
        </p:nvGraphicFramePr>
        <p:xfrm>
          <a:off x="792963" y="908720"/>
          <a:ext cx="8027508" cy="5256585"/>
        </p:xfrm>
        <a:graphic>
          <a:graphicData uri="http://schemas.openxmlformats.org/drawingml/2006/table">
            <a:tbl>
              <a:tblPr firstRow="1" firstCol="1" bandRow="1">
                <a:tableStyleId>{5C22544A-7EE6-4342-B048-85BDC9FD1C3A}</a:tableStyleId>
              </a:tblPr>
              <a:tblGrid>
                <a:gridCol w="633187"/>
                <a:gridCol w="5712651"/>
                <a:gridCol w="1681670"/>
              </a:tblGrid>
              <a:tr h="425325">
                <a:tc>
                  <a:txBody>
                    <a:bodyPr/>
                    <a:lstStyle/>
                    <a:p>
                      <a:pPr>
                        <a:lnSpc>
                          <a:spcPct val="115000"/>
                        </a:lnSpc>
                        <a:spcAft>
                          <a:spcPts val="1000"/>
                        </a:spcAft>
                      </a:pPr>
                      <a:r>
                        <a:rPr lang="ru-RU" sz="1100" dirty="0">
                          <a:effectLst/>
                        </a:rPr>
                        <a:t>№</a:t>
                      </a:r>
                      <a:endParaRPr lang="ru-RU" sz="1100" dirty="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dirty="0">
                          <a:effectLst/>
                        </a:rPr>
                        <a:t>Вопросы</a:t>
                      </a:r>
                      <a:endParaRPr lang="ru-RU" sz="1100" dirty="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Ф.И.ребенка</a:t>
                      </a:r>
                      <a:endParaRPr lang="ru-RU" sz="1100">
                        <a:effectLst/>
                        <a:latin typeface="Calibri"/>
                        <a:ea typeface="Calibri"/>
                        <a:cs typeface="Times New Roman"/>
                      </a:endParaRPr>
                    </a:p>
                  </a:txBody>
                  <a:tcPr marL="73660" marR="73660" marT="0" marB="0"/>
                </a:tc>
              </a:tr>
              <a:tr h="345090">
                <a:tc>
                  <a:txBody>
                    <a:bodyPr/>
                    <a:lstStyle/>
                    <a:p>
                      <a:pPr>
                        <a:lnSpc>
                          <a:spcPct val="115000"/>
                        </a:lnSpc>
                        <a:spcAft>
                          <a:spcPts val="1000"/>
                        </a:spcAft>
                      </a:pPr>
                      <a:r>
                        <a:rPr lang="ru-RU" sz="1100">
                          <a:effectLst/>
                        </a:rPr>
                        <a:t>1</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Что такое профессия </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345090">
                <a:tc>
                  <a:txBody>
                    <a:bodyPr/>
                    <a:lstStyle/>
                    <a:p>
                      <a:pPr>
                        <a:lnSpc>
                          <a:spcPct val="115000"/>
                        </a:lnSpc>
                        <a:spcAft>
                          <a:spcPts val="1000"/>
                        </a:spcAft>
                      </a:pPr>
                      <a:r>
                        <a:rPr lang="ru-RU" sz="1100">
                          <a:effectLst/>
                        </a:rPr>
                        <a:t>2</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Какие знаешь профессии </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345090">
                <a:tc>
                  <a:txBody>
                    <a:bodyPr/>
                    <a:lstStyle/>
                    <a:p>
                      <a:pPr>
                        <a:lnSpc>
                          <a:spcPct val="115000"/>
                        </a:lnSpc>
                        <a:spcAft>
                          <a:spcPts val="1000"/>
                        </a:spcAft>
                      </a:pPr>
                      <a:r>
                        <a:rPr lang="ru-RU" sz="1100">
                          <a:effectLst/>
                        </a:rPr>
                        <a:t>3</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Что такое орудия труда </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345090">
                <a:tc>
                  <a:txBody>
                    <a:bodyPr/>
                    <a:lstStyle/>
                    <a:p>
                      <a:pPr>
                        <a:lnSpc>
                          <a:spcPct val="115000"/>
                        </a:lnSpc>
                        <a:spcAft>
                          <a:spcPts val="1000"/>
                        </a:spcAft>
                      </a:pPr>
                      <a:r>
                        <a:rPr lang="ru-RU" sz="1100">
                          <a:effectLst/>
                        </a:rPr>
                        <a:t>4</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Кем работают ваши родители? Расскажи об их профессии</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345090">
                <a:tc>
                  <a:txBody>
                    <a:bodyPr/>
                    <a:lstStyle/>
                    <a:p>
                      <a:pPr>
                        <a:lnSpc>
                          <a:spcPct val="115000"/>
                        </a:lnSpc>
                        <a:spcAft>
                          <a:spcPts val="1000"/>
                        </a:spcAft>
                      </a:pPr>
                      <a:r>
                        <a:rPr lang="ru-RU" sz="1100">
                          <a:effectLst/>
                        </a:rPr>
                        <a:t>12</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Кем ты хочешь стать? Какие качества необходимы для этой профессии?</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690180">
                <a:tc>
                  <a:txBody>
                    <a:bodyPr/>
                    <a:lstStyle/>
                    <a:p>
                      <a:pPr>
                        <a:lnSpc>
                          <a:spcPct val="115000"/>
                        </a:lnSpc>
                        <a:spcAft>
                          <a:spcPts val="1000"/>
                        </a:spcAft>
                      </a:pPr>
                      <a:r>
                        <a:rPr lang="ru-RU" sz="1100">
                          <a:effectLst/>
                        </a:rPr>
                        <a:t>5</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Кто что делает? (Подбор глаголов к существительным-названиям профессий: учитель-учит;  строитель-строит; шофер водит машину и т.д)</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690180">
                <a:tc>
                  <a:txBody>
                    <a:bodyPr/>
                    <a:lstStyle/>
                    <a:p>
                      <a:pPr>
                        <a:lnSpc>
                          <a:spcPct val="115000"/>
                        </a:lnSpc>
                        <a:spcAft>
                          <a:spcPts val="1000"/>
                        </a:spcAft>
                      </a:pPr>
                      <a:r>
                        <a:rPr lang="ru-RU" sz="1100">
                          <a:effectLst/>
                        </a:rPr>
                        <a:t>6</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Как называется этот инструмент и кому он нужен в работе? (Подбор существительных – названий орудий труда и названий профессий)</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690180">
                <a:tc>
                  <a:txBody>
                    <a:bodyPr/>
                    <a:lstStyle/>
                    <a:p>
                      <a:pPr>
                        <a:lnSpc>
                          <a:spcPct val="115000"/>
                        </a:lnSpc>
                        <a:spcAft>
                          <a:spcPts val="1000"/>
                        </a:spcAft>
                      </a:pPr>
                      <a:r>
                        <a:rPr lang="ru-RU" sz="1100">
                          <a:effectLst/>
                        </a:rPr>
                        <a:t>7</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Что можно делать с помощью этого инструмента? (Подбор глаголов, обозначающих действия)</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a:effectLst/>
                        <a:latin typeface="Calibri"/>
                      </a:endParaRPr>
                    </a:p>
                  </a:txBody>
                  <a:tcPr marL="73660" marR="73660" marT="0" marB="0"/>
                </a:tc>
              </a:tr>
              <a:tr h="1035270">
                <a:tc>
                  <a:txBody>
                    <a:bodyPr/>
                    <a:lstStyle/>
                    <a:p>
                      <a:pPr>
                        <a:lnSpc>
                          <a:spcPct val="115000"/>
                        </a:lnSpc>
                        <a:spcAft>
                          <a:spcPts val="1000"/>
                        </a:spcAft>
                      </a:pPr>
                      <a:r>
                        <a:rPr lang="ru-RU" sz="1100">
                          <a:effectLst/>
                        </a:rPr>
                        <a:t>8</a:t>
                      </a:r>
                      <a:endParaRPr lang="ru-RU" sz="1100">
                        <a:effectLst/>
                        <a:latin typeface="Calibri"/>
                        <a:ea typeface="Calibri"/>
                        <a:cs typeface="Times New Roman"/>
                      </a:endParaRPr>
                    </a:p>
                  </a:txBody>
                  <a:tcPr marL="73660" marR="73660" marT="0" marB="0"/>
                </a:tc>
                <a:tc>
                  <a:txBody>
                    <a:bodyPr/>
                    <a:lstStyle/>
                    <a:p>
                      <a:pPr>
                        <a:lnSpc>
                          <a:spcPct val="115000"/>
                        </a:lnSpc>
                        <a:spcAft>
                          <a:spcPts val="1000"/>
                        </a:spcAft>
                      </a:pPr>
                      <a:r>
                        <a:rPr lang="ru-RU" sz="1100">
                          <a:effectLst/>
                        </a:rPr>
                        <a:t>Составь рассказ о профессии по картинке (по схеме): название-место работы-для чего и кому нужна профессия-выполняемые трудовые действия-инструмент-результат работы)</a:t>
                      </a:r>
                      <a:endParaRPr lang="ru-RU" sz="1100">
                        <a:effectLst/>
                        <a:latin typeface="Calibri"/>
                        <a:ea typeface="Calibri"/>
                        <a:cs typeface="Times New Roman"/>
                      </a:endParaRPr>
                    </a:p>
                  </a:txBody>
                  <a:tcPr marL="73660" marR="73660" marT="0" marB="0"/>
                </a:tc>
                <a:tc>
                  <a:txBody>
                    <a:bodyPr/>
                    <a:lstStyle/>
                    <a:p>
                      <a:pPr>
                        <a:lnSpc>
                          <a:spcPct val="115000"/>
                        </a:lnSpc>
                      </a:pPr>
                      <a:endParaRPr lang="ru-RU" sz="1100" dirty="0">
                        <a:effectLst/>
                        <a:latin typeface="Calibri"/>
                      </a:endParaRPr>
                    </a:p>
                  </a:txBody>
                  <a:tcPr marL="73660" marR="73660" marT="0" marB="0"/>
                </a:tc>
              </a:tr>
            </a:tbl>
          </a:graphicData>
        </a:graphic>
      </p:graphicFrame>
    </p:spTree>
    <p:extLst>
      <p:ext uri="{BB962C8B-B14F-4D97-AF65-F5344CB8AC3E}">
        <p14:creationId xmlns:p14="http://schemas.microsoft.com/office/powerpoint/2010/main" val="76187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8018"/>
          </a:xfrm>
        </p:spPr>
        <p:txBody>
          <a:bodyPr/>
          <a:lstStyle/>
          <a:p>
            <a:endParaRPr lang="ru-RU" dirty="0"/>
          </a:p>
        </p:txBody>
      </p:sp>
      <p:sp>
        <p:nvSpPr>
          <p:cNvPr id="3" name="Объект 2"/>
          <p:cNvSpPr>
            <a:spLocks noGrp="1"/>
          </p:cNvSpPr>
          <p:nvPr>
            <p:ph idx="1"/>
          </p:nvPr>
        </p:nvSpPr>
        <p:spPr>
          <a:xfrm>
            <a:off x="457200" y="188640"/>
            <a:ext cx="8229600" cy="5937523"/>
          </a:xfrm>
        </p:spPr>
        <p:txBody>
          <a:bodyPr/>
          <a:lstStyle/>
          <a:p>
            <a:r>
              <a:rPr lang="ru-RU" sz="1600" b="1" i="1" dirty="0">
                <a:latin typeface="Times New Roman" panose="02020603050405020304" pitchFamily="18" charset="0"/>
                <a:cs typeface="Times New Roman" panose="02020603050405020304" pitchFamily="18" charset="0"/>
              </a:rPr>
              <a:t>Примечание к таблице.</a:t>
            </a:r>
            <a:endParaRPr lang="ru-RU" sz="1600" dirty="0">
              <a:latin typeface="Times New Roman" panose="02020603050405020304" pitchFamily="18" charset="0"/>
              <a:cs typeface="Times New Roman" panose="02020603050405020304" pitchFamily="18" charset="0"/>
            </a:endParaRPr>
          </a:p>
          <a:p>
            <a:r>
              <a:rPr lang="ru-RU" sz="1600" i="1" dirty="0">
                <a:latin typeface="Times New Roman" panose="02020603050405020304" pitchFamily="18" charset="0"/>
                <a:cs typeface="Times New Roman" panose="02020603050405020304" pitchFamily="18" charset="0"/>
              </a:rPr>
              <a:t>В графе ставится знак +, если ребенок ответил (высокий уровень)</a:t>
            </a:r>
            <a:endParaRPr lang="ru-RU" sz="1600" dirty="0">
              <a:latin typeface="Times New Roman" panose="02020603050405020304" pitchFamily="18" charset="0"/>
              <a:cs typeface="Times New Roman" panose="02020603050405020304" pitchFamily="18" charset="0"/>
            </a:endParaRPr>
          </a:p>
          <a:p>
            <a:r>
              <a:rPr lang="ru-RU" sz="1600" i="1" dirty="0">
                <a:latin typeface="Times New Roman" panose="02020603050405020304" pitchFamily="18" charset="0"/>
                <a:cs typeface="Times New Roman" panose="02020603050405020304" pitchFamily="18" charset="0"/>
              </a:rPr>
              <a:t>Галочка, если ответил с подсказками взрослого (средний уровень)</a:t>
            </a:r>
            <a:endParaRPr lang="ru-RU" sz="1600" dirty="0">
              <a:latin typeface="Times New Roman" panose="02020603050405020304" pitchFamily="18" charset="0"/>
              <a:cs typeface="Times New Roman" panose="02020603050405020304" pitchFamily="18" charset="0"/>
            </a:endParaRPr>
          </a:p>
          <a:p>
            <a:r>
              <a:rPr lang="ru-RU" sz="1600" i="1" dirty="0">
                <a:latin typeface="Times New Roman" panose="02020603050405020304" pitchFamily="18" charset="0"/>
                <a:cs typeface="Times New Roman" panose="02020603050405020304" pitchFamily="18" charset="0"/>
              </a:rPr>
              <a:t>Знак «минус)- если ребенок не ответил или дал неправильный ответ.</a:t>
            </a:r>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Высокий уровень знаний – 1-ый уровень</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Ребенок дает полный, точный ответ. Имеет четкое представление о должностных обязанностях, орудиях труда, месте работы, трудовых действиях и результатах труда.                                  Последовательно характеризует процесс организации труда</a:t>
            </a:r>
          </a:p>
          <a:p>
            <a:r>
              <a:rPr lang="ru-RU" sz="1600" b="1" dirty="0">
                <a:latin typeface="Times New Roman" panose="02020603050405020304" pitchFamily="18" charset="0"/>
                <a:cs typeface="Times New Roman" panose="02020603050405020304" pitchFamily="18" charset="0"/>
              </a:rPr>
              <a:t>Средний уровень знаний-2-ой уровень</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Ребенок дает неточный ответ, не выделяет отдельные детали процесса, называет не все орудия труда, опускает отдельные трудовые действия, значимость результата.                   Не всегда характеризует труд взрослых, опираясь на описание значимости труда, инструментов,  трудовых действий; опускает некоторые действия при изложении последовательности организации труда</a:t>
            </a:r>
          </a:p>
          <a:p>
            <a:r>
              <a:rPr lang="ru-RU" sz="1600" b="1" dirty="0">
                <a:latin typeface="Times New Roman" panose="02020603050405020304" pitchFamily="18" charset="0"/>
                <a:cs typeface="Times New Roman" panose="02020603050405020304" pitchFamily="18" charset="0"/>
              </a:rPr>
              <a:t>Низкий уровень знаний-3-й уровень</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Ребенок дает неправильный ответ. Затрудняется назвать должностные обязанности, путает орудия труда, не имеет представлений о рудовых действиях и результатах труда. Не владеет знаниями о процессе организации труда взрослых. </a:t>
            </a:r>
          </a:p>
          <a:p>
            <a:endParaRPr lang="ru-RU" dirty="0"/>
          </a:p>
        </p:txBody>
      </p:sp>
    </p:spTree>
    <p:extLst>
      <p:ext uri="{BB962C8B-B14F-4D97-AF65-F5344CB8AC3E}">
        <p14:creationId xmlns:p14="http://schemas.microsoft.com/office/powerpoint/2010/main" val="375158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229600" cy="490066"/>
          </a:xfrm>
        </p:spPr>
        <p:txBody>
          <a:bodyPr/>
          <a:lstStyle/>
          <a:p>
            <a:pPr algn="l"/>
            <a:r>
              <a:rPr lang="ru-RU" dirty="0" smtClean="0"/>
              <a:t>Входной опрос </a:t>
            </a:r>
            <a:endParaRPr lang="ru-RU" dirty="0"/>
          </a:p>
        </p:txBody>
      </p:sp>
      <p:sp>
        <p:nvSpPr>
          <p:cNvPr id="4" name="Объект 3"/>
          <p:cNvSpPr>
            <a:spLocks noGrp="1"/>
          </p:cNvSpPr>
          <p:nvPr>
            <p:ph idx="1"/>
          </p:nvPr>
        </p:nvSpPr>
        <p:spPr>
          <a:xfrm>
            <a:off x="251520" y="908720"/>
            <a:ext cx="8229600" cy="4525963"/>
          </a:xfrm>
        </p:spPr>
        <p:txBody>
          <a:bodyPr/>
          <a:lstStyle/>
          <a:p>
            <a:r>
              <a:rPr lang="ru-RU" sz="2400" dirty="0">
                <a:latin typeface="Times New Roman" panose="02020603050405020304" pitchFamily="18" charset="0"/>
                <a:cs typeface="Times New Roman" panose="02020603050405020304" pitchFamily="18" charset="0"/>
              </a:rPr>
              <a:t>В анкетировании приняло участие </a:t>
            </a:r>
            <a:r>
              <a:rPr lang="ru-RU" sz="2400" dirty="0" smtClean="0">
                <a:latin typeface="Times New Roman" panose="02020603050405020304" pitchFamily="18" charset="0"/>
                <a:cs typeface="Times New Roman" panose="02020603050405020304" pitchFamily="18" charset="0"/>
              </a:rPr>
              <a:t>16 </a:t>
            </a:r>
            <a:r>
              <a:rPr lang="ru-RU" sz="2400" dirty="0">
                <a:latin typeface="Times New Roman" panose="02020603050405020304" pitchFamily="18" charset="0"/>
                <a:cs typeface="Times New Roman" panose="02020603050405020304" pitchFamily="18" charset="0"/>
              </a:rPr>
              <a:t>родителя:</a:t>
            </a:r>
          </a:p>
          <a:p>
            <a:r>
              <a:rPr lang="ru-RU" sz="2400" dirty="0" smtClean="0">
                <a:latin typeface="Times New Roman" panose="02020603050405020304" pitchFamily="18" charset="0"/>
                <a:cs typeface="Times New Roman" panose="02020603050405020304" pitchFamily="18" charset="0"/>
              </a:rPr>
              <a:t>50% </a:t>
            </a:r>
            <a:r>
              <a:rPr lang="ru-RU" sz="2400" dirty="0">
                <a:latin typeface="Times New Roman" panose="02020603050405020304" pitchFamily="18" charset="0"/>
                <a:cs typeface="Times New Roman" panose="02020603050405020304" pitchFamily="18" charset="0"/>
              </a:rPr>
              <a:t>родителей не знакомит детей со своей профессиональной деятельностью;</a:t>
            </a:r>
          </a:p>
          <a:p>
            <a:r>
              <a:rPr lang="ru-RU" sz="2400" dirty="0" smtClean="0">
                <a:latin typeface="Times New Roman" panose="02020603050405020304" pitchFamily="18" charset="0"/>
                <a:cs typeface="Times New Roman" panose="02020603050405020304" pitchFamily="18" charset="0"/>
              </a:rPr>
              <a:t>70% </a:t>
            </a:r>
            <a:r>
              <a:rPr lang="ru-RU" sz="2400" dirty="0">
                <a:latin typeface="Times New Roman" panose="02020603050405020304" pitchFamily="18" charset="0"/>
                <a:cs typeface="Times New Roman" panose="02020603050405020304" pitchFamily="18" charset="0"/>
              </a:rPr>
              <a:t>не придают большого значения понятию «профессия», не привлекают  к обсуждению своих профессиональных дел;</a:t>
            </a:r>
          </a:p>
          <a:p>
            <a:r>
              <a:rPr lang="ru-RU" sz="2400" dirty="0" smtClean="0">
                <a:latin typeface="Times New Roman" panose="02020603050405020304" pitchFamily="18" charset="0"/>
                <a:cs typeface="Times New Roman" panose="02020603050405020304" pitchFamily="18" charset="0"/>
              </a:rPr>
              <a:t>80% </a:t>
            </a:r>
            <a:r>
              <a:rPr lang="ru-RU" sz="2400" dirty="0">
                <a:latin typeface="Times New Roman" panose="02020603050405020304" pitchFamily="18" charset="0"/>
                <a:cs typeface="Times New Roman" panose="02020603050405020304" pitchFamily="18" charset="0"/>
              </a:rPr>
              <a:t>не знают о каких профессиях мечтают дети;</a:t>
            </a:r>
          </a:p>
          <a:p>
            <a:r>
              <a:rPr lang="ru-RU" sz="2400" dirty="0" smtClean="0">
                <a:latin typeface="Times New Roman" panose="02020603050405020304" pitchFamily="18" charset="0"/>
                <a:cs typeface="Times New Roman" panose="02020603050405020304" pitchFamily="18" charset="0"/>
              </a:rPr>
              <a:t>80% </a:t>
            </a:r>
            <a:r>
              <a:rPr lang="ru-RU" sz="2400" dirty="0">
                <a:latin typeface="Times New Roman" panose="02020603050405020304" pitchFamily="18" charset="0"/>
                <a:cs typeface="Times New Roman" panose="02020603050405020304" pitchFamily="18" charset="0"/>
              </a:rPr>
              <a:t>не создают условий  для ознакомления  с профессиями.</a:t>
            </a:r>
          </a:p>
          <a:p>
            <a:endParaRPr lang="ru-RU" dirty="0"/>
          </a:p>
          <a:p>
            <a:endParaRPr lang="ru-RU" dirty="0"/>
          </a:p>
        </p:txBody>
      </p:sp>
    </p:spTree>
    <p:extLst>
      <p:ext uri="{BB962C8B-B14F-4D97-AF65-F5344CB8AC3E}">
        <p14:creationId xmlns:p14="http://schemas.microsoft.com/office/powerpoint/2010/main" val="602878600"/>
      </p:ext>
    </p:extLst>
  </p:cSld>
  <p:clrMapOvr>
    <a:masterClrMapping/>
  </p:clrMapOvr>
</p:sld>
</file>

<file path=ppt/theme/theme1.xml><?xml version="1.0" encoding="utf-8"?>
<a:theme xmlns:a="http://schemas.openxmlformats.org/drawingml/2006/main" name="Diseño predeterminado">
  <a:themeElements>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5541</TotalTime>
  <Words>1385</Words>
  <Application>Microsoft Office PowerPoint</Application>
  <PresentationFormat>Экран (4:3)</PresentationFormat>
  <Paragraphs>185</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Diseño predeterminado</vt:lpstr>
      <vt:lpstr>Проект «МОЯ БУДУЩАЯ ПРОФЕССИЯ»</vt:lpstr>
      <vt:lpstr>Общие сведенья </vt:lpstr>
      <vt:lpstr>Анотация </vt:lpstr>
      <vt:lpstr> </vt:lpstr>
      <vt:lpstr>Планируемый результат </vt:lpstr>
      <vt:lpstr>  План  реализации проекта (этапы работы).  </vt:lpstr>
      <vt:lpstr>  Мониторинг (анкетирование родителей и детей) </vt:lpstr>
      <vt:lpstr>Презентация PowerPoint</vt:lpstr>
      <vt:lpstr>Входной опрос </vt:lpstr>
      <vt:lpstr> 2 этап – основной, организационно-практический </vt:lpstr>
      <vt:lpstr>Презентация PowerPoint</vt:lpstr>
      <vt:lpstr>  План выполнения проекта  План  выполнения проекта </vt:lpstr>
      <vt:lpstr>Алгоритм ознакомления с профессией </vt:lpstr>
      <vt:lpstr>Презентация PowerPoint</vt:lpstr>
      <vt:lpstr>Сюжетные игры </vt:lpstr>
      <vt:lpstr>Строители</vt:lpstr>
      <vt:lpstr>Водитель</vt:lpstr>
      <vt:lpstr>Повар </vt:lpstr>
      <vt:lpstr>Салон красоты </vt:lpstr>
      <vt:lpstr>Полицейский </vt:lpstr>
      <vt:lpstr>Занятия </vt:lpstr>
      <vt:lpstr>Презентация PowerPoint</vt:lpstr>
      <vt:lpstr>Презентация PowerPoint</vt:lpstr>
      <vt:lpstr>Презентация PowerPoint</vt:lpstr>
      <vt:lpstr>Презентация PowerPoint</vt:lpstr>
      <vt:lpstr>Консультация для родителей </vt:lpstr>
      <vt:lpstr>3 этап – заключительный: </vt:lpstr>
      <vt:lpstr>Итоговый опрос </vt:lpstr>
      <vt:lpstr>Альбом</vt:lpstr>
      <vt:lpstr>Итог работы. Вывод. </vt:lpstr>
      <vt:lpstr>Ресурсное обеспечение: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728</cp:revision>
  <dcterms:created xsi:type="dcterms:W3CDTF">2010-05-23T14:28:12Z</dcterms:created>
  <dcterms:modified xsi:type="dcterms:W3CDTF">2024-02-08T09:01:08Z</dcterms:modified>
</cp:coreProperties>
</file>