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64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35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A814D2-AC65-4059-A8A9-6305B205420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F83AD5-05E2-4A23-AD6E-A5FA1F5D8602}">
      <dgm:prSet/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i="0" dirty="0" smtClean="0">
              <a:solidFill>
                <a:srgbClr val="FFFF00"/>
              </a:solidFill>
              <a:latin typeface="+mn-lt"/>
            </a:rPr>
            <a:t>Дети 1, 5 – 2 лет относятся к раннему возрасту.</a:t>
          </a:r>
          <a:endParaRPr lang="ru-RU" b="1" dirty="0">
            <a:solidFill>
              <a:srgbClr val="FFFF00"/>
            </a:solidFill>
            <a:latin typeface="+mn-lt"/>
          </a:endParaRPr>
        </a:p>
      </dgm:t>
    </dgm:pt>
    <dgm:pt modelId="{BF1749E3-4A4D-4097-B599-DAD4E153F878}" type="parTrans" cxnId="{3C419A8A-07CE-4D39-A84D-7640AC3FC191}">
      <dgm:prSet/>
      <dgm:spPr/>
      <dgm:t>
        <a:bodyPr/>
        <a:lstStyle/>
        <a:p>
          <a:endParaRPr lang="ru-RU"/>
        </a:p>
      </dgm:t>
    </dgm:pt>
    <dgm:pt modelId="{2B2D96B6-70C8-4A2E-96B1-A93344DE0A06}" type="sibTrans" cxnId="{3C419A8A-07CE-4D39-A84D-7640AC3FC191}">
      <dgm:prSet/>
      <dgm:spPr/>
      <dgm:t>
        <a:bodyPr/>
        <a:lstStyle/>
        <a:p>
          <a:endParaRPr lang="ru-RU"/>
        </a:p>
      </dgm:t>
    </dgm:pt>
    <dgm:pt modelId="{5A216C6B-CF15-4F63-8534-2B9DAFDAE343}">
      <dgm:prSet phldrT="[Текст]" custT="1"/>
      <dgm:spPr>
        <a:solidFill>
          <a:srgbClr val="00B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i="0" dirty="0" smtClean="0">
              <a:solidFill>
                <a:srgbClr val="FFFF00"/>
              </a:solidFill>
            </a:rPr>
            <a:t>активное формирование речи:</a:t>
          </a:r>
          <a:endParaRPr lang="ru-RU" sz="2000" b="1" dirty="0">
            <a:solidFill>
              <a:srgbClr val="FFFF00"/>
            </a:solidFill>
          </a:endParaRPr>
        </a:p>
      </dgm:t>
    </dgm:pt>
    <dgm:pt modelId="{C1185A0F-7266-4D86-98B7-FD212D7FAF6C}" type="parTrans" cxnId="{9201208F-2713-48FE-B85E-2AF5F2EFAA7F}">
      <dgm:prSet/>
      <dgm:spPr>
        <a:solidFill>
          <a:srgbClr val="FF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F4CE0E90-A4AB-44AE-8157-C5B7523FA5BD}" type="sibTrans" cxnId="{9201208F-2713-48FE-B85E-2AF5F2EFAA7F}">
      <dgm:prSet/>
      <dgm:spPr/>
      <dgm:t>
        <a:bodyPr/>
        <a:lstStyle/>
        <a:p>
          <a:endParaRPr lang="ru-RU"/>
        </a:p>
      </dgm:t>
    </dgm:pt>
    <dgm:pt modelId="{87C82E01-A290-4896-A718-375308B55EE1}">
      <dgm:prSet/>
      <dgm:spPr/>
      <dgm:t>
        <a:bodyPr/>
        <a:lstStyle/>
        <a:p>
          <a:endParaRPr lang="smj-SE"/>
        </a:p>
      </dgm:t>
    </dgm:pt>
    <dgm:pt modelId="{6987E5D4-0A35-4CE4-B112-6E97F1088EBE}" type="parTrans" cxnId="{2FECE42C-FF56-4828-A5CC-41034D125239}">
      <dgm:prSet/>
      <dgm:spPr/>
      <dgm:t>
        <a:bodyPr/>
        <a:lstStyle/>
        <a:p>
          <a:endParaRPr lang="ru-RU"/>
        </a:p>
      </dgm:t>
    </dgm:pt>
    <dgm:pt modelId="{1249E5C3-5BD9-4D4B-B99C-62D7EFD07FCE}" type="sibTrans" cxnId="{2FECE42C-FF56-4828-A5CC-41034D125239}">
      <dgm:prSet/>
      <dgm:spPr/>
      <dgm:t>
        <a:bodyPr/>
        <a:lstStyle/>
        <a:p>
          <a:endParaRPr lang="ru-RU"/>
        </a:p>
      </dgm:t>
    </dgm:pt>
    <dgm:pt modelId="{2C2FE472-B3BF-4BD2-9106-6B60DA8A2BD3}">
      <dgm:prSet/>
      <dgm:spPr/>
      <dgm:t>
        <a:bodyPr/>
        <a:lstStyle/>
        <a:p>
          <a:endParaRPr lang="smj-SE"/>
        </a:p>
      </dgm:t>
    </dgm:pt>
    <dgm:pt modelId="{DBF87312-A132-414C-8D3B-2A641F26AAE5}" type="parTrans" cxnId="{92B7040F-1D4E-423D-A0E4-BB82EA47E4D8}">
      <dgm:prSet/>
      <dgm:spPr/>
      <dgm:t>
        <a:bodyPr/>
        <a:lstStyle/>
        <a:p>
          <a:endParaRPr lang="ru-RU"/>
        </a:p>
      </dgm:t>
    </dgm:pt>
    <dgm:pt modelId="{7B0AB6F9-B3E5-4E02-9319-C31FAB861915}" type="sibTrans" cxnId="{92B7040F-1D4E-423D-A0E4-BB82EA47E4D8}">
      <dgm:prSet/>
      <dgm:spPr/>
      <dgm:t>
        <a:bodyPr/>
        <a:lstStyle/>
        <a:p>
          <a:endParaRPr lang="ru-RU"/>
        </a:p>
      </dgm:t>
    </dgm:pt>
    <dgm:pt modelId="{DE24BC60-32D7-4536-9977-21EF7542013E}">
      <dgm:prSet/>
      <dgm:spPr/>
      <dgm:t>
        <a:bodyPr/>
        <a:lstStyle/>
        <a:p>
          <a:endParaRPr lang="smj-SE"/>
        </a:p>
      </dgm:t>
    </dgm:pt>
    <dgm:pt modelId="{9BAA8C37-6636-43B9-8B02-5B583462304C}" type="parTrans" cxnId="{ADB2CE5E-AC92-4548-BE89-4993BBB10591}">
      <dgm:prSet/>
      <dgm:spPr/>
      <dgm:t>
        <a:bodyPr/>
        <a:lstStyle/>
        <a:p>
          <a:endParaRPr lang="ru-RU"/>
        </a:p>
      </dgm:t>
    </dgm:pt>
    <dgm:pt modelId="{227DA472-68D5-416C-A50C-C4DAD4BF3E93}" type="sibTrans" cxnId="{ADB2CE5E-AC92-4548-BE89-4993BBB10591}">
      <dgm:prSet/>
      <dgm:spPr/>
      <dgm:t>
        <a:bodyPr/>
        <a:lstStyle/>
        <a:p>
          <a:endParaRPr lang="ru-RU"/>
        </a:p>
      </dgm:t>
    </dgm:pt>
    <dgm:pt modelId="{17772951-08C6-42A2-BEE0-C392AF89EE24}">
      <dgm:prSet custT="1"/>
      <dgm:spPr>
        <a:solidFill>
          <a:srgbClr val="7030A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i="0" dirty="0" err="1" smtClean="0">
              <a:solidFill>
                <a:srgbClr val="FFFF00"/>
              </a:solidFill>
            </a:rPr>
            <a:t>Манипулиров-ие</a:t>
          </a:r>
          <a:r>
            <a:rPr lang="ru-RU" sz="2000" b="1" i="0" dirty="0" smtClean="0">
              <a:solidFill>
                <a:srgbClr val="FFFF00"/>
              </a:solidFill>
            </a:rPr>
            <a:t> предметами.</a:t>
          </a:r>
          <a:r>
            <a:rPr lang="ru-RU" sz="2000" b="0" i="0" dirty="0" smtClean="0"/>
            <a:t> </a:t>
          </a:r>
          <a:endParaRPr lang="ru-RU" sz="2000" dirty="0"/>
        </a:p>
      </dgm:t>
    </dgm:pt>
    <dgm:pt modelId="{55B3AC19-51A8-46B5-A62E-DCBDFBD61856}" type="parTrans" cxnId="{E78CDDC4-2121-410D-A86B-2EB692B633A8}">
      <dgm:prSet/>
      <dgm:spPr>
        <a:solidFill>
          <a:srgbClr val="00B0F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A6D82382-822F-47F1-96D3-6E11F7B68451}" type="sibTrans" cxnId="{E78CDDC4-2121-410D-A86B-2EB692B633A8}">
      <dgm:prSet/>
      <dgm:spPr/>
      <dgm:t>
        <a:bodyPr/>
        <a:lstStyle/>
        <a:p>
          <a:endParaRPr lang="ru-RU"/>
        </a:p>
      </dgm:t>
    </dgm:pt>
    <dgm:pt modelId="{23E1B3D3-6CD7-47BA-8248-7DC4EB3F9B7A}">
      <dgm:prSet custT="1"/>
      <dgm:spPr>
        <a:solidFill>
          <a:srgbClr val="0070C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i="0" dirty="0" smtClean="0">
              <a:solidFill>
                <a:srgbClr val="FFFF00"/>
              </a:solidFill>
            </a:rPr>
            <a:t>предпочитают самостоятельные игры. </a:t>
          </a:r>
          <a:endParaRPr lang="ru-RU" sz="2000" b="1" dirty="0">
            <a:solidFill>
              <a:srgbClr val="FFFF00"/>
            </a:solidFill>
          </a:endParaRPr>
        </a:p>
      </dgm:t>
    </dgm:pt>
    <dgm:pt modelId="{6CB45E7C-019F-4FA7-8865-19618AC58A52}" type="parTrans" cxnId="{C8A8EFDE-C95F-4C56-98B2-4E62E4504F97}">
      <dgm:prSet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D7DBBB20-DD72-480F-8736-1319FF8C5B19}" type="sibTrans" cxnId="{C8A8EFDE-C95F-4C56-98B2-4E62E4504F97}">
      <dgm:prSet/>
      <dgm:spPr/>
      <dgm:t>
        <a:bodyPr/>
        <a:lstStyle/>
        <a:p>
          <a:endParaRPr lang="ru-RU"/>
        </a:p>
      </dgm:t>
    </dgm:pt>
    <dgm:pt modelId="{C008F520-9292-45D7-9E92-300A893BD441}">
      <dgm:prSet custT="1"/>
      <dgm:spPr>
        <a:solidFill>
          <a:srgbClr val="FFFF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i="0" dirty="0" smtClean="0">
              <a:solidFill>
                <a:schemeClr val="accent2">
                  <a:lumMod val="50000"/>
                </a:schemeClr>
              </a:solidFill>
            </a:rPr>
            <a:t>Главной функцией является восприятие</a:t>
          </a:r>
          <a:endParaRPr lang="ru-RU" sz="2000" b="1" dirty="0">
            <a:solidFill>
              <a:schemeClr val="accent2">
                <a:lumMod val="50000"/>
              </a:schemeClr>
            </a:solidFill>
          </a:endParaRPr>
        </a:p>
      </dgm:t>
    </dgm:pt>
    <dgm:pt modelId="{DC91E146-9DB0-4113-9C8C-759EE7EEC838}" type="parTrans" cxnId="{56378986-09CC-4A2E-B7B7-E133FD9682B8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CCA3E16C-3E5C-4FDF-9615-5763BAB10FBC}" type="sibTrans" cxnId="{56378986-09CC-4A2E-B7B7-E133FD9682B8}">
      <dgm:prSet/>
      <dgm:spPr/>
      <dgm:t>
        <a:bodyPr/>
        <a:lstStyle/>
        <a:p>
          <a:endParaRPr lang="ru-RU"/>
        </a:p>
      </dgm:t>
    </dgm:pt>
    <dgm:pt modelId="{4CB8D891-6DB6-416F-BC17-3DD63429E942}">
      <dgm:prSet custT="1"/>
      <dgm:spPr>
        <a:solidFill>
          <a:srgbClr val="D63641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i="0" dirty="0" smtClean="0">
              <a:solidFill>
                <a:srgbClr val="FFFF00"/>
              </a:solidFill>
            </a:rPr>
            <a:t>Поведение ребенка непроизвольное</a:t>
          </a:r>
          <a:endParaRPr lang="ru-RU" sz="2000" b="1" dirty="0">
            <a:solidFill>
              <a:srgbClr val="FFFF00"/>
            </a:solidFill>
          </a:endParaRPr>
        </a:p>
      </dgm:t>
    </dgm:pt>
    <dgm:pt modelId="{53CC8DAE-5E2F-4284-B190-9D8014C224D1}" type="parTrans" cxnId="{FAD68AD3-74ED-487B-8C22-E4D9DE260640}">
      <dgm:prSet/>
      <dgm:spPr>
        <a:solidFill>
          <a:srgbClr val="FFFF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6C147F37-E098-48A2-8037-A63D3F5991CE}" type="sibTrans" cxnId="{FAD68AD3-74ED-487B-8C22-E4D9DE260640}">
      <dgm:prSet/>
      <dgm:spPr/>
      <dgm:t>
        <a:bodyPr/>
        <a:lstStyle/>
        <a:p>
          <a:endParaRPr lang="ru-RU"/>
        </a:p>
      </dgm:t>
    </dgm:pt>
    <dgm:pt modelId="{CCACE5A1-4EC5-4654-95D2-3E019C301D14}" type="pres">
      <dgm:prSet presAssocID="{FFA814D2-AC65-4059-A8A9-6305B205420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mj-SE"/>
        </a:p>
      </dgm:t>
    </dgm:pt>
    <dgm:pt modelId="{292CC389-C8F0-40D0-857D-B040A74A1692}" type="pres">
      <dgm:prSet presAssocID="{79F83AD5-05E2-4A23-AD6E-A5FA1F5D8602}" presName="centerShape" presStyleLbl="node0" presStyleIdx="0" presStyleCnt="1" custScaleX="138581" custScaleY="105610"/>
      <dgm:spPr/>
      <dgm:t>
        <a:bodyPr/>
        <a:lstStyle/>
        <a:p>
          <a:endParaRPr lang="ru-RU"/>
        </a:p>
      </dgm:t>
    </dgm:pt>
    <dgm:pt modelId="{872F39CF-E3D4-4319-8027-15748F814BE5}" type="pres">
      <dgm:prSet presAssocID="{6CB45E7C-019F-4FA7-8865-19618AC58A52}" presName="parTrans" presStyleLbl="sibTrans2D1" presStyleIdx="0" presStyleCnt="5"/>
      <dgm:spPr/>
      <dgm:t>
        <a:bodyPr/>
        <a:lstStyle/>
        <a:p>
          <a:endParaRPr lang="smj-SE"/>
        </a:p>
      </dgm:t>
    </dgm:pt>
    <dgm:pt modelId="{A488D672-8132-4C72-8B38-647CA8975A33}" type="pres">
      <dgm:prSet presAssocID="{6CB45E7C-019F-4FA7-8865-19618AC58A52}" presName="connectorText" presStyleLbl="sibTrans2D1" presStyleIdx="0" presStyleCnt="5"/>
      <dgm:spPr/>
      <dgm:t>
        <a:bodyPr/>
        <a:lstStyle/>
        <a:p>
          <a:endParaRPr lang="smj-SE"/>
        </a:p>
      </dgm:t>
    </dgm:pt>
    <dgm:pt modelId="{25650187-CABB-41C5-9FDA-77B232C2D3D2}" type="pres">
      <dgm:prSet presAssocID="{23E1B3D3-6CD7-47BA-8248-7DC4EB3F9B7A}" presName="node" presStyleLbl="node1" presStyleIdx="0" presStyleCnt="5" custScaleX="173404" custScaleY="77496">
        <dgm:presLayoutVars>
          <dgm:bulletEnabled val="1"/>
        </dgm:presLayoutVars>
      </dgm:prSet>
      <dgm:spPr/>
      <dgm:t>
        <a:bodyPr/>
        <a:lstStyle/>
        <a:p>
          <a:endParaRPr lang="smj-SE"/>
        </a:p>
      </dgm:t>
    </dgm:pt>
    <dgm:pt modelId="{7C516666-0B04-4BF2-97F1-1CA986A020F7}" type="pres">
      <dgm:prSet presAssocID="{55B3AC19-51A8-46B5-A62E-DCBDFBD61856}" presName="parTrans" presStyleLbl="sibTrans2D1" presStyleIdx="1" presStyleCnt="5"/>
      <dgm:spPr/>
      <dgm:t>
        <a:bodyPr/>
        <a:lstStyle/>
        <a:p>
          <a:endParaRPr lang="smj-SE"/>
        </a:p>
      </dgm:t>
    </dgm:pt>
    <dgm:pt modelId="{37628C95-BFDD-4A93-913C-9974DE206DE4}" type="pres">
      <dgm:prSet presAssocID="{55B3AC19-51A8-46B5-A62E-DCBDFBD61856}" presName="connectorText" presStyleLbl="sibTrans2D1" presStyleIdx="1" presStyleCnt="5"/>
      <dgm:spPr/>
      <dgm:t>
        <a:bodyPr/>
        <a:lstStyle/>
        <a:p>
          <a:endParaRPr lang="smj-SE"/>
        </a:p>
      </dgm:t>
    </dgm:pt>
    <dgm:pt modelId="{B81D84FC-E5D2-4BFF-AA0E-8DC3EC24D81F}" type="pres">
      <dgm:prSet presAssocID="{17772951-08C6-42A2-BEE0-C392AF89EE24}" presName="node" presStyleLbl="node1" presStyleIdx="1" presStyleCnt="5" custScaleX="158104" custScaleY="71207" custRadScaleRad="125373" custRadScaleInc="8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966DF-EE4B-4391-B3EF-76631D7F9ECF}" type="pres">
      <dgm:prSet presAssocID="{53CC8DAE-5E2F-4284-B190-9D8014C224D1}" presName="parTrans" presStyleLbl="sibTrans2D1" presStyleIdx="2" presStyleCnt="5"/>
      <dgm:spPr/>
      <dgm:t>
        <a:bodyPr/>
        <a:lstStyle/>
        <a:p>
          <a:endParaRPr lang="smj-SE"/>
        </a:p>
      </dgm:t>
    </dgm:pt>
    <dgm:pt modelId="{93E8B753-7298-4B19-B490-0394547522C7}" type="pres">
      <dgm:prSet presAssocID="{53CC8DAE-5E2F-4284-B190-9D8014C224D1}" presName="connectorText" presStyleLbl="sibTrans2D1" presStyleIdx="2" presStyleCnt="5"/>
      <dgm:spPr/>
      <dgm:t>
        <a:bodyPr/>
        <a:lstStyle/>
        <a:p>
          <a:endParaRPr lang="smj-SE"/>
        </a:p>
      </dgm:t>
    </dgm:pt>
    <dgm:pt modelId="{23BE5A6B-4282-45C7-87B0-F9272ED95AB0}" type="pres">
      <dgm:prSet presAssocID="{4CB8D891-6DB6-416F-BC17-3DD63429E942}" presName="node" presStyleLbl="node1" presStyleIdx="2" presStyleCnt="5" custScaleX="160144" custScaleY="90320" custRadScaleRad="114413" custRadScaleInc="-44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7A6E4-3076-4AFB-BBBA-164DB1A26268}" type="pres">
      <dgm:prSet presAssocID="{C1185A0F-7266-4D86-98B7-FD212D7FAF6C}" presName="parTrans" presStyleLbl="sibTrans2D1" presStyleIdx="3" presStyleCnt="5"/>
      <dgm:spPr/>
      <dgm:t>
        <a:bodyPr/>
        <a:lstStyle/>
        <a:p>
          <a:endParaRPr lang="smj-SE"/>
        </a:p>
      </dgm:t>
    </dgm:pt>
    <dgm:pt modelId="{C60D6CE9-DDF2-498C-BFB7-170F8505146F}" type="pres">
      <dgm:prSet presAssocID="{C1185A0F-7266-4D86-98B7-FD212D7FAF6C}" presName="connectorText" presStyleLbl="sibTrans2D1" presStyleIdx="3" presStyleCnt="5"/>
      <dgm:spPr/>
      <dgm:t>
        <a:bodyPr/>
        <a:lstStyle/>
        <a:p>
          <a:endParaRPr lang="smj-SE"/>
        </a:p>
      </dgm:t>
    </dgm:pt>
    <dgm:pt modelId="{72DDF513-4992-44B6-8A84-24066C6C3600}" type="pres">
      <dgm:prSet presAssocID="{5A216C6B-CF15-4F63-8534-2B9DAFDAE343}" presName="node" presStyleLbl="node1" presStyleIdx="3" presStyleCnt="5" custScaleX="150553" custScaleY="93789" custRadScaleRad="109340" custRadScaleInc="44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C6DA9B-8565-44F1-9BE1-BEBB719C1015}" type="pres">
      <dgm:prSet presAssocID="{DC91E146-9DB0-4113-9C8C-759EE7EEC838}" presName="parTrans" presStyleLbl="sibTrans2D1" presStyleIdx="4" presStyleCnt="5"/>
      <dgm:spPr/>
      <dgm:t>
        <a:bodyPr/>
        <a:lstStyle/>
        <a:p>
          <a:endParaRPr lang="smj-SE"/>
        </a:p>
      </dgm:t>
    </dgm:pt>
    <dgm:pt modelId="{9BA48A19-D205-4BB3-9F6B-66D13A4F51F2}" type="pres">
      <dgm:prSet presAssocID="{DC91E146-9DB0-4113-9C8C-759EE7EEC838}" presName="connectorText" presStyleLbl="sibTrans2D1" presStyleIdx="4" presStyleCnt="5"/>
      <dgm:spPr/>
      <dgm:t>
        <a:bodyPr/>
        <a:lstStyle/>
        <a:p>
          <a:endParaRPr lang="smj-SE"/>
        </a:p>
      </dgm:t>
    </dgm:pt>
    <dgm:pt modelId="{76CEB6C0-62A0-4AFA-9C8A-49C6A5FF08A3}" type="pres">
      <dgm:prSet presAssocID="{C008F520-9292-45D7-9E92-300A893BD441}" presName="node" presStyleLbl="node1" presStyleIdx="4" presStyleCnt="5" custScaleX="150555" custScaleY="100000" custRadScaleRad="127387" custRadScaleInc="6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AB6E32-4C93-4FA7-851C-F8E036ABCE7B}" type="presOf" srcId="{C1185A0F-7266-4D86-98B7-FD212D7FAF6C}" destId="{7557A6E4-3076-4AFB-BBBA-164DB1A26268}" srcOrd="0" destOrd="0" presId="urn:microsoft.com/office/officeart/2005/8/layout/radial5"/>
    <dgm:cxn modelId="{ADB2CE5E-AC92-4548-BE89-4993BBB10591}" srcId="{FFA814D2-AC65-4059-A8A9-6305B205420F}" destId="{DE24BC60-32D7-4536-9977-21EF7542013E}" srcOrd="1" destOrd="0" parTransId="{9BAA8C37-6636-43B9-8B02-5B583462304C}" sibTransId="{227DA472-68D5-416C-A50C-C4DAD4BF3E93}"/>
    <dgm:cxn modelId="{3C1D601B-882C-4CA1-B7C3-0D64D2C181ED}" type="presOf" srcId="{FFA814D2-AC65-4059-A8A9-6305B205420F}" destId="{CCACE5A1-4EC5-4654-95D2-3E019C301D14}" srcOrd="0" destOrd="0" presId="urn:microsoft.com/office/officeart/2005/8/layout/radial5"/>
    <dgm:cxn modelId="{4076EBD3-3CAA-47BB-88A3-378A9BD9B624}" type="presOf" srcId="{6CB45E7C-019F-4FA7-8865-19618AC58A52}" destId="{872F39CF-E3D4-4319-8027-15748F814BE5}" srcOrd="0" destOrd="0" presId="urn:microsoft.com/office/officeart/2005/8/layout/radial5"/>
    <dgm:cxn modelId="{8FBF6FE2-0314-4F73-986E-02AB91D759BE}" type="presOf" srcId="{55B3AC19-51A8-46B5-A62E-DCBDFBD61856}" destId="{37628C95-BFDD-4A93-913C-9974DE206DE4}" srcOrd="1" destOrd="0" presId="urn:microsoft.com/office/officeart/2005/8/layout/radial5"/>
    <dgm:cxn modelId="{87E54226-8997-4EA6-8F51-D2CAE14BEE03}" type="presOf" srcId="{17772951-08C6-42A2-BEE0-C392AF89EE24}" destId="{B81D84FC-E5D2-4BFF-AA0E-8DC3EC24D81F}" srcOrd="0" destOrd="0" presId="urn:microsoft.com/office/officeart/2005/8/layout/radial5"/>
    <dgm:cxn modelId="{F887339A-3E07-4E8D-93C4-D29063E957B8}" type="presOf" srcId="{C008F520-9292-45D7-9E92-300A893BD441}" destId="{76CEB6C0-62A0-4AFA-9C8A-49C6A5FF08A3}" srcOrd="0" destOrd="0" presId="urn:microsoft.com/office/officeart/2005/8/layout/radial5"/>
    <dgm:cxn modelId="{E78CDDC4-2121-410D-A86B-2EB692B633A8}" srcId="{79F83AD5-05E2-4A23-AD6E-A5FA1F5D8602}" destId="{17772951-08C6-42A2-BEE0-C392AF89EE24}" srcOrd="1" destOrd="0" parTransId="{55B3AC19-51A8-46B5-A62E-DCBDFBD61856}" sibTransId="{A6D82382-822F-47F1-96D3-6E11F7B68451}"/>
    <dgm:cxn modelId="{AE7848FC-7EBA-4A76-BA3E-59E052210B43}" type="presOf" srcId="{6CB45E7C-019F-4FA7-8865-19618AC58A52}" destId="{A488D672-8132-4C72-8B38-647CA8975A33}" srcOrd="1" destOrd="0" presId="urn:microsoft.com/office/officeart/2005/8/layout/radial5"/>
    <dgm:cxn modelId="{FAD68AD3-74ED-487B-8C22-E4D9DE260640}" srcId="{79F83AD5-05E2-4A23-AD6E-A5FA1F5D8602}" destId="{4CB8D891-6DB6-416F-BC17-3DD63429E942}" srcOrd="2" destOrd="0" parTransId="{53CC8DAE-5E2F-4284-B190-9D8014C224D1}" sibTransId="{6C147F37-E098-48A2-8037-A63D3F5991CE}"/>
    <dgm:cxn modelId="{D8FADEAA-7CC1-4533-8219-0AF5B4CEB354}" type="presOf" srcId="{79F83AD5-05E2-4A23-AD6E-A5FA1F5D8602}" destId="{292CC389-C8F0-40D0-857D-B040A74A1692}" srcOrd="0" destOrd="0" presId="urn:microsoft.com/office/officeart/2005/8/layout/radial5"/>
    <dgm:cxn modelId="{BE9835E4-BAC9-4FC9-9F21-BEF84BB4270C}" type="presOf" srcId="{23E1B3D3-6CD7-47BA-8248-7DC4EB3F9B7A}" destId="{25650187-CABB-41C5-9FDA-77B232C2D3D2}" srcOrd="0" destOrd="0" presId="urn:microsoft.com/office/officeart/2005/8/layout/radial5"/>
    <dgm:cxn modelId="{56378986-09CC-4A2E-B7B7-E133FD9682B8}" srcId="{79F83AD5-05E2-4A23-AD6E-A5FA1F5D8602}" destId="{C008F520-9292-45D7-9E92-300A893BD441}" srcOrd="4" destOrd="0" parTransId="{DC91E146-9DB0-4113-9C8C-759EE7EEC838}" sibTransId="{CCA3E16C-3E5C-4FDF-9615-5763BAB10FBC}"/>
    <dgm:cxn modelId="{C8A8EFDE-C95F-4C56-98B2-4E62E4504F97}" srcId="{79F83AD5-05E2-4A23-AD6E-A5FA1F5D8602}" destId="{23E1B3D3-6CD7-47BA-8248-7DC4EB3F9B7A}" srcOrd="0" destOrd="0" parTransId="{6CB45E7C-019F-4FA7-8865-19618AC58A52}" sibTransId="{D7DBBB20-DD72-480F-8736-1319FF8C5B19}"/>
    <dgm:cxn modelId="{12AADCFF-0CF3-4A5C-8292-5CEA1C939DB1}" type="presOf" srcId="{5A216C6B-CF15-4F63-8534-2B9DAFDAE343}" destId="{72DDF513-4992-44B6-8A84-24066C6C3600}" srcOrd="0" destOrd="0" presId="urn:microsoft.com/office/officeart/2005/8/layout/radial5"/>
    <dgm:cxn modelId="{89417F95-604A-4D09-AE9F-ACFD1463A189}" type="presOf" srcId="{53CC8DAE-5E2F-4284-B190-9D8014C224D1}" destId="{93E8B753-7298-4B19-B490-0394547522C7}" srcOrd="1" destOrd="0" presId="urn:microsoft.com/office/officeart/2005/8/layout/radial5"/>
    <dgm:cxn modelId="{2FECE42C-FF56-4828-A5CC-41034D125239}" srcId="{FFA814D2-AC65-4059-A8A9-6305B205420F}" destId="{87C82E01-A290-4896-A718-375308B55EE1}" srcOrd="3" destOrd="0" parTransId="{6987E5D4-0A35-4CE4-B112-6E97F1088EBE}" sibTransId="{1249E5C3-5BD9-4D4B-B99C-62D7EFD07FCE}"/>
    <dgm:cxn modelId="{B685FD15-EE86-4A19-8F88-F46D3F94B4B8}" type="presOf" srcId="{C1185A0F-7266-4D86-98B7-FD212D7FAF6C}" destId="{C60D6CE9-DDF2-498C-BFB7-170F8505146F}" srcOrd="1" destOrd="0" presId="urn:microsoft.com/office/officeart/2005/8/layout/radial5"/>
    <dgm:cxn modelId="{92B7040F-1D4E-423D-A0E4-BB82EA47E4D8}" srcId="{FFA814D2-AC65-4059-A8A9-6305B205420F}" destId="{2C2FE472-B3BF-4BD2-9106-6B60DA8A2BD3}" srcOrd="2" destOrd="0" parTransId="{DBF87312-A132-414C-8D3B-2A641F26AAE5}" sibTransId="{7B0AB6F9-B3E5-4E02-9319-C31FAB861915}"/>
    <dgm:cxn modelId="{9201208F-2713-48FE-B85E-2AF5F2EFAA7F}" srcId="{79F83AD5-05E2-4A23-AD6E-A5FA1F5D8602}" destId="{5A216C6B-CF15-4F63-8534-2B9DAFDAE343}" srcOrd="3" destOrd="0" parTransId="{C1185A0F-7266-4D86-98B7-FD212D7FAF6C}" sibTransId="{F4CE0E90-A4AB-44AE-8157-C5B7523FA5BD}"/>
    <dgm:cxn modelId="{2A72C5D6-7D82-46A3-8CDC-9CA51C677033}" type="presOf" srcId="{4CB8D891-6DB6-416F-BC17-3DD63429E942}" destId="{23BE5A6B-4282-45C7-87B0-F9272ED95AB0}" srcOrd="0" destOrd="0" presId="urn:microsoft.com/office/officeart/2005/8/layout/radial5"/>
    <dgm:cxn modelId="{B314E10A-1CE7-4F2E-B0D5-0DAB446B1331}" type="presOf" srcId="{DC91E146-9DB0-4113-9C8C-759EE7EEC838}" destId="{18C6DA9B-8565-44F1-9BE1-BEBB719C1015}" srcOrd="0" destOrd="0" presId="urn:microsoft.com/office/officeart/2005/8/layout/radial5"/>
    <dgm:cxn modelId="{C32CA9D5-9EF1-406D-8EA6-041F53A40CB6}" type="presOf" srcId="{55B3AC19-51A8-46B5-A62E-DCBDFBD61856}" destId="{7C516666-0B04-4BF2-97F1-1CA986A020F7}" srcOrd="0" destOrd="0" presId="urn:microsoft.com/office/officeart/2005/8/layout/radial5"/>
    <dgm:cxn modelId="{D908E8D0-1FDE-4829-BFD1-007A2445B7C0}" type="presOf" srcId="{53CC8DAE-5E2F-4284-B190-9D8014C224D1}" destId="{A39966DF-EE4B-4391-B3EF-76631D7F9ECF}" srcOrd="0" destOrd="0" presId="urn:microsoft.com/office/officeart/2005/8/layout/radial5"/>
    <dgm:cxn modelId="{3C419A8A-07CE-4D39-A84D-7640AC3FC191}" srcId="{FFA814D2-AC65-4059-A8A9-6305B205420F}" destId="{79F83AD5-05E2-4A23-AD6E-A5FA1F5D8602}" srcOrd="0" destOrd="0" parTransId="{BF1749E3-4A4D-4097-B599-DAD4E153F878}" sibTransId="{2B2D96B6-70C8-4A2E-96B1-A93344DE0A06}"/>
    <dgm:cxn modelId="{34060454-CFF6-4446-82F3-36E57FFB2F3E}" type="presOf" srcId="{DC91E146-9DB0-4113-9C8C-759EE7EEC838}" destId="{9BA48A19-D205-4BB3-9F6B-66D13A4F51F2}" srcOrd="1" destOrd="0" presId="urn:microsoft.com/office/officeart/2005/8/layout/radial5"/>
    <dgm:cxn modelId="{FE3EE165-68CA-4CCF-88B7-780926DD26FE}" type="presParOf" srcId="{CCACE5A1-4EC5-4654-95D2-3E019C301D14}" destId="{292CC389-C8F0-40D0-857D-B040A74A1692}" srcOrd="0" destOrd="0" presId="urn:microsoft.com/office/officeart/2005/8/layout/radial5"/>
    <dgm:cxn modelId="{2A6C29B6-EE35-4E9D-9043-15B855C58B78}" type="presParOf" srcId="{CCACE5A1-4EC5-4654-95D2-3E019C301D14}" destId="{872F39CF-E3D4-4319-8027-15748F814BE5}" srcOrd="1" destOrd="0" presId="urn:microsoft.com/office/officeart/2005/8/layout/radial5"/>
    <dgm:cxn modelId="{021CB2D0-83CD-4408-8FF3-4D73A9950528}" type="presParOf" srcId="{872F39CF-E3D4-4319-8027-15748F814BE5}" destId="{A488D672-8132-4C72-8B38-647CA8975A33}" srcOrd="0" destOrd="0" presId="urn:microsoft.com/office/officeart/2005/8/layout/radial5"/>
    <dgm:cxn modelId="{681CC022-4E66-4194-8950-12EEFE890544}" type="presParOf" srcId="{CCACE5A1-4EC5-4654-95D2-3E019C301D14}" destId="{25650187-CABB-41C5-9FDA-77B232C2D3D2}" srcOrd="2" destOrd="0" presId="urn:microsoft.com/office/officeart/2005/8/layout/radial5"/>
    <dgm:cxn modelId="{5EC74C07-2335-45E6-9F92-0A6A40EB6EF6}" type="presParOf" srcId="{CCACE5A1-4EC5-4654-95D2-3E019C301D14}" destId="{7C516666-0B04-4BF2-97F1-1CA986A020F7}" srcOrd="3" destOrd="0" presId="urn:microsoft.com/office/officeart/2005/8/layout/radial5"/>
    <dgm:cxn modelId="{2417DE86-848E-421E-A7B3-94F95DC0C5B9}" type="presParOf" srcId="{7C516666-0B04-4BF2-97F1-1CA986A020F7}" destId="{37628C95-BFDD-4A93-913C-9974DE206DE4}" srcOrd="0" destOrd="0" presId="urn:microsoft.com/office/officeart/2005/8/layout/radial5"/>
    <dgm:cxn modelId="{38134361-BF79-4018-BB67-E3B859585243}" type="presParOf" srcId="{CCACE5A1-4EC5-4654-95D2-3E019C301D14}" destId="{B81D84FC-E5D2-4BFF-AA0E-8DC3EC24D81F}" srcOrd="4" destOrd="0" presId="urn:microsoft.com/office/officeart/2005/8/layout/radial5"/>
    <dgm:cxn modelId="{71C0BDBB-8269-4890-9448-63BB7B0BB1F8}" type="presParOf" srcId="{CCACE5A1-4EC5-4654-95D2-3E019C301D14}" destId="{A39966DF-EE4B-4391-B3EF-76631D7F9ECF}" srcOrd="5" destOrd="0" presId="urn:microsoft.com/office/officeart/2005/8/layout/radial5"/>
    <dgm:cxn modelId="{BBC3E5FA-A627-4FBF-AE12-37C4BE57187B}" type="presParOf" srcId="{A39966DF-EE4B-4391-B3EF-76631D7F9ECF}" destId="{93E8B753-7298-4B19-B490-0394547522C7}" srcOrd="0" destOrd="0" presId="urn:microsoft.com/office/officeart/2005/8/layout/radial5"/>
    <dgm:cxn modelId="{CF994882-C1A5-4119-BAAF-B81E7D4A18E9}" type="presParOf" srcId="{CCACE5A1-4EC5-4654-95D2-3E019C301D14}" destId="{23BE5A6B-4282-45C7-87B0-F9272ED95AB0}" srcOrd="6" destOrd="0" presId="urn:microsoft.com/office/officeart/2005/8/layout/radial5"/>
    <dgm:cxn modelId="{033A028C-B85E-4EEA-9640-BFD338B5C7E7}" type="presParOf" srcId="{CCACE5A1-4EC5-4654-95D2-3E019C301D14}" destId="{7557A6E4-3076-4AFB-BBBA-164DB1A26268}" srcOrd="7" destOrd="0" presId="urn:microsoft.com/office/officeart/2005/8/layout/radial5"/>
    <dgm:cxn modelId="{1187DECA-24D9-459A-9252-8BE78D917737}" type="presParOf" srcId="{7557A6E4-3076-4AFB-BBBA-164DB1A26268}" destId="{C60D6CE9-DDF2-498C-BFB7-170F8505146F}" srcOrd="0" destOrd="0" presId="urn:microsoft.com/office/officeart/2005/8/layout/radial5"/>
    <dgm:cxn modelId="{AE1A75B6-6C83-48CF-8786-5513F44E8959}" type="presParOf" srcId="{CCACE5A1-4EC5-4654-95D2-3E019C301D14}" destId="{72DDF513-4992-44B6-8A84-24066C6C3600}" srcOrd="8" destOrd="0" presId="urn:microsoft.com/office/officeart/2005/8/layout/radial5"/>
    <dgm:cxn modelId="{D629DE06-B2E5-4E45-B91D-8CB211FF7E76}" type="presParOf" srcId="{CCACE5A1-4EC5-4654-95D2-3E019C301D14}" destId="{18C6DA9B-8565-44F1-9BE1-BEBB719C1015}" srcOrd="9" destOrd="0" presId="urn:microsoft.com/office/officeart/2005/8/layout/radial5"/>
    <dgm:cxn modelId="{CBBA749C-230E-433A-A86E-F41A7F9335D7}" type="presParOf" srcId="{18C6DA9B-8565-44F1-9BE1-BEBB719C1015}" destId="{9BA48A19-D205-4BB3-9F6B-66D13A4F51F2}" srcOrd="0" destOrd="0" presId="urn:microsoft.com/office/officeart/2005/8/layout/radial5"/>
    <dgm:cxn modelId="{6F664AA1-B78F-4128-B73E-53CB02D1D27B}" type="presParOf" srcId="{CCACE5A1-4EC5-4654-95D2-3E019C301D14}" destId="{76CEB6C0-62A0-4AFA-9C8A-49C6A5FF08A3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2CC389-C8F0-40D0-857D-B040A74A1692}">
      <dsp:nvSpPr>
        <dsp:cNvPr id="0" name=""/>
        <dsp:cNvSpPr/>
      </dsp:nvSpPr>
      <dsp:spPr>
        <a:xfrm>
          <a:off x="3131236" y="2460313"/>
          <a:ext cx="2096317" cy="1597564"/>
        </a:xfrm>
        <a:prstGeom prst="ellipse">
          <a:avLst/>
        </a:prstGeom>
        <a:solidFill>
          <a:schemeClr val="accent2">
            <a:lumMod val="5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kern="1200" dirty="0" smtClean="0">
              <a:solidFill>
                <a:srgbClr val="FFFF00"/>
              </a:solidFill>
              <a:latin typeface="+mn-lt"/>
            </a:rPr>
            <a:t>Дети 1, 5 – 2 лет относятся к раннему возрасту.</a:t>
          </a:r>
          <a:endParaRPr lang="ru-RU" sz="1900" b="1" kern="1200" dirty="0">
            <a:solidFill>
              <a:srgbClr val="FFFF00"/>
            </a:solidFill>
            <a:latin typeface="+mn-lt"/>
          </a:endParaRPr>
        </a:p>
      </dsp:txBody>
      <dsp:txXfrm>
        <a:off x="3131236" y="2460313"/>
        <a:ext cx="2096317" cy="1597564"/>
      </dsp:txXfrm>
    </dsp:sp>
    <dsp:sp modelId="{872F39CF-E3D4-4319-8027-15748F814BE5}">
      <dsp:nvSpPr>
        <dsp:cNvPr id="0" name=""/>
        <dsp:cNvSpPr/>
      </dsp:nvSpPr>
      <dsp:spPr>
        <a:xfrm rot="16200000">
          <a:off x="3921270" y="1689980"/>
          <a:ext cx="516248" cy="595833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6200000">
        <a:off x="3921270" y="1689980"/>
        <a:ext cx="516248" cy="595833"/>
      </dsp:txXfrm>
    </dsp:sp>
    <dsp:sp modelId="{25650187-CABB-41C5-9FDA-77B232C2D3D2}">
      <dsp:nvSpPr>
        <dsp:cNvPr id="0" name=""/>
        <dsp:cNvSpPr/>
      </dsp:nvSpPr>
      <dsp:spPr>
        <a:xfrm>
          <a:off x="2659983" y="128178"/>
          <a:ext cx="3038822" cy="1358080"/>
        </a:xfrm>
        <a:prstGeom prst="ellipse">
          <a:avLst/>
        </a:prstGeom>
        <a:solidFill>
          <a:srgbClr val="0070C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rgbClr val="FFFF00"/>
              </a:solidFill>
            </a:rPr>
            <a:t>предпочитают самостоятельные игры. </a:t>
          </a:r>
          <a:endParaRPr lang="ru-RU" sz="2000" b="1" kern="1200" dirty="0">
            <a:solidFill>
              <a:srgbClr val="FFFF00"/>
            </a:solidFill>
          </a:endParaRPr>
        </a:p>
      </dsp:txBody>
      <dsp:txXfrm>
        <a:off x="2659983" y="128178"/>
        <a:ext cx="3038822" cy="1358080"/>
      </dsp:txXfrm>
    </dsp:sp>
    <dsp:sp modelId="{7C516666-0B04-4BF2-97F1-1CA986A020F7}">
      <dsp:nvSpPr>
        <dsp:cNvPr id="0" name=""/>
        <dsp:cNvSpPr/>
      </dsp:nvSpPr>
      <dsp:spPr>
        <a:xfrm rot="20674912">
          <a:off x="5310634" y="2596650"/>
          <a:ext cx="381079" cy="595833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20674912">
        <a:off x="5310634" y="2596650"/>
        <a:ext cx="381079" cy="595833"/>
      </dsp:txXfrm>
    </dsp:sp>
    <dsp:sp modelId="{B81D84FC-E5D2-4BFF-AA0E-8DC3EC24D81F}">
      <dsp:nvSpPr>
        <dsp:cNvPr id="0" name=""/>
        <dsp:cNvSpPr/>
      </dsp:nvSpPr>
      <dsp:spPr>
        <a:xfrm>
          <a:off x="5654238" y="1846359"/>
          <a:ext cx="2770697" cy="1247868"/>
        </a:xfrm>
        <a:prstGeom prst="ellipse">
          <a:avLst/>
        </a:prstGeom>
        <a:solidFill>
          <a:srgbClr val="7030A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solidFill>
                <a:srgbClr val="FFFF00"/>
              </a:solidFill>
            </a:rPr>
            <a:t>Манипулиров-ие</a:t>
          </a:r>
          <a:r>
            <a:rPr lang="ru-RU" sz="2000" b="1" i="0" kern="1200" dirty="0" smtClean="0">
              <a:solidFill>
                <a:srgbClr val="FFFF00"/>
              </a:solidFill>
            </a:rPr>
            <a:t> предметами.</a:t>
          </a:r>
          <a:r>
            <a:rPr lang="ru-RU" sz="2000" b="0" i="0" kern="1200" dirty="0" smtClean="0"/>
            <a:t> </a:t>
          </a:r>
          <a:endParaRPr lang="ru-RU" sz="2000" kern="1200" dirty="0"/>
        </a:p>
      </dsp:txBody>
      <dsp:txXfrm>
        <a:off x="5654238" y="1846359"/>
        <a:ext cx="2770697" cy="1247868"/>
      </dsp:txXfrm>
    </dsp:sp>
    <dsp:sp modelId="{A39966DF-EE4B-4391-B3EF-76631D7F9ECF}">
      <dsp:nvSpPr>
        <dsp:cNvPr id="0" name=""/>
        <dsp:cNvSpPr/>
      </dsp:nvSpPr>
      <dsp:spPr>
        <a:xfrm rot="2282710">
          <a:off x="5008308" y="3782989"/>
          <a:ext cx="442498" cy="595833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2282710">
        <a:off x="5008308" y="3782989"/>
        <a:ext cx="442498" cy="595833"/>
      </dsp:txXfrm>
    </dsp:sp>
    <dsp:sp modelId="{23BE5A6B-4282-45C7-87B0-F9272ED95AB0}">
      <dsp:nvSpPr>
        <dsp:cNvPr id="0" name=""/>
        <dsp:cNvSpPr/>
      </dsp:nvSpPr>
      <dsp:spPr>
        <a:xfrm>
          <a:off x="4985388" y="4196523"/>
          <a:ext cx="2806447" cy="1582815"/>
        </a:xfrm>
        <a:prstGeom prst="ellipse">
          <a:avLst/>
        </a:prstGeom>
        <a:solidFill>
          <a:srgbClr val="D63641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rgbClr val="FFFF00"/>
              </a:solidFill>
            </a:rPr>
            <a:t>Поведение ребенка непроизвольное</a:t>
          </a:r>
          <a:endParaRPr lang="ru-RU" sz="2000" b="1" kern="1200" dirty="0">
            <a:solidFill>
              <a:srgbClr val="FFFF00"/>
            </a:solidFill>
          </a:endParaRPr>
        </a:p>
      </dsp:txBody>
      <dsp:txXfrm>
        <a:off x="4985388" y="4196523"/>
        <a:ext cx="2806447" cy="1582815"/>
      </dsp:txXfrm>
    </dsp:sp>
    <dsp:sp modelId="{7557A6E4-3076-4AFB-BBBA-164DB1A26268}">
      <dsp:nvSpPr>
        <dsp:cNvPr id="0" name=""/>
        <dsp:cNvSpPr/>
      </dsp:nvSpPr>
      <dsp:spPr>
        <a:xfrm rot="8530445">
          <a:off x="2987522" y="3741266"/>
          <a:ext cx="374255" cy="595833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8530445">
        <a:off x="2987522" y="3741266"/>
        <a:ext cx="374255" cy="595833"/>
      </dsp:txXfrm>
    </dsp:sp>
    <dsp:sp modelId="{72DDF513-4992-44B6-8A84-24066C6C3600}">
      <dsp:nvSpPr>
        <dsp:cNvPr id="0" name=""/>
        <dsp:cNvSpPr/>
      </dsp:nvSpPr>
      <dsp:spPr>
        <a:xfrm>
          <a:off x="742641" y="4081381"/>
          <a:ext cx="2638369" cy="1643607"/>
        </a:xfrm>
        <a:prstGeom prst="ellipse">
          <a:avLst/>
        </a:prstGeom>
        <a:solidFill>
          <a:srgbClr val="00B05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rgbClr val="FFFF00"/>
              </a:solidFill>
            </a:rPr>
            <a:t>активное формирование речи:</a:t>
          </a:r>
          <a:endParaRPr lang="ru-RU" sz="2000" b="1" kern="1200" dirty="0">
            <a:solidFill>
              <a:srgbClr val="FFFF00"/>
            </a:solidFill>
          </a:endParaRPr>
        </a:p>
      </dsp:txBody>
      <dsp:txXfrm>
        <a:off x="742641" y="4081381"/>
        <a:ext cx="2638369" cy="1643607"/>
      </dsp:txXfrm>
    </dsp:sp>
    <dsp:sp modelId="{18C6DA9B-8565-44F1-9BE1-BEBB719C1015}">
      <dsp:nvSpPr>
        <dsp:cNvPr id="0" name=""/>
        <dsp:cNvSpPr/>
      </dsp:nvSpPr>
      <dsp:spPr>
        <a:xfrm rot="12046528">
          <a:off x="2644500" y="2462357"/>
          <a:ext cx="440082" cy="595833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2046528">
        <a:off x="2644500" y="2462357"/>
        <a:ext cx="440082" cy="595833"/>
      </dsp:txXfrm>
    </dsp:sp>
    <dsp:sp modelId="{76CEB6C0-62A0-4AFA-9C8A-49C6A5FF08A3}">
      <dsp:nvSpPr>
        <dsp:cNvPr id="0" name=""/>
        <dsp:cNvSpPr/>
      </dsp:nvSpPr>
      <dsp:spPr>
        <a:xfrm>
          <a:off x="0" y="1297785"/>
          <a:ext cx="2638404" cy="1752452"/>
        </a:xfrm>
        <a:prstGeom prst="ellipse">
          <a:avLst/>
        </a:prstGeom>
        <a:solidFill>
          <a:srgbClr val="FFFF0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accent2">
                  <a:lumMod val="50000"/>
                </a:schemeClr>
              </a:solidFill>
            </a:rPr>
            <a:t>Главной функцией является восприятие</a:t>
          </a:r>
          <a:endParaRPr lang="ru-RU" sz="20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0" y="1297785"/>
        <a:ext cx="2638404" cy="1752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mj-S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mj-SE"/>
          </a:p>
        </p:txBody>
      </p:sp>
      <p:pic>
        <p:nvPicPr>
          <p:cNvPr id="4" name="Picture 2" descr="http://www.tvoyrebenok.ru/images/presentation/color/b/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851"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57488" y="571480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Адаптация</a:t>
            </a:r>
            <a:endParaRPr lang="smj-SE" sz="44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1428736"/>
            <a:ext cx="8229600" cy="371477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Ранний возраст  от 1,5 – 2 лет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</a:t>
            </a:r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Родительское собрание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в ясельной группе ДОУ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50" normalizeH="0" baseline="0" noProof="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Подготовила педагог-психолог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50" normalizeH="0" baseline="0" noProof="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МБДОУ №188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                                    </a:t>
            </a:r>
            <a:r>
              <a:rPr lang="ru-RU" sz="20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Нетеса</a:t>
            </a:r>
            <a:r>
              <a:rPr lang="ru-RU" sz="2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 О.И.</a:t>
            </a:r>
            <a:endParaRPr kumimoji="0" lang="ru-RU" sz="2000" b="1" i="0" u="none" strike="noStrike" kern="1200" cap="none" spc="50" normalizeH="0" baseline="0" noProof="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voyrebenok.ru/images/presentation/color/b/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Ранний возраст  от 1,5 – 2 лет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1785926"/>
            <a:ext cx="7715200" cy="3921299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i="1" dirty="0">
                <a:solidFill>
                  <a:srgbClr val="002060"/>
                </a:solidFill>
                <a:cs typeface="Aharoni" pitchFamily="2" charset="-79"/>
              </a:rPr>
              <a:t>Малыш сегодня в детский сад идёт! </a:t>
            </a:r>
            <a:br>
              <a:rPr lang="ru-RU" sz="3000" b="1" i="1" dirty="0">
                <a:solidFill>
                  <a:srgbClr val="002060"/>
                </a:solidFill>
                <a:cs typeface="Aharoni" pitchFamily="2" charset="-79"/>
              </a:rPr>
            </a:br>
            <a:r>
              <a:rPr lang="ru-RU" sz="3000" b="1" i="1" dirty="0">
                <a:solidFill>
                  <a:srgbClr val="002060"/>
                </a:solidFill>
                <a:cs typeface="Aharoni" pitchFamily="2" charset="-79"/>
              </a:rPr>
              <a:t>Вздыхает мама - как он там один? </a:t>
            </a:r>
            <a:br>
              <a:rPr lang="ru-RU" sz="3000" b="1" i="1" dirty="0">
                <a:solidFill>
                  <a:srgbClr val="002060"/>
                </a:solidFill>
                <a:cs typeface="Aharoni" pitchFamily="2" charset="-79"/>
              </a:rPr>
            </a:br>
            <a:r>
              <a:rPr lang="ru-RU" sz="3000" b="1" i="1" dirty="0">
                <a:solidFill>
                  <a:srgbClr val="002060"/>
                </a:solidFill>
                <a:cs typeface="Aharoni" pitchFamily="2" charset="-79"/>
              </a:rPr>
              <a:t>Не плачет ли? Как кушает? Что с ним? </a:t>
            </a:r>
            <a:br>
              <a:rPr lang="ru-RU" sz="3000" b="1" i="1" dirty="0">
                <a:solidFill>
                  <a:srgbClr val="002060"/>
                </a:solidFill>
                <a:cs typeface="Aharoni" pitchFamily="2" charset="-79"/>
              </a:rPr>
            </a:br>
            <a:r>
              <a:rPr lang="ru-RU" sz="3000" b="1" i="1" dirty="0">
                <a:solidFill>
                  <a:srgbClr val="002060"/>
                </a:solidFill>
                <a:cs typeface="Aharoni" pitchFamily="2" charset="-79"/>
              </a:rPr>
              <a:t>Играет ли с детьми? Нашёл ли друга? </a:t>
            </a:r>
            <a:br>
              <a:rPr lang="ru-RU" sz="3000" b="1" i="1" dirty="0">
                <a:solidFill>
                  <a:srgbClr val="002060"/>
                </a:solidFill>
                <a:cs typeface="Aharoni" pitchFamily="2" charset="-79"/>
              </a:rPr>
            </a:br>
            <a:r>
              <a:rPr lang="ru-RU" sz="3000" b="1" i="1" dirty="0">
                <a:solidFill>
                  <a:srgbClr val="002060"/>
                </a:solidFill>
                <a:cs typeface="Aharoni" pitchFamily="2" charset="-79"/>
              </a:rPr>
              <a:t>А если плачет – как же быть? </a:t>
            </a:r>
            <a:br>
              <a:rPr lang="ru-RU" sz="3000" b="1" i="1" dirty="0">
                <a:solidFill>
                  <a:srgbClr val="002060"/>
                </a:solidFill>
                <a:cs typeface="Aharoni" pitchFamily="2" charset="-79"/>
              </a:rPr>
            </a:br>
            <a:r>
              <a:rPr lang="ru-RU" sz="3000" b="1" i="1" dirty="0">
                <a:solidFill>
                  <a:srgbClr val="002060"/>
                </a:solidFill>
                <a:cs typeface="Aharoni" pitchFamily="2" charset="-79"/>
              </a:rPr>
              <a:t>Не хочет больше в сад - но почему? </a:t>
            </a:r>
            <a:br>
              <a:rPr lang="ru-RU" sz="3000" b="1" i="1" dirty="0">
                <a:solidFill>
                  <a:srgbClr val="002060"/>
                </a:solidFill>
                <a:cs typeface="Aharoni" pitchFamily="2" charset="-79"/>
              </a:rPr>
            </a:br>
            <a:r>
              <a:rPr lang="ru-RU" sz="3000" b="1" i="1" dirty="0">
                <a:solidFill>
                  <a:srgbClr val="002060"/>
                </a:solidFill>
                <a:cs typeface="Aharoni" pitchFamily="2" charset="-79"/>
              </a:rPr>
              <a:t>И что всё это значит! </a:t>
            </a:r>
            <a:br>
              <a:rPr lang="ru-RU" sz="3000" b="1" i="1" dirty="0">
                <a:solidFill>
                  <a:srgbClr val="002060"/>
                </a:solidFill>
                <a:cs typeface="Aharoni" pitchFamily="2" charset="-79"/>
              </a:rPr>
            </a:br>
            <a:r>
              <a:rPr lang="ru-RU" sz="3000" b="1" i="1" dirty="0">
                <a:solidFill>
                  <a:srgbClr val="002060"/>
                </a:solidFill>
                <a:cs typeface="Aharoni" pitchFamily="2" charset="-79"/>
              </a:rPr>
              <a:t>Что делать? Как же все исправить? </a:t>
            </a:r>
            <a:br>
              <a:rPr lang="ru-RU" sz="3000" b="1" i="1" dirty="0">
                <a:solidFill>
                  <a:srgbClr val="002060"/>
                </a:solidFill>
                <a:cs typeface="Aharoni" pitchFamily="2" charset="-79"/>
              </a:rPr>
            </a:br>
            <a:r>
              <a:rPr lang="ru-RU" sz="3000" b="1" i="1" dirty="0">
                <a:solidFill>
                  <a:srgbClr val="002060"/>
                </a:solidFill>
                <a:cs typeface="Aharoni" pitchFamily="2" charset="-79"/>
              </a:rPr>
              <a:t>Всех адаптация переживать заставит!</a:t>
            </a:r>
            <a:r>
              <a:rPr lang="ru-RU" b="1" i="1" dirty="0">
                <a:solidFill>
                  <a:srgbClr val="002060"/>
                </a:solidFill>
                <a:cs typeface="Aharoni" pitchFamily="2" charset="-79"/>
              </a:rPr>
              <a:t> </a:t>
            </a:r>
          </a:p>
          <a:p>
            <a:endParaRPr lang="ru-RU" b="1" dirty="0">
              <a:solidFill>
                <a:srgbClr val="002060"/>
              </a:solidFill>
              <a:cs typeface="Aharoni" pitchFamily="2" charset="-79"/>
            </a:endParaRPr>
          </a:p>
        </p:txBody>
      </p:sp>
      <p:pic>
        <p:nvPicPr>
          <p:cNvPr id="5" name="Рисунок 4" descr="C:\Users\user\Desktop\st007.gif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5143512"/>
            <a:ext cx="1838325" cy="161772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="" xmlns:p14="http://schemas.microsoft.com/office/powerpoint/2010/main" val="403755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tvoyrebenok.ru/images/presentation/color/b/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845"/>
          <a:stretch>
            <a:fillRect/>
          </a:stretch>
        </p:blipFill>
        <p:spPr bwMode="auto">
          <a:xfrm>
            <a:off x="0" y="-352"/>
            <a:ext cx="9144000" cy="68583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93022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Адаптация - это приспособление организма к изменяющимся внешним условиям. Этот процесс требует больших затрат психической энергии и часто проходит с напряжением. </a:t>
            </a:r>
          </a:p>
        </p:txBody>
      </p:sp>
      <p:pic>
        <p:nvPicPr>
          <p:cNvPr id="2050" name="Picture 2" descr="C:\Users\user\Desktop\l-1239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716" y="2060848"/>
            <a:ext cx="5112568" cy="390746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83768" y="6021288"/>
            <a:ext cx="6516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dirty="0" smtClean="0"/>
              <a:t>- </a:t>
            </a:r>
            <a:r>
              <a:rPr lang="ru-RU" sz="2000" b="1" dirty="0" smtClean="0"/>
              <a:t>Чтобы более мягко адаптировать детей необходимо знать их возрастные особенности. 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248819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tvoyrebenok.ru/images/presentation/color/b/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845"/>
          <a:stretch>
            <a:fillRect/>
          </a:stretch>
        </p:blipFill>
        <p:spPr bwMode="auto">
          <a:xfrm>
            <a:off x="0" y="-352"/>
            <a:ext cx="9144000" cy="68583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4208162398"/>
              </p:ext>
            </p:extLst>
          </p:nvPr>
        </p:nvGraphicFramePr>
        <p:xfrm>
          <a:off x="467544" y="476672"/>
          <a:ext cx="842493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05248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tvoyrebenok.ru/images/presentation/color/b/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332656"/>
            <a:ext cx="741682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Эмоциональные и поведенческие реакции</a:t>
            </a:r>
            <a:endParaRPr lang="ru-RU" b="1" i="1" dirty="0"/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400" b="1" i="1" dirty="0" smtClean="0"/>
              <a:t>Эти </a:t>
            </a:r>
            <a:r>
              <a:rPr lang="ru-RU" sz="2400" b="1" i="1" dirty="0"/>
              <a:t>дети очень восприимчивы к эмоциональным </a:t>
            </a:r>
            <a:r>
              <a:rPr lang="ru-RU" sz="2400" b="1" i="1" dirty="0" smtClean="0"/>
              <a:t>состояниям </a:t>
            </a:r>
            <a:r>
              <a:rPr lang="ru-RU" sz="2400" b="1" i="1" dirty="0"/>
              <a:t>окружающих и подвержены так называемому «эффекту заражения</a:t>
            </a:r>
            <a:r>
              <a:rPr lang="ru-RU" sz="2400" b="1" i="1" dirty="0" smtClean="0"/>
              <a:t>»;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b="1" i="1" dirty="0" smtClean="0"/>
              <a:t>Проявления </a:t>
            </a:r>
            <a:r>
              <a:rPr lang="ru-RU" sz="2400" b="1" i="1" dirty="0"/>
              <a:t>положительных и отрицательных эмоций зависит от физического </a:t>
            </a:r>
            <a:r>
              <a:rPr lang="ru-RU" sz="2400" b="1" i="1" dirty="0" smtClean="0"/>
              <a:t>комфорта</a:t>
            </a:r>
            <a:r>
              <a:rPr lang="ru-RU" sz="2400" b="1" i="1" dirty="0"/>
              <a:t>;</a:t>
            </a:r>
            <a:endParaRPr lang="ru-RU" sz="2400" b="1" i="1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ru-RU" sz="2400" b="1" i="1" dirty="0" smtClean="0"/>
              <a:t>Одно </a:t>
            </a:r>
            <a:r>
              <a:rPr lang="ru-RU" sz="2400" b="1" i="1" dirty="0"/>
              <a:t>из условий уверенности и спокойствия ребенка – это системность, ритмичность и повторяемость его жизни, т. е. четкое соблюдение режима. </a:t>
            </a:r>
          </a:p>
        </p:txBody>
      </p:sp>
      <p:pic>
        <p:nvPicPr>
          <p:cNvPr id="5" name="Рисунок 4" descr="C:\Users\user\Desktop\IMG_ba33e8dfc337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6" y="4071942"/>
            <a:ext cx="3598545" cy="2219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="" xmlns:p14="http://schemas.microsoft.com/office/powerpoint/2010/main" val="275548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tvoyrebenok.ru/images/presentation/color/b/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9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71504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ru-RU" sz="3600" b="1" i="1" cap="all" dirty="0" smtClean="0">
                <a:ln/>
                <a:solidFill>
                  <a:schemeClr val="accent1"/>
                </a:solidFill>
                <a:effectLst/>
              </a:rPr>
              <a:t>Рекомендации</a:t>
            </a:r>
            <a:r>
              <a:rPr lang="ru-RU" sz="3600" b="1" i="1" cap="all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3600" b="1" i="1" cap="all" dirty="0" smtClean="0">
                <a:ln/>
                <a:solidFill>
                  <a:schemeClr val="accent1"/>
                </a:solidFill>
                <a:effectLst/>
              </a:rPr>
              <a:t>родителям</a:t>
            </a:r>
            <a:r>
              <a:rPr lang="ru-RU" sz="3600" b="1" i="1" cap="all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:</a:t>
            </a:r>
            <a:endParaRPr lang="smj-SE" sz="3600" b="1" i="1" cap="all" dirty="0">
              <a:ln/>
              <a:solidFill>
                <a:schemeClr val="accent1"/>
              </a:solidFill>
              <a:effectLst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2000" i="1" dirty="0" smtClean="0">
                <a:solidFill>
                  <a:srgbClr val="002060"/>
                </a:solidFill>
              </a:rPr>
              <a:t>Не оставлять ребенка в дошкольном коллективе на целый день сразу, как можно раньше забирать домой. Начинайте посещение ДОУ по алгоритму, предложенному специалистами. </a:t>
            </a:r>
          </a:p>
          <a:p>
            <a:pPr>
              <a:buFont typeface="Wingdings" pitchFamily="2" charset="2"/>
              <a:buChar char="v"/>
            </a:pPr>
            <a:r>
              <a:rPr lang="ru-RU" sz="2000" i="1" dirty="0" smtClean="0">
                <a:solidFill>
                  <a:srgbClr val="002060"/>
                </a:solidFill>
              </a:rPr>
              <a:t>Не перегружать эмоции ребенка;</a:t>
            </a:r>
          </a:p>
          <a:p>
            <a:pPr>
              <a:buFont typeface="Wingdings" pitchFamily="2" charset="2"/>
              <a:buChar char="v"/>
            </a:pPr>
            <a:r>
              <a:rPr lang="ru-RU" sz="2000" i="1" dirty="0" smtClean="0">
                <a:solidFill>
                  <a:srgbClr val="002060"/>
                </a:solidFill>
              </a:rPr>
              <a:t>Предметная среда (игрушки) должна быть разнообразна, но не переполнена;</a:t>
            </a:r>
          </a:p>
          <a:p>
            <a:pPr>
              <a:buFont typeface="Wingdings" pitchFamily="2" charset="2"/>
              <a:buChar char="v"/>
            </a:pPr>
            <a:r>
              <a:rPr lang="ru-RU" sz="2000" i="1" dirty="0" smtClean="0">
                <a:solidFill>
                  <a:srgbClr val="002060"/>
                </a:solidFill>
              </a:rPr>
              <a:t>Детям этого возраста полезны </a:t>
            </a:r>
            <a:r>
              <a:rPr lang="ru-RU" sz="2000" i="1" dirty="0" err="1" smtClean="0">
                <a:solidFill>
                  <a:srgbClr val="002060"/>
                </a:solidFill>
              </a:rPr>
              <a:t>самообучающие</a:t>
            </a:r>
            <a:r>
              <a:rPr lang="ru-RU" sz="2000" i="1" dirty="0" smtClean="0">
                <a:solidFill>
                  <a:srgbClr val="002060"/>
                </a:solidFill>
              </a:rPr>
              <a:t> игрушки: матрешки, вкладыши, пирамидки. </a:t>
            </a:r>
          </a:p>
          <a:p>
            <a:pPr>
              <a:buFont typeface="Wingdings" pitchFamily="2" charset="2"/>
              <a:buChar char="v"/>
            </a:pPr>
            <a:r>
              <a:rPr lang="ru-RU" sz="2000" i="1" dirty="0" smtClean="0">
                <a:solidFill>
                  <a:srgbClr val="002060"/>
                </a:solidFill>
              </a:rPr>
              <a:t>Маленьким детям важно, чтобы их продолжали брать на руки, обнимали, укладывали спать. </a:t>
            </a:r>
          </a:p>
          <a:p>
            <a:pPr>
              <a:buFont typeface="Wingdings" pitchFamily="2" charset="2"/>
              <a:buChar char="v"/>
            </a:pPr>
            <a:r>
              <a:rPr lang="ru-RU" sz="2000" i="1" dirty="0" smtClean="0">
                <a:solidFill>
                  <a:srgbClr val="002060"/>
                </a:solidFill>
              </a:rPr>
              <a:t>Будьте терпимее к капризам. Они возникают из-за перегрузки нервной системы.</a:t>
            </a:r>
          </a:p>
          <a:p>
            <a:pPr>
              <a:buFont typeface="Wingdings" pitchFamily="2" charset="2"/>
              <a:buChar char="v"/>
            </a:pPr>
            <a:r>
              <a:rPr lang="ru-RU" sz="2000" i="1" dirty="0" smtClean="0">
                <a:solidFill>
                  <a:srgbClr val="002060"/>
                </a:solidFill>
              </a:rPr>
              <a:t>Помните, все дети очень индивидуальны, </a:t>
            </a:r>
          </a:p>
          <a:p>
            <a:pPr marL="0" indent="0">
              <a:buNone/>
            </a:pPr>
            <a:r>
              <a:rPr lang="ru-RU" sz="2000" i="1" dirty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     невозможно давать советы и прогнозы </a:t>
            </a:r>
          </a:p>
          <a:p>
            <a:pPr marL="0" indent="0">
              <a:buNone/>
            </a:pPr>
            <a:r>
              <a:rPr lang="ru-RU" sz="2000" i="1" dirty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     для всех </a:t>
            </a:r>
            <a:r>
              <a:rPr lang="ru-RU" sz="2000" i="1" dirty="0" err="1" smtClean="0">
                <a:solidFill>
                  <a:srgbClr val="002060"/>
                </a:solidFill>
              </a:rPr>
              <a:t>одинакоые</a:t>
            </a:r>
            <a:r>
              <a:rPr lang="ru-RU" sz="2000" i="1" dirty="0" smtClean="0">
                <a:solidFill>
                  <a:srgbClr val="002060"/>
                </a:solidFill>
              </a:rPr>
              <a:t>, сроки адаптации </a:t>
            </a:r>
          </a:p>
          <a:p>
            <a:pPr marL="0" indent="0">
              <a:buNone/>
            </a:pPr>
            <a:r>
              <a:rPr lang="ru-RU" sz="2000" i="1" dirty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     у каждого ребенка различны.</a:t>
            </a:r>
            <a:br>
              <a:rPr lang="ru-RU" sz="2000" i="1" dirty="0" smtClean="0">
                <a:solidFill>
                  <a:srgbClr val="002060"/>
                </a:solidFill>
              </a:rPr>
            </a:br>
            <a:r>
              <a:rPr lang="ru-RU" sz="2000" i="1" dirty="0" smtClean="0">
                <a:solidFill>
                  <a:srgbClr val="002060"/>
                </a:solidFill>
              </a:rPr>
              <a:t>  </a:t>
            </a:r>
            <a:endParaRPr lang="smj-SE" sz="2000" i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E:\Новая папка\03ccc13e33d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621236"/>
            <a:ext cx="2952328" cy="2950914"/>
          </a:xfrm>
          <a:prstGeom prst="rect">
            <a:avLst/>
          </a:prstGeom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tvoyrebenok.ru/images/presentation/color/b/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795"/>
          <a:stretch>
            <a:fillRect/>
          </a:stretch>
        </p:blipFill>
        <p:spPr bwMode="auto">
          <a:xfrm>
            <a:off x="0" y="-352"/>
            <a:ext cx="9144000" cy="68583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28638" y="1052736"/>
            <a:ext cx="8229600" cy="500066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900" b="1" i="1" u="sng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</a:rPr>
              <a:t>Игра "Кто это?"</a:t>
            </a:r>
            <a:endParaRPr lang="smj-SE" sz="1900" b="1" i="1" dirty="0" smtClean="0">
              <a:ln w="6350">
                <a:solidFill>
                  <a:srgbClr val="FFC000"/>
                </a:solidFill>
              </a:ln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1600" b="1" dirty="0" smtClean="0"/>
              <a:t>Цель:</a:t>
            </a:r>
            <a:r>
              <a:rPr lang="ru-RU" sz="1600" dirty="0" smtClean="0"/>
              <a:t> учить ребенка узнавать себя в зеркале, использовать указательный жест.</a:t>
            </a:r>
            <a:endParaRPr lang="smj-SE" sz="1600" dirty="0" smtClean="0"/>
          </a:p>
          <a:p>
            <a:pPr>
              <a:buNone/>
            </a:pPr>
            <a:r>
              <a:rPr lang="ru-RU" sz="1600" dirty="0" smtClean="0"/>
              <a:t>Оборудование: зеркало во весь рост ребенка.</a:t>
            </a:r>
            <a:endParaRPr lang="smj-SE" sz="1600" dirty="0" smtClean="0"/>
          </a:p>
          <a:p>
            <a:pPr>
              <a:buNone/>
            </a:pPr>
            <a:r>
              <a:rPr lang="ru-RU" sz="1900" b="1" i="1" u="sng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</a:rPr>
              <a:t>Игра "Бабушкин клубочек</a:t>
            </a:r>
            <a:r>
              <a:rPr lang="ru-RU" sz="1900" b="1" i="1" u="sng" dirty="0" smtClean="0">
                <a:solidFill>
                  <a:srgbClr val="FFFF00"/>
                </a:solidFill>
              </a:rPr>
              <a:t>"</a:t>
            </a:r>
            <a:endParaRPr lang="smj-SE" sz="19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1600" b="1" dirty="0" smtClean="0"/>
              <a:t>Цель:</a:t>
            </a:r>
            <a:r>
              <a:rPr lang="ru-RU" sz="1600" dirty="0" smtClean="0"/>
              <a:t> учить ребенка фиксировать внимание на себе, идентифицировать себя со своим      </a:t>
            </a:r>
          </a:p>
          <a:p>
            <a:pPr>
              <a:buNone/>
            </a:pPr>
            <a:r>
              <a:rPr lang="ru-RU" sz="1600" dirty="0" smtClean="0"/>
              <a:t>именем. </a:t>
            </a:r>
            <a:endParaRPr lang="smj-SE" sz="1600" dirty="0" smtClean="0"/>
          </a:p>
          <a:p>
            <a:pPr>
              <a:buNone/>
            </a:pPr>
            <a:r>
              <a:rPr lang="ru-RU" sz="1600" dirty="0" smtClean="0"/>
              <a:t>Оборудование: клубок ниток.</a:t>
            </a:r>
          </a:p>
          <a:p>
            <a:pPr>
              <a:buNone/>
            </a:pPr>
            <a:r>
              <a:rPr lang="ru-RU" sz="1900" b="1" i="1" u="sng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</a:rPr>
              <a:t>Игра "Уложим мишку спать"</a:t>
            </a:r>
            <a:endParaRPr lang="smj-SE" sz="19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1600" b="1" dirty="0" smtClean="0"/>
              <a:t>Цель:</a:t>
            </a:r>
            <a:r>
              <a:rPr lang="ru-RU" sz="1600" dirty="0" smtClean="0"/>
              <a:t> познакомить ребенка с предметно-игровыми действиями с мишкой, </a:t>
            </a:r>
          </a:p>
          <a:p>
            <a:pPr>
              <a:buNone/>
            </a:pPr>
            <a:r>
              <a:rPr lang="ru-RU" sz="1600" dirty="0" smtClean="0"/>
              <a:t>функциональным назначением кровати, формировать подражательные действия.</a:t>
            </a:r>
            <a:endParaRPr lang="smj-SE" sz="1600" dirty="0" smtClean="0"/>
          </a:p>
          <a:p>
            <a:pPr>
              <a:buNone/>
            </a:pPr>
            <a:r>
              <a:rPr lang="ru-RU" sz="1600" dirty="0" smtClean="0"/>
              <a:t>Оборудование: мягкая игрушка - мишка, детская кроватка.</a:t>
            </a:r>
            <a:endParaRPr lang="smj-SE" sz="1600" dirty="0" smtClean="0"/>
          </a:p>
          <a:p>
            <a:pPr>
              <a:buNone/>
            </a:pPr>
            <a:r>
              <a:rPr lang="ru-RU" sz="1600" dirty="0" smtClean="0"/>
              <a:t> </a:t>
            </a:r>
            <a:r>
              <a:rPr lang="ru-RU" sz="1600" b="1" i="1" u="sng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sz="1900" b="1" i="1" u="sng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</a:rPr>
              <a:t>Игра "Угостим кукол чаем"</a:t>
            </a:r>
            <a:endParaRPr lang="smj-SE" sz="19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1600" b="1" dirty="0" smtClean="0"/>
              <a:t>Цель:</a:t>
            </a:r>
            <a:r>
              <a:rPr lang="ru-RU" sz="1600" dirty="0" smtClean="0"/>
              <a:t> познакомить ребенка с назначением посуды, учить выполнять предметно-игровые </a:t>
            </a:r>
          </a:p>
          <a:p>
            <a:pPr>
              <a:buNone/>
            </a:pPr>
            <a:r>
              <a:rPr lang="ru-RU" sz="1600" dirty="0" smtClean="0"/>
              <a:t>действия (расставлять чашки, блюдца, раскладывать ложки).</a:t>
            </a:r>
            <a:endParaRPr lang="smj-SE" sz="1600" dirty="0" smtClean="0"/>
          </a:p>
          <a:p>
            <a:pPr>
              <a:buNone/>
            </a:pPr>
            <a:r>
              <a:rPr lang="ru-RU" sz="1600" dirty="0" smtClean="0"/>
              <a:t>Оборудование: куклы, детская мебель и посуда (две чашки, два блюдца, две ложки, чайник).</a:t>
            </a:r>
            <a:endParaRPr lang="smj-SE" sz="1600" dirty="0" smtClean="0"/>
          </a:p>
          <a:p>
            <a:pPr>
              <a:buNone/>
            </a:pPr>
            <a:endParaRPr lang="smj-SE" sz="1600" dirty="0" smtClean="0"/>
          </a:p>
          <a:p>
            <a:pPr>
              <a:buNone/>
            </a:pPr>
            <a:endParaRPr lang="smj-SE" sz="1600" dirty="0" smtClean="0"/>
          </a:p>
          <a:p>
            <a:pPr>
              <a:buNone/>
            </a:pPr>
            <a:r>
              <a:rPr lang="ru-RU" sz="1600" dirty="0" smtClean="0"/>
              <a:t> </a:t>
            </a:r>
            <a:endParaRPr lang="smj-SE" sz="1600" dirty="0" smtClean="0"/>
          </a:p>
          <a:p>
            <a:endParaRPr lang="smj-SE" dirty="0"/>
          </a:p>
        </p:txBody>
      </p:sp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642910" y="285728"/>
            <a:ext cx="8001056" cy="500066"/>
          </a:xfrm>
          <a:prstGeom prst="rect">
            <a:avLst/>
          </a:prstGeom>
          <a:effectLst/>
        </p:spPr>
        <p:txBody>
          <a:bodyPr wrap="none" fromWordArt="1">
            <a:prstTxWarp prst="textWave1">
              <a:avLst>
                <a:gd name="adj1" fmla="val 7169"/>
                <a:gd name="adj2" fmla="val 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0"/>
            <a:r>
              <a:rPr lang="ru-RU" sz="2000" b="1" kern="1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/>
              </a:rPr>
              <a:t>ИГРЫ, НАПРАВЛЕННЫЕ НА СОЦИАЛЬНО-КОММУНИКАТИВНОЕ РАЗВИТИЕ</a:t>
            </a:r>
            <a:endParaRPr lang="smj-SE" sz="2000" b="1" kern="1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tvoyrebenok.ru/images/presentation/color/b/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845"/>
          <a:stretch>
            <a:fillRect/>
          </a:stretch>
        </p:blipFill>
        <p:spPr bwMode="auto">
          <a:xfrm>
            <a:off x="0" y="-352"/>
            <a:ext cx="9144000" cy="68583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Подчеркивайте, каким большим и умелым стал ваш малыш, как пошел в детский сад, каким он стал сильным, смелым и умным, как многому он учится каждый день в детском саду. Будьте нежны, терпеливы и доброжелательны. И, скорее всего, стресса, связанного с поступлением в детский сад, удастся избежать. </a:t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Удачи Вам! </a:t>
            </a:r>
            <a:r>
              <a:rPr lang="smj-S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smj-S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</a:br>
            <a:endParaRPr lang="smj-SE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050" name="Picture 2" descr="E:\Новая папка\ckLkAyezu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356992"/>
            <a:ext cx="4384402" cy="3285994"/>
          </a:xfrm>
          <a:prstGeom prst="rect">
            <a:avLst/>
          </a:prstGeom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329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Ранний возраст  от 1,5 – 2 лет</vt:lpstr>
      <vt:lpstr>Адаптация - это приспособление организма к изменяющимся внешним условиям. Этот процесс требует больших затрат психической энергии и часто проходит с напряжением. </vt:lpstr>
      <vt:lpstr>Слайд 4</vt:lpstr>
      <vt:lpstr>Слайд 5</vt:lpstr>
      <vt:lpstr>Рекомендации родителям:</vt:lpstr>
      <vt:lpstr>Слайд 7</vt:lpstr>
      <vt:lpstr>Подчеркивайте, каким большим и умелым стал ваш малыш, как пошел в детский сад, каким он стал сильным, смелым и умным, как многому он учится каждый день в детском саду. Будьте нежны, терпеливы и доброжелательны. И, скорее всего, стресса, связанного с поступлением в детский сад, удастся избежать.  Удачи Вам!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Ранний возраст  от 1,5 – 2 лет</dc:title>
  <dc:creator>user</dc:creator>
  <cp:lastModifiedBy>PC</cp:lastModifiedBy>
  <cp:revision>19</cp:revision>
  <dcterms:created xsi:type="dcterms:W3CDTF">2017-10-15T11:48:19Z</dcterms:created>
  <dcterms:modified xsi:type="dcterms:W3CDTF">2023-10-30T11:31:34Z</dcterms:modified>
</cp:coreProperties>
</file>