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6" r:id="rId8"/>
    <p:sldId id="265" r:id="rId9"/>
    <p:sldId id="264" r:id="rId10"/>
    <p:sldId id="267" r:id="rId11"/>
    <p:sldId id="268" r:id="rId12"/>
    <p:sldId id="261" r:id="rId13"/>
    <p:sldId id="262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821"/>
    <a:srgbClr val="0058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FB046F69-9BB2-46AE-898E-C64A54646B98}" type="datetimeFigureOut">
              <a:rPr lang="ru-RU" smtClean="0"/>
              <a:t>22.03.2024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87F35B24-B59B-46CB-9C11-F8B46E512556}" type="slidenum">
              <a:rPr lang="ru-RU" smtClean="0"/>
              <a:t>‹#›</a:t>
            </a:fld>
            <a:endParaRPr lang="ru-RU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00776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46F69-9BB2-46AE-898E-C64A54646B98}" type="datetimeFigureOut">
              <a:rPr lang="ru-RU" smtClean="0"/>
              <a:t>22.03.2024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35B24-B59B-46CB-9C11-F8B46E5125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1605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46F69-9BB2-46AE-898E-C64A54646B98}" type="datetimeFigureOut">
              <a:rPr lang="ru-RU" smtClean="0"/>
              <a:t>22.03.2024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35B24-B59B-46CB-9C11-F8B46E5125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1691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46F69-9BB2-46AE-898E-C64A54646B98}" type="datetimeFigureOut">
              <a:rPr lang="ru-RU" smtClean="0"/>
              <a:t>22.03.2024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35B24-B59B-46CB-9C11-F8B46E5125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6746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FB046F69-9BB2-46AE-898E-C64A54646B98}" type="datetimeFigureOut">
              <a:rPr lang="ru-RU" smtClean="0"/>
              <a:t>22.03.2024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F35B24-B59B-46CB-9C11-F8B46E512556}" type="slidenum">
              <a:rPr lang="ru-RU" smtClean="0"/>
              <a:t>‹#›</a:t>
            </a:fld>
            <a:endParaRPr lang="ru-RU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37261566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46F69-9BB2-46AE-898E-C64A54646B98}" type="datetimeFigureOut">
              <a:rPr lang="ru-RU" smtClean="0"/>
              <a:t>22.03.2024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35B24-B59B-46CB-9C11-F8B46E5125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5815511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46F69-9BB2-46AE-898E-C64A54646B98}" type="datetimeFigureOut">
              <a:rPr lang="ru-RU" smtClean="0"/>
              <a:t>22.03.2024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35B24-B59B-46CB-9C11-F8B46E5125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0598738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46F69-9BB2-46AE-898E-C64A54646B98}" type="datetimeFigureOut">
              <a:rPr lang="ru-RU" smtClean="0"/>
              <a:t>22.03.2024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35B24-B59B-46CB-9C11-F8B46E5125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4133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46F69-9BB2-46AE-898E-C64A54646B98}" type="datetimeFigureOut">
              <a:rPr lang="ru-RU" smtClean="0"/>
              <a:t>22.03.2024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35B24-B59B-46CB-9C11-F8B46E5125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439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FB046F69-9BB2-46AE-898E-C64A54646B98}" type="datetimeFigureOut">
              <a:rPr lang="ru-RU" smtClean="0"/>
              <a:t>22.03.2024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87F35B24-B59B-46CB-9C11-F8B46E51255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3761776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FB046F69-9BB2-46AE-898E-C64A54646B98}" type="datetimeFigureOut">
              <a:rPr lang="ru-RU" smtClean="0"/>
              <a:t>22.03.2024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87F35B24-B59B-46CB-9C11-F8B46E5125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8349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B046F69-9BB2-46AE-898E-C64A54646B98}" type="datetimeFigureOut">
              <a:rPr lang="ru-RU" smtClean="0"/>
              <a:t>22.03.2024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7F35B24-B59B-46CB-9C11-F8B46E512556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41193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369B385-FA13-4A6D-874F-C7960C2490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07238" y="1730141"/>
            <a:ext cx="10318418" cy="3376217"/>
          </a:xfrm>
        </p:spPr>
        <p:txBody>
          <a:bodyPr/>
          <a:lstStyle/>
          <a:p>
            <a:r>
              <a:rPr lang="ru-RU" sz="4400" dirty="0">
                <a:solidFill>
                  <a:srgbClr val="00B050"/>
                </a:solidFill>
              </a:rPr>
              <a:t>Экологический ай-стоппер - инновационная форма работы </a:t>
            </a:r>
            <a:br>
              <a:rPr lang="ru-RU" sz="4400" dirty="0">
                <a:solidFill>
                  <a:srgbClr val="00B050"/>
                </a:solidFill>
              </a:rPr>
            </a:br>
            <a:r>
              <a:rPr lang="ru-RU" sz="4400" dirty="0">
                <a:solidFill>
                  <a:srgbClr val="00B050"/>
                </a:solidFill>
              </a:rPr>
              <a:t>по </a:t>
            </a:r>
            <a:r>
              <a:rPr lang="ru-RU" sz="4400" dirty="0" err="1">
                <a:solidFill>
                  <a:srgbClr val="00B050"/>
                </a:solidFill>
              </a:rPr>
              <a:t>ЭКОвоспитанию</a:t>
            </a:r>
            <a:r>
              <a:rPr lang="ru-RU" sz="4400" dirty="0">
                <a:solidFill>
                  <a:srgbClr val="00B050"/>
                </a:solidFill>
              </a:rPr>
              <a:t> дошкольников»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8C9BBA2-4D24-4980-8059-5D9178ECB9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947052" y="5127859"/>
            <a:ext cx="3094892" cy="1366297"/>
          </a:xfrm>
        </p:spPr>
        <p:txBody>
          <a:bodyPr>
            <a:normAutofit fontScale="85000" lnSpcReduction="10000"/>
          </a:bodyPr>
          <a:lstStyle/>
          <a:p>
            <a:pPr algn="r"/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Старший воспитатель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чепрасова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а.и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r"/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чеботарева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л.м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4" name="Подзаголовок 2">
            <a:extLst>
              <a:ext uri="{FF2B5EF4-FFF2-40B4-BE49-F238E27FC236}">
                <a16:creationId xmlns:a16="http://schemas.microsoft.com/office/drawing/2014/main" id="{3552927C-CEC2-46E2-A3CC-1181C4DC0C91}"/>
              </a:ext>
            </a:extLst>
          </p:cNvPr>
          <p:cNvSpPr txBox="1">
            <a:spLocks/>
          </p:cNvSpPr>
          <p:nvPr/>
        </p:nvSpPr>
        <p:spPr>
          <a:xfrm>
            <a:off x="837027" y="363844"/>
            <a:ext cx="11507373" cy="56228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2000" b="1" i="0" kern="1200" cap="all" spc="4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6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>
                <a:solidFill>
                  <a:schemeClr val="tx1">
                    <a:lumMod val="95000"/>
                    <a:lumOff val="5000"/>
                  </a:schemeClr>
                </a:solidFill>
              </a:rPr>
              <a:t>МБОУ «Малоенисейская СОШ»- структурное подразделение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Подзаголовок 2">
            <a:extLst>
              <a:ext uri="{FF2B5EF4-FFF2-40B4-BE49-F238E27FC236}">
                <a16:creationId xmlns:a16="http://schemas.microsoft.com/office/drawing/2014/main" id="{83CB8170-8CF1-4F4B-A87A-8770E927B4AD}"/>
              </a:ext>
            </a:extLst>
          </p:cNvPr>
          <p:cNvSpPr txBox="1">
            <a:spLocks/>
          </p:cNvSpPr>
          <p:nvPr/>
        </p:nvSpPr>
        <p:spPr>
          <a:xfrm>
            <a:off x="5317587" y="6285038"/>
            <a:ext cx="1910861" cy="41823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2000" b="1" i="0" kern="1200" cap="all" spc="4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6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13.03.2024</a:t>
            </a:r>
          </a:p>
        </p:txBody>
      </p:sp>
    </p:spTree>
    <p:extLst>
      <p:ext uri="{BB962C8B-B14F-4D97-AF65-F5344CB8AC3E}">
        <p14:creationId xmlns:p14="http://schemas.microsoft.com/office/powerpoint/2010/main" val="12088874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:\Users\UZER\Desktop\ай- стоппер\1710259013113.jp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5470" y="1640787"/>
            <a:ext cx="4610100" cy="4610100"/>
          </a:xfrm>
          <a:prstGeom prst="roundRect">
            <a:avLst/>
          </a:prstGeom>
          <a:noFill/>
          <a:ln w="28575">
            <a:solidFill>
              <a:srgbClr val="70AD47">
                <a:lumMod val="50000"/>
              </a:srgbClr>
            </a:solidFill>
          </a:ln>
        </p:spPr>
      </p:pic>
      <p:pic>
        <p:nvPicPr>
          <p:cNvPr id="4" name="Рисунок 3" descr="C:\Users\UZER\Desktop\ай- стоппер\1710259013106.jpg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7733" y="942974"/>
            <a:ext cx="5705475" cy="5705475"/>
          </a:xfrm>
          <a:prstGeom prst="roundRect">
            <a:avLst/>
          </a:prstGeom>
          <a:noFill/>
          <a:ln w="28575">
            <a:solidFill>
              <a:srgbClr val="70AD47">
                <a:lumMod val="50000"/>
              </a:srgbClr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1132764" y="218364"/>
            <a:ext cx="1067254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u="sng" dirty="0" smtClean="0">
                <a:solidFill>
                  <a:srgbClr val="00582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Добрые и полезные крышечки:</a:t>
            </a:r>
            <a:r>
              <a:rPr lang="ru-RU" sz="2800" b="1" dirty="0" smtClean="0">
                <a:solidFill>
                  <a:srgbClr val="00582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</a:p>
          <a:p>
            <a:r>
              <a:rPr lang="ru-RU" sz="2800" b="1" dirty="0">
                <a:solidFill>
                  <a:srgbClr val="00582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rgbClr val="00582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</a:t>
            </a:r>
            <a:r>
              <a:rPr lang="ru-RU" sz="2800" dirty="0" smtClean="0">
                <a:solidFill>
                  <a:srgbClr val="00582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средняя и старшая группы</a:t>
            </a:r>
            <a:r>
              <a:rPr lang="ru-RU" sz="2800" b="1" dirty="0" smtClean="0">
                <a:solidFill>
                  <a:srgbClr val="00582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800" b="1" dirty="0">
              <a:solidFill>
                <a:srgbClr val="00582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20216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:\Users\UZER\Desktop\ай- стоппер\1710224204908.jp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8451" y="316238"/>
            <a:ext cx="3496945" cy="6170930"/>
          </a:xfrm>
          <a:prstGeom prst="roundRect">
            <a:avLst/>
          </a:prstGeom>
          <a:noFill/>
          <a:ln w="28575">
            <a:solidFill>
              <a:srgbClr val="70AD47">
                <a:lumMod val="50000"/>
              </a:srgbClr>
            </a:solidFill>
          </a:ln>
        </p:spPr>
      </p:pic>
      <p:pic>
        <p:nvPicPr>
          <p:cNvPr id="3" name="Рисунок 2" descr="C:\Users\UZER\Desktop\ай- стоппер\1710224204913.jpg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9660" y="863535"/>
            <a:ext cx="3524250" cy="5485765"/>
          </a:xfrm>
          <a:prstGeom prst="roundRect">
            <a:avLst/>
          </a:prstGeom>
          <a:noFill/>
          <a:ln w="28575">
            <a:solidFill>
              <a:srgbClr val="70AD47">
                <a:lumMod val="50000"/>
              </a:srgbClr>
            </a:solidFill>
          </a:ln>
        </p:spPr>
      </p:pic>
      <p:sp>
        <p:nvSpPr>
          <p:cNvPr id="4" name="TextBox 3"/>
          <p:cNvSpPr txBox="1"/>
          <p:nvPr/>
        </p:nvSpPr>
        <p:spPr>
          <a:xfrm>
            <a:off x="1283599" y="29635"/>
            <a:ext cx="65918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48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 родителями:</a:t>
            </a:r>
          </a:p>
          <a:p>
            <a:pPr algn="ctr"/>
            <a:endParaRPr lang="ru-RU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90975" y="1229964"/>
            <a:ext cx="453105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32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Здоровье- </a:t>
            </a:r>
            <a:r>
              <a:rPr lang="ru-RU" sz="3200" b="1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сберегающие </a:t>
            </a:r>
            <a:r>
              <a:rPr lang="ru-RU" sz="32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ай- стопперы </a:t>
            </a:r>
          </a:p>
          <a:p>
            <a:pPr lvl="0" algn="ctr"/>
            <a:r>
              <a:rPr lang="ru-RU" sz="32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тезисами и короткими высказываниями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90975" y="4491912"/>
            <a:ext cx="438057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Гимнастика для глаз, гигиена ротовой полости и зубов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61527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C31CB1B-6911-495C-B05B-FD2685A6FF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1348" y="351693"/>
            <a:ext cx="10318652" cy="552790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3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Использование  ай-стоппера в ДОУ – совершенно новая технология, цель которой – привлечь внимание детей и родителей к какой-то важной информации, которую хочется донести.</a:t>
            </a:r>
          </a:p>
          <a:p>
            <a:pPr marL="0" indent="0" algn="just">
              <a:buNone/>
            </a:pPr>
            <a:r>
              <a:rPr lang="ru-RU" sz="3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Ай – стоппер своей яркостью поможет вам решить все необходимые образовательные и воспитательные задачи, которые вы ставите!</a:t>
            </a:r>
          </a:p>
          <a:p>
            <a:pPr marL="0" indent="0" algn="just">
              <a:buNone/>
            </a:pPr>
            <a:r>
              <a:rPr lang="ru-RU" dirty="0"/>
              <a:t> </a:t>
            </a: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68539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C31CB1B-6911-495C-B05B-FD2685A6FF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1348" y="351693"/>
            <a:ext cx="10318652" cy="55279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3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  <a:p>
            <a:pPr marL="0" indent="0" algn="just">
              <a:buNone/>
            </a:pPr>
            <a:r>
              <a:rPr lang="ru-RU" dirty="0"/>
              <a:t> </a:t>
            </a: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8A5ED657-26FD-4B30-BA16-FCC670503C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156" y="302455"/>
            <a:ext cx="11029071" cy="6203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13314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65A457F-2241-43EC-A676-1F751A53F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2912359" cy="785233"/>
          </a:xfrm>
        </p:spPr>
        <p:txBody>
          <a:bodyPr>
            <a:normAutofit fontScale="90000"/>
          </a:bodyPr>
          <a:lstStyle/>
          <a:p>
            <a:r>
              <a:rPr lang="ru-RU" dirty="0"/>
              <a:t>Введение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E97C726-1E77-42B1-A40C-79D5BC2A6D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266093"/>
            <a:ext cx="10178322" cy="461350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настоящее время все страны мира столкнулось с глобальной экологической проблемой. Все беднее становится растительность планеты, полностью исчезают некоторые виды животных, птиц, опасные химические вещества постоянно выбрасываются в атмосферу, в окружающей среде накапливаются неразлагающиеся отходы.</a:t>
            </a:r>
          </a:p>
          <a:p>
            <a:pPr marL="0" indent="0" algn="just">
              <a:buNone/>
            </a:pP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 проблема актуальна и для образования. Так как одна из основных задач детского сада по условиям реализации ФГОС ДО – вырастить и воспитать защитника природы.</a:t>
            </a:r>
          </a:p>
          <a:p>
            <a:pPr marL="0" indent="0" algn="just">
              <a:buNone/>
            </a:pP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наша задача как педагогов - обогатить детей знаниями, научить их любить и беречь свою землю, природу. И мы ставим перед собой цель - дать как можно больше экологических знаний детям.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954598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C31CB1B-6911-495C-B05B-FD2685A6FF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1348" y="351693"/>
            <a:ext cx="10318652" cy="5527900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ru-RU" sz="3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Проблема:</a:t>
            </a:r>
            <a:r>
              <a:rPr lang="ru-RU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Современные дети отличаются «клиповым мышлением», воспитанные экранной культурой телевизоров, компьютеров и айфонов. Их внимание очень сложно привлечь к проблеме экологии. Необходимо что-то необычное, яркое, бросающееся в глаза, то есть визуальный раздражитель, не позволяющий пройти мимо.</a:t>
            </a:r>
          </a:p>
          <a:p>
            <a:pPr marL="0" indent="0" algn="just">
              <a:buNone/>
            </a:pPr>
            <a:endParaRPr lang="ru-RU" sz="31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3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Актуальность.</a:t>
            </a:r>
            <a:endParaRPr lang="ru-RU" sz="3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привлечения внимания детей  используют различные методы, основанные на применении креативных, ярких решений, интересные визуальные эффекты, рекламный элемент. </a:t>
            </a:r>
          </a:p>
          <a:p>
            <a:pPr marL="0" indent="0" algn="just">
              <a:buNone/>
            </a:pPr>
            <a:r>
              <a:rPr lang="ru-RU" sz="3100" b="1" dirty="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3100" b="1" u="sng" dirty="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«Экологический ай-стоппер» - </a:t>
            </a:r>
            <a:r>
              <a:rPr lang="ru-RU" sz="3100" dirty="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инновационный метод  работы по экологическому воспитанию детей. </a:t>
            </a:r>
            <a:endParaRPr lang="ru-RU" sz="3100" b="1" dirty="0">
              <a:solidFill>
                <a:schemeClr val="tx1"/>
              </a:solidFill>
              <a:highlight>
                <a:srgbClr val="FF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15175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C31CB1B-6911-495C-B05B-FD2685A6FF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1348" y="351693"/>
            <a:ext cx="10318652" cy="55279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sz="3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3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3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Ай-стоппер</a:t>
            </a:r>
            <a:r>
              <a:rPr lang="ru-RU" sz="3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(от англ. </a:t>
            </a:r>
            <a:r>
              <a:rPr lang="ru-RU" sz="3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Eye</a:t>
            </a:r>
            <a:r>
              <a:rPr lang="ru-RU" sz="3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stopper</a:t>
            </a:r>
            <a:r>
              <a:rPr lang="ru-RU" sz="3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ловушка для глаза) - яркий, неординарный, выделяющийся элемент или необычный способ подачи информации, привлекающий внимание.</a:t>
            </a:r>
          </a:p>
          <a:p>
            <a:pPr marL="0" indent="0" algn="just">
              <a:buNone/>
            </a:pPr>
            <a:r>
              <a:rPr lang="ru-RU" sz="3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</a:t>
            </a:r>
            <a:r>
              <a:rPr lang="ru-RU" sz="3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стоппера остановить случайно брошенный взгляд, вызвать любопытство, приковать внимание, обеспечить тем самым интерес и запоминаемость.</a:t>
            </a:r>
          </a:p>
          <a:p>
            <a:pPr marL="0" indent="0" algn="just">
              <a:buNone/>
            </a:pPr>
            <a:r>
              <a:rPr lang="ru-RU" sz="38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Сильнейший ай-стоппер</a:t>
            </a:r>
            <a:r>
              <a:rPr lang="ru-RU" sz="3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3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3800" b="1" dirty="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это цвет</a:t>
            </a:r>
            <a:r>
              <a:rPr lang="ru-RU" sz="3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особенно яркий, ведь именно цвет предмета человеческий глаз различает быстрее всего. Этой особенностью пользуются для создания экологических ай-стопперов, призванных обратить внимание, приковать взгляд к экологическим объектам. В настоящее время значительная часть «ловушек для глаз» расположена в печатной рекламе.</a:t>
            </a:r>
          </a:p>
          <a:p>
            <a:pPr marL="0" indent="0" algn="just">
              <a:buNone/>
            </a:pPr>
            <a:r>
              <a:rPr lang="ru-RU" sz="3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Достаточно подобрать фразу, продумать оформление, немного ловкости рук и терпения и необычная надпись готова привлечь внимание.</a:t>
            </a:r>
          </a:p>
          <a:p>
            <a:pPr marL="0" indent="0">
              <a:buNone/>
            </a:pP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87712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C31CB1B-6911-495C-B05B-FD2685A6FF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1348" y="351693"/>
            <a:ext cx="10318652" cy="55279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3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Примеры ай-стоппера:</a:t>
            </a:r>
          </a:p>
          <a:p>
            <a:pPr>
              <a:buFontTx/>
              <a:buChar char="-"/>
            </a:pPr>
            <a:r>
              <a:rPr lang="ru-RU" sz="3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«Батарейка, сдавайся!»</a:t>
            </a:r>
          </a:p>
          <a:p>
            <a:pPr>
              <a:buFontTx/>
              <a:buChar char="-"/>
            </a:pPr>
            <a:r>
              <a:rPr lang="ru-RU" sz="3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«Елочка, живи!»</a:t>
            </a:r>
          </a:p>
          <a:p>
            <a:pPr>
              <a:buFontTx/>
              <a:buChar char="-"/>
            </a:pPr>
            <a:r>
              <a:rPr lang="ru-RU" sz="3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«Покормите птиц зимой»</a:t>
            </a:r>
          </a:p>
          <a:p>
            <a:pPr>
              <a:buFontTx/>
              <a:buChar char="-"/>
            </a:pPr>
            <a:r>
              <a:rPr lang="ru-RU" sz="3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«Берегите первоцветы!»</a:t>
            </a:r>
          </a:p>
          <a:p>
            <a:pPr>
              <a:buFontTx/>
              <a:buChar char="-"/>
            </a:pPr>
            <a:r>
              <a:rPr lang="ru-RU" sz="3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«Крышечки добра»</a:t>
            </a:r>
          </a:p>
          <a:p>
            <a:pPr>
              <a:buFontTx/>
              <a:buChar char="-"/>
            </a:pPr>
            <a:r>
              <a:rPr lang="ru-RU" sz="3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«Сортируя отходы – сохраним природу!»</a:t>
            </a:r>
          </a:p>
          <a:p>
            <a:pPr>
              <a:buFontTx/>
              <a:buChar char="-"/>
            </a:pPr>
            <a:r>
              <a:rPr lang="ru-RU" sz="3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т.д.</a:t>
            </a:r>
            <a:endParaRPr lang="ru-RU" sz="3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/>
              <a:t> </a:t>
            </a: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50500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C31CB1B-6911-495C-B05B-FD2685A6FF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1348" y="351693"/>
            <a:ext cx="10318652" cy="55279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 descr="C:\Users\UZER\Desktop\э\gPfAzQy_rjI.jp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5971" y="3181290"/>
            <a:ext cx="4880019" cy="3554777"/>
          </a:xfrm>
          <a:prstGeom prst="roundRect">
            <a:avLst/>
          </a:prstGeom>
          <a:noFill/>
          <a:ln w="28575">
            <a:solidFill>
              <a:srgbClr val="70AD47">
                <a:lumMod val="50000"/>
              </a:srgbClr>
            </a:solidFill>
          </a:ln>
        </p:spPr>
      </p:pic>
      <p:pic>
        <p:nvPicPr>
          <p:cNvPr id="5" name="Рисунок 4" descr="C:\Users\UZER\Desktop\э\IMG_20240228_091102.jpg"/>
          <p:cNvPicPr/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67" t="4522" r="33137"/>
          <a:stretch/>
        </p:blipFill>
        <p:spPr bwMode="auto">
          <a:xfrm>
            <a:off x="256955" y="1197854"/>
            <a:ext cx="3629025" cy="2946400"/>
          </a:xfrm>
          <a:prstGeom prst="roundRect">
            <a:avLst/>
          </a:prstGeom>
          <a:noFill/>
          <a:ln w="28575" cap="flat" cmpd="sng" algn="ctr">
            <a:solidFill>
              <a:srgbClr val="70AD47">
                <a:lumMod val="50000"/>
              </a:srgbClr>
            </a:solidFill>
            <a:prstDash val="solid"/>
            <a:round/>
            <a:headEnd type="none" w="med" len="med"/>
            <a:tailEnd type="none" w="med" len="med"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Рисунок 8" descr="C:\Users\UZER\Desktop\э\IMG_20240228_091111.jpg"/>
          <p:cNvPicPr/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437" t="12871" r="11971" b="8511"/>
          <a:stretch/>
        </p:blipFill>
        <p:spPr bwMode="auto">
          <a:xfrm>
            <a:off x="7394926" y="215216"/>
            <a:ext cx="4648200" cy="3202305"/>
          </a:xfrm>
          <a:prstGeom prst="roundRect">
            <a:avLst/>
          </a:prstGeom>
          <a:noFill/>
          <a:ln w="28575" cap="flat" cmpd="sng" algn="ctr">
            <a:solidFill>
              <a:srgbClr val="70AD47">
                <a:lumMod val="50000"/>
              </a:srgbClr>
            </a:solidFill>
            <a:prstDash val="solid"/>
            <a:round/>
            <a:headEnd type="none" w="med" len="med"/>
            <a:tailEnd type="none" w="med" len="med"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Рисунок 10" descr="C:\Users\UZER\Desktop\э\As3gKXEX6HY.jpg"/>
          <p:cNvPicPr/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59" t="7885" r="9873"/>
          <a:stretch/>
        </p:blipFill>
        <p:spPr bwMode="auto">
          <a:xfrm>
            <a:off x="6660613" y="3000732"/>
            <a:ext cx="3874135" cy="3295650"/>
          </a:xfrm>
          <a:prstGeom prst="roundRect">
            <a:avLst/>
          </a:prstGeom>
          <a:noFill/>
          <a:ln w="28575">
            <a:solidFill>
              <a:srgbClr val="70AD47">
                <a:lumMod val="50000"/>
              </a:srgbClr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961222" y="2646"/>
            <a:ext cx="68998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582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Занятие НОД «Друзья природы»</a:t>
            </a:r>
          </a:p>
          <a:p>
            <a:r>
              <a:rPr lang="ru-RU" sz="3200" b="1" dirty="0">
                <a:solidFill>
                  <a:srgbClr val="00582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smtClean="0">
                <a:solidFill>
                  <a:srgbClr val="00582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в 1-младшей группе</a:t>
            </a:r>
            <a:endParaRPr lang="ru-RU" sz="3200" b="1" dirty="0">
              <a:solidFill>
                <a:srgbClr val="00582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89726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C31CB1B-6911-495C-B05B-FD2685A6FF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1348" y="351693"/>
            <a:ext cx="10318652" cy="55279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 descr="C:\Users\UZER\Desktop\э\IMG_20240228_091119.jpg"/>
          <p:cNvPicPr/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19" t="10436" r="36183" b="7467"/>
          <a:stretch/>
        </p:blipFill>
        <p:spPr bwMode="auto">
          <a:xfrm>
            <a:off x="220567" y="132312"/>
            <a:ext cx="4981575" cy="3427095"/>
          </a:xfrm>
          <a:prstGeom prst="roundRect">
            <a:avLst/>
          </a:prstGeom>
          <a:noFill/>
          <a:ln w="28575" cap="flat" cmpd="sng" algn="ctr">
            <a:solidFill>
              <a:srgbClr val="70AD47">
                <a:lumMod val="50000"/>
              </a:srgbClr>
            </a:solidFill>
            <a:prstDash val="solid"/>
            <a:round/>
            <a:headEnd type="none" w="med" len="med"/>
            <a:tailEnd type="none" w="med" len="med"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Рисунок 5" descr="C:\Users\UZER\Desktop\э\kcl03lSWZGw.jpg"/>
          <p:cNvPicPr/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14" t="20886" r="13734"/>
          <a:stretch/>
        </p:blipFill>
        <p:spPr bwMode="auto">
          <a:xfrm>
            <a:off x="1660330" y="2766875"/>
            <a:ext cx="4628515" cy="3905250"/>
          </a:xfrm>
          <a:prstGeom prst="roundRect">
            <a:avLst/>
          </a:prstGeom>
          <a:noFill/>
          <a:ln w="28575">
            <a:solidFill>
              <a:srgbClr val="70AD47">
                <a:lumMod val="50000"/>
              </a:srgbClr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Рисунок 6" descr="C:\Users\UZER\Desktop\э\IMG_20240228_091126.jpg"/>
          <p:cNvPicPr/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76" t="2784" r="20302" b="5010"/>
          <a:stretch/>
        </p:blipFill>
        <p:spPr bwMode="auto">
          <a:xfrm>
            <a:off x="7375549" y="132312"/>
            <a:ext cx="4619625" cy="3654425"/>
          </a:xfrm>
          <a:prstGeom prst="roundRect">
            <a:avLst/>
          </a:prstGeom>
          <a:noFill/>
          <a:ln w="28575" cap="flat" cmpd="sng" algn="ctr">
            <a:solidFill>
              <a:srgbClr val="70AD47">
                <a:lumMod val="50000"/>
              </a:srgbClr>
            </a:solidFill>
            <a:prstDash val="solid"/>
            <a:round/>
            <a:headEnd type="none" w="med" len="med"/>
            <a:tailEnd type="none" w="med" len="med"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Рисунок 7" descr="C:\Users\UZER\Desktop\э\dFeIPEQnNbo.jpg"/>
          <p:cNvPicPr/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0799" y="2971662"/>
            <a:ext cx="4646295" cy="3495675"/>
          </a:xfrm>
          <a:prstGeom prst="roundRect">
            <a:avLst/>
          </a:prstGeom>
          <a:noFill/>
          <a:ln w="28575">
            <a:solidFill>
              <a:srgbClr val="70AD47">
                <a:lumMod val="50000"/>
              </a:srgbClr>
            </a:solidFill>
          </a:ln>
        </p:spPr>
      </p:pic>
    </p:spTree>
    <p:extLst>
      <p:ext uri="{BB962C8B-B14F-4D97-AF65-F5344CB8AC3E}">
        <p14:creationId xmlns:p14="http://schemas.microsoft.com/office/powerpoint/2010/main" val="3548123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C31CB1B-6911-495C-B05B-FD2685A6FF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1348" y="351693"/>
            <a:ext cx="10318652" cy="55279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 descr="C:\Users\UZER\Desktop\ф\IMG_20240208_095005.jpg"/>
          <p:cNvPicPr/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81" r="6398"/>
          <a:stretch/>
        </p:blipFill>
        <p:spPr bwMode="auto">
          <a:xfrm>
            <a:off x="420593" y="220852"/>
            <a:ext cx="6410325" cy="3495675"/>
          </a:xfrm>
          <a:prstGeom prst="roundRect">
            <a:avLst/>
          </a:prstGeom>
          <a:noFill/>
          <a:ln w="28575" cap="flat" cmpd="sng" algn="ctr">
            <a:solidFill>
              <a:srgbClr val="70AD47">
                <a:lumMod val="50000"/>
              </a:srgbClr>
            </a:solidFill>
            <a:prstDash val="solid"/>
            <a:round/>
            <a:headEnd type="none" w="med" len="med"/>
            <a:tailEnd type="none" w="med" len="med"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Рисунок 6" descr="C:\Users\UZER\Desktop\ф\IMG_20240208_095339.jpg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6863" y="3334167"/>
            <a:ext cx="7096125" cy="3274060"/>
          </a:xfrm>
          <a:prstGeom prst="roundRect">
            <a:avLst/>
          </a:prstGeom>
          <a:noFill/>
          <a:ln w="28575">
            <a:solidFill>
              <a:srgbClr val="70AD47">
                <a:lumMod val="50000"/>
              </a:srgbClr>
            </a:solidFill>
          </a:ln>
        </p:spPr>
      </p:pic>
      <p:sp>
        <p:nvSpPr>
          <p:cNvPr id="2" name="TextBox 1"/>
          <p:cNvSpPr txBox="1"/>
          <p:nvPr/>
        </p:nvSpPr>
        <p:spPr>
          <a:xfrm>
            <a:off x="707115" y="4974609"/>
            <a:ext cx="42239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582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День стоматолога</a:t>
            </a:r>
            <a:endParaRPr lang="ru-RU" sz="3600" b="1" dirty="0">
              <a:solidFill>
                <a:srgbClr val="00582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458502" y="1322358"/>
            <a:ext cx="39714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582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День зубной феи</a:t>
            </a:r>
            <a:endParaRPr lang="ru-RU" sz="3600" b="1" dirty="0">
              <a:solidFill>
                <a:srgbClr val="00582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28227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C31CB1B-6911-495C-B05B-FD2685A6FF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1348" y="351693"/>
            <a:ext cx="10318652" cy="55279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 descr="C:\Users\UZER\Desktop\ай- стоппер\1710255987052.jp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348" y="677086"/>
            <a:ext cx="5322570" cy="3086100"/>
          </a:xfrm>
          <a:prstGeom prst="roundRect">
            <a:avLst/>
          </a:prstGeom>
          <a:noFill/>
          <a:ln w="28575">
            <a:solidFill>
              <a:srgbClr val="70AD47">
                <a:lumMod val="50000"/>
              </a:srgbClr>
            </a:solidFill>
          </a:ln>
        </p:spPr>
      </p:pic>
      <p:pic>
        <p:nvPicPr>
          <p:cNvPr id="5" name="Рисунок 4" descr="C:\Users\UZER\Desktop\ай- стоппер\1710255987045.jpg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1068" y="3863989"/>
            <a:ext cx="5895340" cy="2838450"/>
          </a:xfrm>
          <a:prstGeom prst="roundRect">
            <a:avLst/>
          </a:prstGeom>
          <a:noFill/>
          <a:ln w="28575">
            <a:solidFill>
              <a:srgbClr val="70AD47">
                <a:lumMod val="50000"/>
              </a:srgbClr>
            </a:solidFill>
          </a:ln>
        </p:spPr>
      </p:pic>
      <p:pic>
        <p:nvPicPr>
          <p:cNvPr id="6" name="Рисунок 5" descr="C:\Users\UZER\Desktop\ай- стоппер\1710259013126.jpg"/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3940" y="1068671"/>
            <a:ext cx="3152775" cy="4911725"/>
          </a:xfrm>
          <a:prstGeom prst="roundRect">
            <a:avLst/>
          </a:prstGeom>
          <a:noFill/>
          <a:ln w="28575">
            <a:solidFill>
              <a:srgbClr val="70AD47">
                <a:lumMod val="50000"/>
              </a:srgbClr>
            </a:solidFill>
          </a:ln>
        </p:spPr>
      </p:pic>
      <p:sp>
        <p:nvSpPr>
          <p:cNvPr id="2" name="TextBox 1"/>
          <p:cNvSpPr txBox="1"/>
          <p:nvPr/>
        </p:nvSpPr>
        <p:spPr>
          <a:xfrm>
            <a:off x="1514901" y="27296"/>
            <a:ext cx="102518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u="sng" dirty="0" smtClean="0">
                <a:solidFill>
                  <a:srgbClr val="00582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Добрые, полезные крышечки:</a:t>
            </a:r>
            <a:r>
              <a:rPr lang="ru-RU" sz="3200" b="1" dirty="0" smtClean="0">
                <a:solidFill>
                  <a:srgbClr val="00582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ru-RU" sz="2800" dirty="0" smtClean="0">
                <a:solidFill>
                  <a:srgbClr val="00582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1- младшая и</a:t>
            </a:r>
          </a:p>
          <a:p>
            <a:r>
              <a:rPr lang="ru-RU" sz="2800" dirty="0">
                <a:solidFill>
                  <a:srgbClr val="00582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solidFill>
                  <a:srgbClr val="00582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подготовительная группы</a:t>
            </a:r>
            <a:endParaRPr lang="ru-RU" sz="2800" dirty="0">
              <a:solidFill>
                <a:srgbClr val="00582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7101040"/>
      </p:ext>
    </p:extLst>
  </p:cSld>
  <p:clrMapOvr>
    <a:masterClrMapping/>
  </p:clrMapOvr>
</p:sld>
</file>

<file path=ppt/theme/theme1.xml><?xml version="1.0" encoding="utf-8"?>
<a:theme xmlns:a="http://schemas.openxmlformats.org/drawingml/2006/main" name="Эмблема">
  <a:themeElements>
    <a:clrScheme name="Эмблема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Эмблема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Эмблема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Эмблема</Template>
  <TotalTime>100</TotalTime>
  <Words>332</Words>
  <Application>Microsoft Office PowerPoint</Application>
  <PresentationFormat>Широкоэкранный</PresentationFormat>
  <Paragraphs>49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Arial</vt:lpstr>
      <vt:lpstr>Corbel</vt:lpstr>
      <vt:lpstr>Gill Sans MT</vt:lpstr>
      <vt:lpstr>Impact</vt:lpstr>
      <vt:lpstr>Times New Roman</vt:lpstr>
      <vt:lpstr>Эмблема</vt:lpstr>
      <vt:lpstr>Экологический ай-стоппер - инновационная форма работы  по ЭКОвоспитанию дошкольников»</vt:lpstr>
      <vt:lpstr>Введение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Экологический ай-стоппер - инновационная форма работы по ЭКОвоспитанию дошкольников»</dc:title>
  <dc:creator>Настя</dc:creator>
  <cp:lastModifiedBy>UZER</cp:lastModifiedBy>
  <cp:revision>25</cp:revision>
  <dcterms:created xsi:type="dcterms:W3CDTF">2024-03-11T03:51:22Z</dcterms:created>
  <dcterms:modified xsi:type="dcterms:W3CDTF">2024-03-22T07:40:44Z</dcterms:modified>
</cp:coreProperties>
</file>