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58" r:id="rId5"/>
    <p:sldId id="259" r:id="rId6"/>
    <p:sldId id="284" r:id="rId7"/>
    <p:sldId id="260" r:id="rId8"/>
    <p:sldId id="289" r:id="rId9"/>
    <p:sldId id="290" r:id="rId10"/>
    <p:sldId id="269" r:id="rId11"/>
    <p:sldId id="266" r:id="rId12"/>
    <p:sldId id="268" r:id="rId13"/>
    <p:sldId id="262" r:id="rId14"/>
    <p:sldId id="270" r:id="rId15"/>
    <p:sldId id="271" r:id="rId16"/>
    <p:sldId id="274" r:id="rId17"/>
    <p:sldId id="263" r:id="rId18"/>
    <p:sldId id="272" r:id="rId19"/>
    <p:sldId id="287" r:id="rId20"/>
    <p:sldId id="288" r:id="rId21"/>
    <p:sldId id="273" r:id="rId22"/>
    <p:sldId id="282" r:id="rId23"/>
    <p:sldId id="280" r:id="rId24"/>
    <p:sldId id="278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dik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16F6"/>
    <a:srgbClr val="19F3F3"/>
    <a:srgbClr val="F31E19"/>
    <a:srgbClr val="F21AD3"/>
    <a:srgbClr val="268919"/>
    <a:srgbClr val="66FF66"/>
    <a:srgbClr val="830EB2"/>
    <a:srgbClr val="0AD814"/>
    <a:srgbClr val="E39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5" autoAdjust="0"/>
    <p:restoredTop sz="94660"/>
  </p:normalViewPr>
  <p:slideViewPr>
    <p:cSldViewPr>
      <p:cViewPr>
        <p:scale>
          <a:sx n="63" d="100"/>
          <a:sy n="63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89FE44-A346-496D-817F-61296BD8A19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9F3BCC-EEB4-47DC-9D23-E4BEF93C86B1}">
      <dgm:prSet phldrT="[Текст]"/>
      <dgm:spPr>
        <a:solidFill>
          <a:srgbClr val="00B0F0"/>
        </a:solidFill>
      </dgm:spPr>
      <dgm:t>
        <a:bodyPr/>
        <a:lstStyle/>
        <a:p>
          <a:r>
            <a: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эксперимент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0E49D7B8-4B91-4452-AF9A-01504EBE51D3}" type="parTrans" cxnId="{11B1CAB3-B476-42D5-A221-EFCEAA296F0C}">
      <dgm:prSet/>
      <dgm:spPr/>
      <dgm:t>
        <a:bodyPr/>
        <a:lstStyle/>
        <a:p>
          <a:endParaRPr lang="ru-RU"/>
        </a:p>
      </dgm:t>
    </dgm:pt>
    <dgm:pt modelId="{5949721F-760C-41EA-8B5A-A10DBB60B8E5}" type="sibTrans" cxnId="{11B1CAB3-B476-42D5-A221-EFCEAA296F0C}">
      <dgm:prSet/>
      <dgm:spPr/>
      <dgm:t>
        <a:bodyPr/>
        <a:lstStyle/>
        <a:p>
          <a:endParaRPr lang="ru-RU"/>
        </a:p>
      </dgm:t>
    </dgm:pt>
    <dgm:pt modelId="{38C492F4-3D5E-4937-AFCA-AD032BC4201E}">
      <dgm:prSet phldrT="[Текст]" custT="1"/>
      <dgm:spPr>
        <a:solidFill>
          <a:srgbClr val="FFFF00"/>
        </a:solidFill>
      </dgm:spPr>
      <dgm:t>
        <a:bodyPr/>
        <a:lstStyle/>
        <a:p>
          <a:r>
            <a:rPr kumimoji="0" lang="ru-RU" sz="16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активизируются  мыслительные процессы</a:t>
          </a:r>
          <a:endParaRPr lang="ru-RU" sz="16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B83B6886-B4DD-4801-ACC6-E6384A8A604C}" type="parTrans" cxnId="{F87EFD88-0ACF-430E-8D99-3FD0B8AD45D5}">
      <dgm:prSet/>
      <dgm:spPr/>
      <dgm:t>
        <a:bodyPr/>
        <a:lstStyle/>
        <a:p>
          <a:endParaRPr lang="ru-RU"/>
        </a:p>
      </dgm:t>
    </dgm:pt>
    <dgm:pt modelId="{005C8AFE-BC29-4061-ACE0-0F6ED927C17A}" type="sibTrans" cxnId="{F87EFD88-0ACF-430E-8D99-3FD0B8AD45D5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EEB147F3-99F9-404A-B6F2-905B1B7731FB}">
      <dgm:prSet phldrT="[Текст]" custT="1"/>
      <dgm:spPr>
        <a:solidFill>
          <a:srgbClr val="F21AD3"/>
        </a:solidFill>
      </dgm:spPr>
      <dgm:t>
        <a:bodyPr/>
        <a:lstStyle/>
        <a:p>
          <a:r>
            <a:rPr kumimoji="0" lang="ru-RU" sz="16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устанавливать причинно-следственные связи</a:t>
          </a:r>
          <a:endParaRPr lang="ru-RU" sz="16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FFFF0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3F99C44F-7EC1-48C8-968E-75D71A10A1EA}" type="parTrans" cxnId="{971673E7-EDE7-42C1-8BF6-42119F587E50}">
      <dgm:prSet/>
      <dgm:spPr/>
      <dgm:t>
        <a:bodyPr/>
        <a:lstStyle/>
        <a:p>
          <a:endParaRPr lang="ru-RU"/>
        </a:p>
      </dgm:t>
    </dgm:pt>
    <dgm:pt modelId="{B9623DEA-3A6C-4A1C-B46B-A92DF2796DE2}" type="sibTrans" cxnId="{971673E7-EDE7-42C1-8BF6-42119F587E50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E23D86ED-F37F-4A7F-B259-1F74CC815F80}">
      <dgm:prSet phldrT="[Текст]" custT="1"/>
      <dgm:spPr>
        <a:solidFill>
          <a:srgbClr val="0AD814"/>
        </a:solidFill>
      </dgm:spPr>
      <dgm:t>
        <a:bodyPr/>
        <a:lstStyle/>
        <a:p>
          <a:r>
            <a:rPr kumimoji="0" lang="ru-RU" sz="18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доказывать и опровергать.</a:t>
          </a:r>
          <a:endParaRPr lang="ru-RU" sz="18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E84CC70-166F-4015-8CE7-8639CC08C73E}" type="parTrans" cxnId="{0C9E78D8-2038-4863-840D-B56A2C7EED9C}">
      <dgm:prSet/>
      <dgm:spPr/>
      <dgm:t>
        <a:bodyPr/>
        <a:lstStyle/>
        <a:p>
          <a:endParaRPr lang="ru-RU"/>
        </a:p>
      </dgm:t>
    </dgm:pt>
    <dgm:pt modelId="{D4E7016A-497D-4029-9E38-B0B18B323542}" type="sibTrans" cxnId="{0C9E78D8-2038-4863-840D-B56A2C7EED9C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F6EBC227-A3B0-4254-9CE2-CFB4F36CF81E}">
      <dgm:prSet phldrT="[Текст]" custT="1"/>
      <dgm:spPr>
        <a:solidFill>
          <a:srgbClr val="830EB2"/>
        </a:solidFill>
      </dgm:spPr>
      <dgm:t>
        <a:bodyPr/>
        <a:lstStyle/>
        <a:p>
          <a:r>
            <a:rPr kumimoji="0" lang="ru-RU" sz="20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развитие памяти </a:t>
          </a:r>
          <a:endParaRPr lang="ru-RU" sz="20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FFFF0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8F72AFED-0B51-43D2-9B5F-1A4860053444}" type="parTrans" cxnId="{17BE4542-609B-4016-9901-335761180F13}">
      <dgm:prSet/>
      <dgm:spPr/>
      <dgm:t>
        <a:bodyPr/>
        <a:lstStyle/>
        <a:p>
          <a:endParaRPr lang="ru-RU"/>
        </a:p>
      </dgm:t>
    </dgm:pt>
    <dgm:pt modelId="{DF5B8662-711D-4F98-9A48-2EA30F459F05}" type="sibTrans" cxnId="{17BE4542-609B-4016-9901-335761180F13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D8ECCE31-E17A-456C-8544-44A6A6DF85FE}" type="pres">
      <dgm:prSet presAssocID="{F889FE44-A346-496D-817F-61296BD8A19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EBE22E-86EE-48C3-A9B8-FB6BD6189E89}" type="pres">
      <dgm:prSet presAssocID="{139F3BCC-EEB4-47DC-9D23-E4BEF93C86B1}" presName="centerShape" presStyleLbl="node0" presStyleIdx="0" presStyleCnt="1" custScaleX="91088" custScaleY="76420" custLinFactNeighborX="-3499" custLinFactNeighborY="0"/>
      <dgm:spPr/>
      <dgm:t>
        <a:bodyPr/>
        <a:lstStyle/>
        <a:p>
          <a:endParaRPr lang="ru-RU"/>
        </a:p>
      </dgm:t>
    </dgm:pt>
    <dgm:pt modelId="{79A901B8-ADE2-4457-87A8-6D1AFA7E5941}" type="pres">
      <dgm:prSet presAssocID="{38C492F4-3D5E-4937-AFCA-AD032BC4201E}" presName="node" presStyleLbl="node1" presStyleIdx="0" presStyleCnt="4" custScaleX="205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53D84B-5F3A-4238-9C5B-E4D893131287}" type="pres">
      <dgm:prSet presAssocID="{38C492F4-3D5E-4937-AFCA-AD032BC4201E}" presName="dummy" presStyleCnt="0"/>
      <dgm:spPr/>
    </dgm:pt>
    <dgm:pt modelId="{61EC14E7-4FE5-4287-86E2-A468B1FE0FB6}" type="pres">
      <dgm:prSet presAssocID="{005C8AFE-BC29-4061-ACE0-0F6ED927C17A}" presName="sibTrans" presStyleLbl="sibTrans2D1" presStyleIdx="0" presStyleCnt="4"/>
      <dgm:spPr/>
      <dgm:t>
        <a:bodyPr/>
        <a:lstStyle/>
        <a:p>
          <a:endParaRPr lang="ru-RU"/>
        </a:p>
      </dgm:t>
    </dgm:pt>
    <dgm:pt modelId="{7752E718-57E1-4C08-BAD2-12E4BCDD286B}" type="pres">
      <dgm:prSet presAssocID="{EEB147F3-99F9-404A-B6F2-905B1B7731FB}" presName="node" presStyleLbl="node1" presStyleIdx="1" presStyleCnt="4" custScaleX="175314" custScaleY="109172" custRadScaleRad="110482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B96121-794B-4757-96A0-807D4F9D040E}" type="pres">
      <dgm:prSet presAssocID="{EEB147F3-99F9-404A-B6F2-905B1B7731FB}" presName="dummy" presStyleCnt="0"/>
      <dgm:spPr/>
    </dgm:pt>
    <dgm:pt modelId="{4EAB00CF-7921-4461-B016-4EE4990DDD60}" type="pres">
      <dgm:prSet presAssocID="{B9623DEA-3A6C-4A1C-B46B-A92DF2796DE2}" presName="sibTrans" presStyleLbl="sibTrans2D1" presStyleIdx="1" presStyleCnt="4" custScaleX="101550"/>
      <dgm:spPr/>
      <dgm:t>
        <a:bodyPr/>
        <a:lstStyle/>
        <a:p>
          <a:endParaRPr lang="ru-RU"/>
        </a:p>
      </dgm:t>
    </dgm:pt>
    <dgm:pt modelId="{270375E4-E3CE-4BF3-B7AA-459A03FC6946}" type="pres">
      <dgm:prSet presAssocID="{E23D86ED-F37F-4A7F-B259-1F74CC815F80}" presName="node" presStyleLbl="node1" presStyleIdx="2" presStyleCnt="4" custScaleX="172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9041C-F9AE-4236-B993-2326E553165D}" type="pres">
      <dgm:prSet presAssocID="{E23D86ED-F37F-4A7F-B259-1F74CC815F80}" presName="dummy" presStyleCnt="0"/>
      <dgm:spPr/>
    </dgm:pt>
    <dgm:pt modelId="{F4913D9A-D7AB-424C-ADC9-DAF6C0D55121}" type="pres">
      <dgm:prSet presAssocID="{D4E7016A-497D-4029-9E38-B0B18B323542}" presName="sibTrans" presStyleLbl="sibTrans2D1" presStyleIdx="2" presStyleCnt="4"/>
      <dgm:spPr/>
      <dgm:t>
        <a:bodyPr/>
        <a:lstStyle/>
        <a:p>
          <a:endParaRPr lang="ru-RU"/>
        </a:p>
      </dgm:t>
    </dgm:pt>
    <dgm:pt modelId="{6FD862A7-79C2-4D84-8E01-2B1057E1FF83}" type="pres">
      <dgm:prSet presAssocID="{F6EBC227-A3B0-4254-9CE2-CFB4F36CF81E}" presName="node" presStyleLbl="node1" presStyleIdx="3" presStyleCnt="4" custScaleX="142058" custRadScaleRad="108438" custRadScaleInc="5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2FA05-0C1E-41F1-BF21-7DBF8F1FB694}" type="pres">
      <dgm:prSet presAssocID="{F6EBC227-A3B0-4254-9CE2-CFB4F36CF81E}" presName="dummy" presStyleCnt="0"/>
      <dgm:spPr/>
    </dgm:pt>
    <dgm:pt modelId="{36BE971F-E7B2-45AF-B751-217658460310}" type="pres">
      <dgm:prSet presAssocID="{DF5B8662-711D-4F98-9A48-2EA30F459F05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2F4A600F-CD83-4E36-8F9B-547004A6D390}" type="presOf" srcId="{139F3BCC-EEB4-47DC-9D23-E4BEF93C86B1}" destId="{3EEBE22E-86EE-48C3-A9B8-FB6BD6189E89}" srcOrd="0" destOrd="0" presId="urn:microsoft.com/office/officeart/2005/8/layout/radial6"/>
    <dgm:cxn modelId="{A7131F77-6503-45DB-848C-54A54EA8D344}" type="presOf" srcId="{D4E7016A-497D-4029-9E38-B0B18B323542}" destId="{F4913D9A-D7AB-424C-ADC9-DAF6C0D55121}" srcOrd="0" destOrd="0" presId="urn:microsoft.com/office/officeart/2005/8/layout/radial6"/>
    <dgm:cxn modelId="{11B1CAB3-B476-42D5-A221-EFCEAA296F0C}" srcId="{F889FE44-A346-496D-817F-61296BD8A199}" destId="{139F3BCC-EEB4-47DC-9D23-E4BEF93C86B1}" srcOrd="0" destOrd="0" parTransId="{0E49D7B8-4B91-4452-AF9A-01504EBE51D3}" sibTransId="{5949721F-760C-41EA-8B5A-A10DBB60B8E5}"/>
    <dgm:cxn modelId="{F3702570-27A5-4791-BB7B-BA60CA22D633}" type="presOf" srcId="{EEB147F3-99F9-404A-B6F2-905B1B7731FB}" destId="{7752E718-57E1-4C08-BAD2-12E4BCDD286B}" srcOrd="0" destOrd="0" presId="urn:microsoft.com/office/officeart/2005/8/layout/radial6"/>
    <dgm:cxn modelId="{F90F0001-1CD8-43DC-9CD4-60F80E43C2C1}" type="presOf" srcId="{F6EBC227-A3B0-4254-9CE2-CFB4F36CF81E}" destId="{6FD862A7-79C2-4D84-8E01-2B1057E1FF83}" srcOrd="0" destOrd="0" presId="urn:microsoft.com/office/officeart/2005/8/layout/radial6"/>
    <dgm:cxn modelId="{E3FB756A-34D2-4BD1-8C8A-027782BF811A}" type="presOf" srcId="{DF5B8662-711D-4F98-9A48-2EA30F459F05}" destId="{36BE971F-E7B2-45AF-B751-217658460310}" srcOrd="0" destOrd="0" presId="urn:microsoft.com/office/officeart/2005/8/layout/radial6"/>
    <dgm:cxn modelId="{C527A781-81FD-4448-A362-BD9BBC119B97}" type="presOf" srcId="{005C8AFE-BC29-4061-ACE0-0F6ED927C17A}" destId="{61EC14E7-4FE5-4287-86E2-A468B1FE0FB6}" srcOrd="0" destOrd="0" presId="urn:microsoft.com/office/officeart/2005/8/layout/radial6"/>
    <dgm:cxn modelId="{1C6834DE-477A-48C3-9DF1-C8B9C9CC77A4}" type="presOf" srcId="{38C492F4-3D5E-4937-AFCA-AD032BC4201E}" destId="{79A901B8-ADE2-4457-87A8-6D1AFA7E5941}" srcOrd="0" destOrd="0" presId="urn:microsoft.com/office/officeart/2005/8/layout/radial6"/>
    <dgm:cxn modelId="{9F780B0A-631A-4BA0-8D00-7B76415C55DE}" type="presOf" srcId="{F889FE44-A346-496D-817F-61296BD8A199}" destId="{D8ECCE31-E17A-456C-8544-44A6A6DF85FE}" srcOrd="0" destOrd="0" presId="urn:microsoft.com/office/officeart/2005/8/layout/radial6"/>
    <dgm:cxn modelId="{0F2F3BEB-48FC-4AAA-BBC3-C6CB3CE05463}" type="presOf" srcId="{E23D86ED-F37F-4A7F-B259-1F74CC815F80}" destId="{270375E4-E3CE-4BF3-B7AA-459A03FC6946}" srcOrd="0" destOrd="0" presId="urn:microsoft.com/office/officeart/2005/8/layout/radial6"/>
    <dgm:cxn modelId="{B0C43925-92E6-4A2E-8EE3-E1D4478FDA55}" type="presOf" srcId="{B9623DEA-3A6C-4A1C-B46B-A92DF2796DE2}" destId="{4EAB00CF-7921-4461-B016-4EE4990DDD60}" srcOrd="0" destOrd="0" presId="urn:microsoft.com/office/officeart/2005/8/layout/radial6"/>
    <dgm:cxn modelId="{17BE4542-609B-4016-9901-335761180F13}" srcId="{139F3BCC-EEB4-47DC-9D23-E4BEF93C86B1}" destId="{F6EBC227-A3B0-4254-9CE2-CFB4F36CF81E}" srcOrd="3" destOrd="0" parTransId="{8F72AFED-0B51-43D2-9B5F-1A4860053444}" sibTransId="{DF5B8662-711D-4F98-9A48-2EA30F459F05}"/>
    <dgm:cxn modelId="{0C9E78D8-2038-4863-840D-B56A2C7EED9C}" srcId="{139F3BCC-EEB4-47DC-9D23-E4BEF93C86B1}" destId="{E23D86ED-F37F-4A7F-B259-1F74CC815F80}" srcOrd="2" destOrd="0" parTransId="{6E84CC70-166F-4015-8CE7-8639CC08C73E}" sibTransId="{D4E7016A-497D-4029-9E38-B0B18B323542}"/>
    <dgm:cxn modelId="{971673E7-EDE7-42C1-8BF6-42119F587E50}" srcId="{139F3BCC-EEB4-47DC-9D23-E4BEF93C86B1}" destId="{EEB147F3-99F9-404A-B6F2-905B1B7731FB}" srcOrd="1" destOrd="0" parTransId="{3F99C44F-7EC1-48C8-968E-75D71A10A1EA}" sibTransId="{B9623DEA-3A6C-4A1C-B46B-A92DF2796DE2}"/>
    <dgm:cxn modelId="{F87EFD88-0ACF-430E-8D99-3FD0B8AD45D5}" srcId="{139F3BCC-EEB4-47DC-9D23-E4BEF93C86B1}" destId="{38C492F4-3D5E-4937-AFCA-AD032BC4201E}" srcOrd="0" destOrd="0" parTransId="{B83B6886-B4DD-4801-ACC6-E6384A8A604C}" sibTransId="{005C8AFE-BC29-4061-ACE0-0F6ED927C17A}"/>
    <dgm:cxn modelId="{A27F730E-8881-4426-B3A9-631EB6A1E75A}" type="presParOf" srcId="{D8ECCE31-E17A-456C-8544-44A6A6DF85FE}" destId="{3EEBE22E-86EE-48C3-A9B8-FB6BD6189E89}" srcOrd="0" destOrd="0" presId="urn:microsoft.com/office/officeart/2005/8/layout/radial6"/>
    <dgm:cxn modelId="{59AE16B9-C350-4931-B305-8C914663834B}" type="presParOf" srcId="{D8ECCE31-E17A-456C-8544-44A6A6DF85FE}" destId="{79A901B8-ADE2-4457-87A8-6D1AFA7E5941}" srcOrd="1" destOrd="0" presId="urn:microsoft.com/office/officeart/2005/8/layout/radial6"/>
    <dgm:cxn modelId="{87854C70-F9D3-44BB-A36E-2C0DC97AE78D}" type="presParOf" srcId="{D8ECCE31-E17A-456C-8544-44A6A6DF85FE}" destId="{0D53D84B-5F3A-4238-9C5B-E4D893131287}" srcOrd="2" destOrd="0" presId="urn:microsoft.com/office/officeart/2005/8/layout/radial6"/>
    <dgm:cxn modelId="{32B49314-8CDD-4B5E-9838-B46F017393EB}" type="presParOf" srcId="{D8ECCE31-E17A-456C-8544-44A6A6DF85FE}" destId="{61EC14E7-4FE5-4287-86E2-A468B1FE0FB6}" srcOrd="3" destOrd="0" presId="urn:microsoft.com/office/officeart/2005/8/layout/radial6"/>
    <dgm:cxn modelId="{90F36F78-F386-45BE-AB76-C29F5520603F}" type="presParOf" srcId="{D8ECCE31-E17A-456C-8544-44A6A6DF85FE}" destId="{7752E718-57E1-4C08-BAD2-12E4BCDD286B}" srcOrd="4" destOrd="0" presId="urn:microsoft.com/office/officeart/2005/8/layout/radial6"/>
    <dgm:cxn modelId="{7C177957-BD91-457A-9274-A83F5067626D}" type="presParOf" srcId="{D8ECCE31-E17A-456C-8544-44A6A6DF85FE}" destId="{BFB96121-794B-4757-96A0-807D4F9D040E}" srcOrd="5" destOrd="0" presId="urn:microsoft.com/office/officeart/2005/8/layout/radial6"/>
    <dgm:cxn modelId="{EF14065A-F485-4807-81AF-F572CD9FC803}" type="presParOf" srcId="{D8ECCE31-E17A-456C-8544-44A6A6DF85FE}" destId="{4EAB00CF-7921-4461-B016-4EE4990DDD60}" srcOrd="6" destOrd="0" presId="urn:microsoft.com/office/officeart/2005/8/layout/radial6"/>
    <dgm:cxn modelId="{CC26CAF2-1A8C-4DA6-A9E7-DD0AAB589B7E}" type="presParOf" srcId="{D8ECCE31-E17A-456C-8544-44A6A6DF85FE}" destId="{270375E4-E3CE-4BF3-B7AA-459A03FC6946}" srcOrd="7" destOrd="0" presId="urn:microsoft.com/office/officeart/2005/8/layout/radial6"/>
    <dgm:cxn modelId="{9857C1BD-8553-4A26-9CF9-67D4B3508731}" type="presParOf" srcId="{D8ECCE31-E17A-456C-8544-44A6A6DF85FE}" destId="{85C9041C-F9AE-4236-B993-2326E553165D}" srcOrd="8" destOrd="0" presId="urn:microsoft.com/office/officeart/2005/8/layout/radial6"/>
    <dgm:cxn modelId="{A12A5A6A-4D45-49A5-8489-E6D287E5F16E}" type="presParOf" srcId="{D8ECCE31-E17A-456C-8544-44A6A6DF85FE}" destId="{F4913D9A-D7AB-424C-ADC9-DAF6C0D55121}" srcOrd="9" destOrd="0" presId="urn:microsoft.com/office/officeart/2005/8/layout/radial6"/>
    <dgm:cxn modelId="{5369D4C7-4F50-4AF5-893E-F02A7ED8FE88}" type="presParOf" srcId="{D8ECCE31-E17A-456C-8544-44A6A6DF85FE}" destId="{6FD862A7-79C2-4D84-8E01-2B1057E1FF83}" srcOrd="10" destOrd="0" presId="urn:microsoft.com/office/officeart/2005/8/layout/radial6"/>
    <dgm:cxn modelId="{A5896962-BCEC-4C08-8BFF-CDADCA4A6F09}" type="presParOf" srcId="{D8ECCE31-E17A-456C-8544-44A6A6DF85FE}" destId="{3092FA05-0C1E-41F1-BF21-7DBF8F1FB694}" srcOrd="11" destOrd="0" presId="urn:microsoft.com/office/officeart/2005/8/layout/radial6"/>
    <dgm:cxn modelId="{457AD818-9D43-4D06-92D4-887B488E2D96}" type="presParOf" srcId="{D8ECCE31-E17A-456C-8544-44A6A6DF85FE}" destId="{36BE971F-E7B2-45AF-B751-21765846031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DBE4D2-FF27-4DB7-9245-69D19BA9D0F4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DB1BB7-8238-4B52-8417-B0C70FFD72F7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8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Условия </a:t>
          </a:r>
        </a:p>
        <a:p>
          <a:r>
            <a:rPr lang="ru-RU" sz="1800" b="1" cap="none" spc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детского экспериментирования</a:t>
          </a:r>
          <a:endParaRPr lang="ru-RU" sz="1800" b="1" cap="none" spc="0" dirty="0">
            <a:ln w="1905"/>
            <a:solidFill>
              <a:srgbClr val="00206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E5160EAE-755E-42B0-A34F-EEFD44B6C4DB}" type="parTrans" cxnId="{10B77B4A-0A3B-4CCB-A44C-EDDC3D4586F5}">
      <dgm:prSet/>
      <dgm:spPr/>
      <dgm:t>
        <a:bodyPr/>
        <a:lstStyle/>
        <a:p>
          <a:endParaRPr lang="ru-RU"/>
        </a:p>
      </dgm:t>
    </dgm:pt>
    <dgm:pt modelId="{8BC31CF4-D9BE-4342-A799-85631E216FE3}" type="sibTrans" cxnId="{10B77B4A-0A3B-4CCB-A44C-EDDC3D4586F5}">
      <dgm:prSet/>
      <dgm:spPr/>
      <dgm:t>
        <a:bodyPr/>
        <a:lstStyle/>
        <a:p>
          <a:endParaRPr lang="ru-RU"/>
        </a:p>
      </dgm:t>
    </dgm:pt>
    <dgm:pt modelId="{23FC3D96-A43E-419C-9C01-28715666F886}">
      <dgm:prSet phldrT="[Текст]" custT="1"/>
      <dgm:spPr>
        <a:solidFill>
          <a:srgbClr val="66FF66"/>
        </a:solidFill>
      </dgm:spPr>
      <dgm:t>
        <a:bodyPr/>
        <a:lstStyle/>
        <a:p>
          <a:r>
            <a:rPr lang="ru-RU" sz="1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выбор темы и объекта исследования осуществляется с учетом интересов и жизненного опыта детей</a:t>
          </a:r>
          <a:endParaRPr lang="ru-RU" sz="14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89C37FC2-EFC4-47C7-9A88-AC8FEC9BE9F8}" type="parTrans" cxnId="{BBDE16CF-E929-4A32-99AD-3ABE1FBDF087}">
      <dgm:prSet/>
      <dgm:spPr>
        <a:solidFill>
          <a:srgbClr val="830EB2"/>
        </a:solidFill>
      </dgm:spPr>
      <dgm:t>
        <a:bodyPr/>
        <a:lstStyle/>
        <a:p>
          <a:endParaRPr lang="ru-RU"/>
        </a:p>
      </dgm:t>
    </dgm:pt>
    <dgm:pt modelId="{5B32616B-79B8-42C0-9AEC-9A2E510C20D0}" type="sibTrans" cxnId="{BBDE16CF-E929-4A32-99AD-3ABE1FBDF087}">
      <dgm:prSet/>
      <dgm:spPr/>
      <dgm:t>
        <a:bodyPr/>
        <a:lstStyle/>
        <a:p>
          <a:endParaRPr lang="ru-RU"/>
        </a:p>
      </dgm:t>
    </dgm:pt>
    <dgm:pt modelId="{7AC1692E-7137-4FBC-B6FC-E95440469820}">
      <dgm:prSet phldrT="[Текст]" custT="1"/>
      <dgm:spPr>
        <a:solidFill>
          <a:srgbClr val="19F3F3"/>
        </a:solidFill>
      </dgm:spPr>
      <dgm:t>
        <a:bodyPr/>
        <a:lstStyle/>
        <a:p>
          <a:r>
            <a:rPr lang="ru-RU" sz="20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ведение диалога с детьми.</a:t>
          </a:r>
          <a:endParaRPr lang="ru-RU" sz="2000" b="1" cap="none" spc="0" dirty="0">
            <a:ln w="1905"/>
            <a:solidFill>
              <a:srgbClr val="00206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632DCA19-6A37-4E53-8F4A-034F3C1D158B}" type="parTrans" cxnId="{BF70CC50-BE1D-492C-A2D1-2CD65485F90D}">
      <dgm:prSet/>
      <dgm:spPr>
        <a:solidFill>
          <a:srgbClr val="830EB2"/>
        </a:solidFill>
      </dgm:spPr>
      <dgm:t>
        <a:bodyPr/>
        <a:lstStyle/>
        <a:p>
          <a:endParaRPr lang="ru-RU"/>
        </a:p>
      </dgm:t>
    </dgm:pt>
    <dgm:pt modelId="{139972B9-141F-4ECF-950B-D71FF547CA96}" type="sibTrans" cxnId="{BF70CC50-BE1D-492C-A2D1-2CD65485F90D}">
      <dgm:prSet/>
      <dgm:spPr/>
      <dgm:t>
        <a:bodyPr/>
        <a:lstStyle/>
        <a:p>
          <a:endParaRPr lang="ru-RU"/>
        </a:p>
      </dgm:t>
    </dgm:pt>
    <dgm:pt modelId="{77D04CE2-E659-4162-8C06-2AA8464A85E1}">
      <dgm:prSet phldrT="[Текст]" custT="1"/>
      <dgm:spPr>
        <a:solidFill>
          <a:srgbClr val="268919"/>
        </a:solidFill>
      </dgm:spPr>
      <dgm:t>
        <a:bodyPr/>
        <a:lstStyle/>
        <a:p>
          <a:r>
            <a:rPr lang="ru-RU" sz="18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поощрение выдвижения детьми гипотез</a:t>
          </a:r>
          <a:endParaRPr lang="ru-RU" sz="1800" b="1" cap="none" spc="0" dirty="0">
            <a:ln w="1905"/>
            <a:solidFill>
              <a:srgbClr val="00206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1604FBDA-A705-4A51-8E1E-605FDB5DFF79}" type="parTrans" cxnId="{53999D7F-F62D-4A35-991E-A05480BBFC20}">
      <dgm:prSet/>
      <dgm:spPr>
        <a:solidFill>
          <a:srgbClr val="830EB2"/>
        </a:solidFill>
      </dgm:spPr>
      <dgm:t>
        <a:bodyPr/>
        <a:lstStyle/>
        <a:p>
          <a:endParaRPr lang="ru-RU"/>
        </a:p>
      </dgm:t>
    </dgm:pt>
    <dgm:pt modelId="{A062A3C4-ABC6-4D2D-9A57-9A9C87B760D1}" type="sibTrans" cxnId="{53999D7F-F62D-4A35-991E-A05480BBFC20}">
      <dgm:prSet/>
      <dgm:spPr/>
      <dgm:t>
        <a:bodyPr/>
        <a:lstStyle/>
        <a:p>
          <a:endParaRPr lang="ru-RU"/>
        </a:p>
      </dgm:t>
    </dgm:pt>
    <dgm:pt modelId="{E6517DB0-C7B1-4BB9-A452-D2628CEEB49B}">
      <dgm:prSet phldrT="[Текст]"/>
      <dgm:spPr>
        <a:solidFill>
          <a:srgbClr val="3116F6"/>
        </a:solidFill>
      </dgm:spPr>
      <dgm:t>
        <a:bodyPr/>
        <a:lstStyle/>
        <a:p>
          <a:r>
            <a:rPr lang="ru-RU" b="1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осуществлять по мере возможности проверку всех предположений.</a:t>
          </a:r>
          <a:br>
            <a:rPr lang="ru-RU" b="1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</a:br>
          <a:r>
            <a:rPr lang="ru-RU" b="1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и формулировать выводы.</a:t>
          </a:r>
          <a:endParaRPr lang="ru-RU" b="1" cap="none" spc="0" dirty="0">
            <a:ln w="1905"/>
            <a:solidFill>
              <a:schemeClr val="bg1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F5AEA3A1-ED22-4D1E-8156-FAA89585DA1A}" type="parTrans" cxnId="{80328590-7319-4BF5-A4F1-BA1B2A2387D4}">
      <dgm:prSet/>
      <dgm:spPr>
        <a:solidFill>
          <a:srgbClr val="830EB2"/>
        </a:solidFill>
      </dgm:spPr>
      <dgm:t>
        <a:bodyPr/>
        <a:lstStyle/>
        <a:p>
          <a:endParaRPr lang="ru-RU"/>
        </a:p>
      </dgm:t>
    </dgm:pt>
    <dgm:pt modelId="{F0FE33FA-BEF1-4FDF-ACEA-EC3878A7D73A}" type="sibTrans" cxnId="{80328590-7319-4BF5-A4F1-BA1B2A2387D4}">
      <dgm:prSet/>
      <dgm:spPr/>
      <dgm:t>
        <a:bodyPr/>
        <a:lstStyle/>
        <a:p>
          <a:endParaRPr lang="ru-RU"/>
        </a:p>
      </dgm:t>
    </dgm:pt>
    <dgm:pt modelId="{9B9AC60A-E655-4AE2-95A9-7850F3CF8D4D}">
      <dgm:prSet custT="1"/>
      <dgm:spPr>
        <a:solidFill>
          <a:srgbClr val="FFFF00"/>
        </a:solidFill>
      </dgm:spPr>
      <dgm:t>
        <a:bodyPr/>
        <a:lstStyle/>
        <a:p>
          <a:r>
            <a:rPr lang="ru-RU" sz="18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необходимо создание мотивации у детей к деятельности</a:t>
          </a:r>
          <a:endParaRPr lang="ru-RU" sz="1800" b="1" cap="none" spc="0" dirty="0">
            <a:ln w="1905"/>
            <a:solidFill>
              <a:srgbClr val="00206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2F6EA772-4095-4C02-A2B3-E684F88E4454}" type="parTrans" cxnId="{30CF3987-4776-4607-9B81-BCF752C61C82}">
      <dgm:prSet/>
      <dgm:spPr>
        <a:solidFill>
          <a:srgbClr val="830EB2"/>
        </a:solidFill>
      </dgm:spPr>
      <dgm:t>
        <a:bodyPr/>
        <a:lstStyle/>
        <a:p>
          <a:endParaRPr lang="ru-RU"/>
        </a:p>
      </dgm:t>
    </dgm:pt>
    <dgm:pt modelId="{C9ED8E0A-AB89-4FB5-901E-30AD0B234DE1}" type="sibTrans" cxnId="{30CF3987-4776-4607-9B81-BCF752C61C82}">
      <dgm:prSet/>
      <dgm:spPr/>
      <dgm:t>
        <a:bodyPr/>
        <a:lstStyle/>
        <a:p>
          <a:endParaRPr lang="ru-RU"/>
        </a:p>
      </dgm:t>
    </dgm:pt>
    <dgm:pt modelId="{1BC581EA-D491-4473-A3B0-FE4788919DB1}">
      <dgm:prSet custT="1"/>
      <dgm:spPr>
        <a:solidFill>
          <a:srgbClr val="F21AD3"/>
        </a:solidFill>
      </dgm:spPr>
      <dgm:t>
        <a:bodyPr/>
        <a:lstStyle/>
        <a:p>
          <a:r>
            <a:rPr lang="ru-RU" sz="16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использование проблемных ситуаций, поля </a:t>
          </a:r>
          <a:r>
            <a:rPr lang="ru-RU" sz="1600" b="1" cap="none" spc="0" dirty="0" err="1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пробности</a:t>
          </a:r>
          <a:r>
            <a:rPr lang="ru-RU" sz="1600" dirty="0" smtClean="0">
              <a:solidFill>
                <a:srgbClr val="002060"/>
              </a:solidFill>
            </a:rPr>
            <a:t>. </a:t>
          </a:r>
          <a:endParaRPr lang="ru-RU" sz="1600" dirty="0">
            <a:solidFill>
              <a:srgbClr val="002060"/>
            </a:solidFill>
          </a:endParaRPr>
        </a:p>
      </dgm:t>
    </dgm:pt>
    <dgm:pt modelId="{A854A2B5-7FE1-416D-944F-36E03EEAF44D}" type="parTrans" cxnId="{49146995-36B8-462D-9641-0E0B17B3A97B}">
      <dgm:prSet/>
      <dgm:spPr>
        <a:solidFill>
          <a:srgbClr val="830EB2"/>
        </a:solidFill>
      </dgm:spPr>
      <dgm:t>
        <a:bodyPr/>
        <a:lstStyle/>
        <a:p>
          <a:endParaRPr lang="ru-RU"/>
        </a:p>
      </dgm:t>
    </dgm:pt>
    <dgm:pt modelId="{B5B8C3FE-12B5-424C-A063-4187030F3A00}" type="sibTrans" cxnId="{49146995-36B8-462D-9641-0E0B17B3A97B}">
      <dgm:prSet/>
      <dgm:spPr/>
      <dgm:t>
        <a:bodyPr/>
        <a:lstStyle/>
        <a:p>
          <a:endParaRPr lang="ru-RU"/>
        </a:p>
      </dgm:t>
    </dgm:pt>
    <dgm:pt modelId="{EEDFCD36-5EA2-4CBA-BD43-08B9312A9851}" type="pres">
      <dgm:prSet presAssocID="{95DBE4D2-FF27-4DB7-9245-69D19BA9D0F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12F73E-92D2-4906-997E-40E0A085C93B}" type="pres">
      <dgm:prSet presAssocID="{0FDB1BB7-8238-4B52-8417-B0C70FFD72F7}" presName="centerShape" presStyleLbl="node0" presStyleIdx="0" presStyleCnt="1" custScaleX="214971"/>
      <dgm:spPr/>
      <dgm:t>
        <a:bodyPr/>
        <a:lstStyle/>
        <a:p>
          <a:endParaRPr lang="ru-RU"/>
        </a:p>
      </dgm:t>
    </dgm:pt>
    <dgm:pt modelId="{FAC0C1B6-C6DB-4C9A-BD6B-2E436E039E6C}" type="pres">
      <dgm:prSet presAssocID="{89C37FC2-EFC4-47C7-9A88-AC8FEC9BE9F8}" presName="parTrans" presStyleLbl="sibTrans2D1" presStyleIdx="0" presStyleCnt="6"/>
      <dgm:spPr/>
      <dgm:t>
        <a:bodyPr/>
        <a:lstStyle/>
        <a:p>
          <a:endParaRPr lang="ru-RU"/>
        </a:p>
      </dgm:t>
    </dgm:pt>
    <dgm:pt modelId="{403797A4-9D6E-4919-9425-0E08D6C27043}" type="pres">
      <dgm:prSet presAssocID="{89C37FC2-EFC4-47C7-9A88-AC8FEC9BE9F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10028034-8CC7-4858-A961-270F340A0BA5}" type="pres">
      <dgm:prSet presAssocID="{23FC3D96-A43E-419C-9C01-28715666F88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7C077-4B44-4C24-B9B2-38E92BB20550}" type="pres">
      <dgm:prSet presAssocID="{2F6EA772-4095-4C02-A2B3-E684F88E4454}" presName="parTrans" presStyleLbl="sibTrans2D1" presStyleIdx="1" presStyleCnt="6"/>
      <dgm:spPr/>
      <dgm:t>
        <a:bodyPr/>
        <a:lstStyle/>
        <a:p>
          <a:endParaRPr lang="ru-RU"/>
        </a:p>
      </dgm:t>
    </dgm:pt>
    <dgm:pt modelId="{96BB2E33-3051-4152-AF75-268C0C968660}" type="pres">
      <dgm:prSet presAssocID="{2F6EA772-4095-4C02-A2B3-E684F88E4454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D6D3BAE2-C3F8-4B0B-85C5-CE2A2B48D34E}" type="pres">
      <dgm:prSet presAssocID="{9B9AC60A-E655-4AE2-95A9-7850F3CF8D4D}" presName="node" presStyleLbl="node1" presStyleIdx="1" presStyleCnt="6" custScaleX="111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F36EEE-A895-4911-BFCD-3B563485B8E1}" type="pres">
      <dgm:prSet presAssocID="{A854A2B5-7FE1-416D-944F-36E03EEAF44D}" presName="parTrans" presStyleLbl="sibTrans2D1" presStyleIdx="2" presStyleCnt="6"/>
      <dgm:spPr/>
      <dgm:t>
        <a:bodyPr/>
        <a:lstStyle/>
        <a:p>
          <a:endParaRPr lang="ru-RU"/>
        </a:p>
      </dgm:t>
    </dgm:pt>
    <dgm:pt modelId="{7291A25E-9E81-47A7-98EA-E0F73ABBC643}" type="pres">
      <dgm:prSet presAssocID="{A854A2B5-7FE1-416D-944F-36E03EEAF44D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EAF54913-4C35-4194-A332-E2C0475FBD0F}" type="pres">
      <dgm:prSet presAssocID="{1BC581EA-D491-4473-A3B0-FE4788919DB1}" presName="node" presStyleLbl="node1" presStyleIdx="2" presStyleCnt="6" custScaleX="106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263A2-7ADA-4341-B603-674B84FA81FD}" type="pres">
      <dgm:prSet presAssocID="{632DCA19-6A37-4E53-8F4A-034F3C1D158B}" presName="parTrans" presStyleLbl="sibTrans2D1" presStyleIdx="3" presStyleCnt="6"/>
      <dgm:spPr/>
      <dgm:t>
        <a:bodyPr/>
        <a:lstStyle/>
        <a:p>
          <a:endParaRPr lang="ru-RU"/>
        </a:p>
      </dgm:t>
    </dgm:pt>
    <dgm:pt modelId="{5A24D93F-4E60-4E9C-9436-1A7AA2CF09B4}" type="pres">
      <dgm:prSet presAssocID="{632DCA19-6A37-4E53-8F4A-034F3C1D158B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38F9D58E-231E-4527-9ABF-DCD3822A21C2}" type="pres">
      <dgm:prSet presAssocID="{7AC1692E-7137-4FBC-B6FC-E9544046982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06BC8-B908-4554-927C-4D9AFB54F702}" type="pres">
      <dgm:prSet presAssocID="{1604FBDA-A705-4A51-8E1E-605FDB5DFF79}" presName="parTrans" presStyleLbl="sibTrans2D1" presStyleIdx="4" presStyleCnt="6"/>
      <dgm:spPr/>
      <dgm:t>
        <a:bodyPr/>
        <a:lstStyle/>
        <a:p>
          <a:endParaRPr lang="ru-RU"/>
        </a:p>
      </dgm:t>
    </dgm:pt>
    <dgm:pt modelId="{E3577AD0-E79F-4CE0-9F43-3627C691172B}" type="pres">
      <dgm:prSet presAssocID="{1604FBDA-A705-4A51-8E1E-605FDB5DFF79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23F6F6F0-1A4C-4837-A618-F0C093DF395E}" type="pres">
      <dgm:prSet presAssocID="{77D04CE2-E659-4162-8C06-2AA8464A85E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9B5E2-4A35-4882-837A-C5087311CE44}" type="pres">
      <dgm:prSet presAssocID="{F5AEA3A1-ED22-4D1E-8156-FAA89585DA1A}" presName="parTrans" presStyleLbl="sibTrans2D1" presStyleIdx="5" presStyleCnt="6"/>
      <dgm:spPr/>
      <dgm:t>
        <a:bodyPr/>
        <a:lstStyle/>
        <a:p>
          <a:endParaRPr lang="ru-RU"/>
        </a:p>
      </dgm:t>
    </dgm:pt>
    <dgm:pt modelId="{D188704D-7CD7-4C5D-93C6-7E94006D9922}" type="pres">
      <dgm:prSet presAssocID="{F5AEA3A1-ED22-4D1E-8156-FAA89585DA1A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96BA828C-2B9F-4DE6-A06C-A723942E4952}" type="pres">
      <dgm:prSet presAssocID="{E6517DB0-C7B1-4BB9-A452-D2628CEEB49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D54FA2-A85A-4C4A-BE39-645F2FDAD51D}" type="presOf" srcId="{2F6EA772-4095-4C02-A2B3-E684F88E4454}" destId="{96BB2E33-3051-4152-AF75-268C0C968660}" srcOrd="1" destOrd="0" presId="urn:microsoft.com/office/officeart/2005/8/layout/radial5"/>
    <dgm:cxn modelId="{341CDA1F-3F53-4DBF-BDD4-5CB8E88F2F35}" type="presOf" srcId="{E6517DB0-C7B1-4BB9-A452-D2628CEEB49B}" destId="{96BA828C-2B9F-4DE6-A06C-A723942E4952}" srcOrd="0" destOrd="0" presId="urn:microsoft.com/office/officeart/2005/8/layout/radial5"/>
    <dgm:cxn modelId="{53999D7F-F62D-4A35-991E-A05480BBFC20}" srcId="{0FDB1BB7-8238-4B52-8417-B0C70FFD72F7}" destId="{77D04CE2-E659-4162-8C06-2AA8464A85E1}" srcOrd="4" destOrd="0" parTransId="{1604FBDA-A705-4A51-8E1E-605FDB5DFF79}" sibTransId="{A062A3C4-ABC6-4D2D-9A57-9A9C87B760D1}"/>
    <dgm:cxn modelId="{78C90573-529F-4A90-8B97-15AC91283AE9}" type="presOf" srcId="{77D04CE2-E659-4162-8C06-2AA8464A85E1}" destId="{23F6F6F0-1A4C-4837-A618-F0C093DF395E}" srcOrd="0" destOrd="0" presId="urn:microsoft.com/office/officeart/2005/8/layout/radial5"/>
    <dgm:cxn modelId="{49146995-36B8-462D-9641-0E0B17B3A97B}" srcId="{0FDB1BB7-8238-4B52-8417-B0C70FFD72F7}" destId="{1BC581EA-D491-4473-A3B0-FE4788919DB1}" srcOrd="2" destOrd="0" parTransId="{A854A2B5-7FE1-416D-944F-36E03EEAF44D}" sibTransId="{B5B8C3FE-12B5-424C-A063-4187030F3A00}"/>
    <dgm:cxn modelId="{87B95383-4C7B-4289-AD96-B239B237ECB7}" type="presOf" srcId="{89C37FC2-EFC4-47C7-9A88-AC8FEC9BE9F8}" destId="{FAC0C1B6-C6DB-4C9A-BD6B-2E436E039E6C}" srcOrd="0" destOrd="0" presId="urn:microsoft.com/office/officeart/2005/8/layout/radial5"/>
    <dgm:cxn modelId="{8FBE1D82-292D-40F9-BEA5-2306886C50ED}" type="presOf" srcId="{A854A2B5-7FE1-416D-944F-36E03EEAF44D}" destId="{7291A25E-9E81-47A7-98EA-E0F73ABBC643}" srcOrd="1" destOrd="0" presId="urn:microsoft.com/office/officeart/2005/8/layout/radial5"/>
    <dgm:cxn modelId="{80328590-7319-4BF5-A4F1-BA1B2A2387D4}" srcId="{0FDB1BB7-8238-4B52-8417-B0C70FFD72F7}" destId="{E6517DB0-C7B1-4BB9-A452-D2628CEEB49B}" srcOrd="5" destOrd="0" parTransId="{F5AEA3A1-ED22-4D1E-8156-FAA89585DA1A}" sibTransId="{F0FE33FA-BEF1-4FDF-ACEA-EC3878A7D73A}"/>
    <dgm:cxn modelId="{D5850B8F-4E56-4C81-81ED-5840C542472D}" type="presOf" srcId="{2F6EA772-4095-4C02-A2B3-E684F88E4454}" destId="{7EB7C077-4B44-4C24-B9B2-38E92BB20550}" srcOrd="0" destOrd="0" presId="urn:microsoft.com/office/officeart/2005/8/layout/radial5"/>
    <dgm:cxn modelId="{13BE5F56-C9E2-4319-B65B-63BB36189551}" type="presOf" srcId="{1BC581EA-D491-4473-A3B0-FE4788919DB1}" destId="{EAF54913-4C35-4194-A332-E2C0475FBD0F}" srcOrd="0" destOrd="0" presId="urn:microsoft.com/office/officeart/2005/8/layout/radial5"/>
    <dgm:cxn modelId="{7A11BC4D-BE9C-46BB-A3A5-8A40F13D9354}" type="presOf" srcId="{89C37FC2-EFC4-47C7-9A88-AC8FEC9BE9F8}" destId="{403797A4-9D6E-4919-9425-0E08D6C27043}" srcOrd="1" destOrd="0" presId="urn:microsoft.com/office/officeart/2005/8/layout/radial5"/>
    <dgm:cxn modelId="{10B77B4A-0A3B-4CCB-A44C-EDDC3D4586F5}" srcId="{95DBE4D2-FF27-4DB7-9245-69D19BA9D0F4}" destId="{0FDB1BB7-8238-4B52-8417-B0C70FFD72F7}" srcOrd="0" destOrd="0" parTransId="{E5160EAE-755E-42B0-A34F-EEFD44B6C4DB}" sibTransId="{8BC31CF4-D9BE-4342-A799-85631E216FE3}"/>
    <dgm:cxn modelId="{A4182000-8A7E-4041-AFA3-64759C895E3B}" type="presOf" srcId="{632DCA19-6A37-4E53-8F4A-034F3C1D158B}" destId="{788263A2-7ADA-4341-B603-674B84FA81FD}" srcOrd="0" destOrd="0" presId="urn:microsoft.com/office/officeart/2005/8/layout/radial5"/>
    <dgm:cxn modelId="{BBDE16CF-E929-4A32-99AD-3ABE1FBDF087}" srcId="{0FDB1BB7-8238-4B52-8417-B0C70FFD72F7}" destId="{23FC3D96-A43E-419C-9C01-28715666F886}" srcOrd="0" destOrd="0" parTransId="{89C37FC2-EFC4-47C7-9A88-AC8FEC9BE9F8}" sibTransId="{5B32616B-79B8-42C0-9AEC-9A2E510C20D0}"/>
    <dgm:cxn modelId="{30CF3987-4776-4607-9B81-BCF752C61C82}" srcId="{0FDB1BB7-8238-4B52-8417-B0C70FFD72F7}" destId="{9B9AC60A-E655-4AE2-95A9-7850F3CF8D4D}" srcOrd="1" destOrd="0" parTransId="{2F6EA772-4095-4C02-A2B3-E684F88E4454}" sibTransId="{C9ED8E0A-AB89-4FB5-901E-30AD0B234DE1}"/>
    <dgm:cxn modelId="{B00E252D-229B-47B3-AFE1-110FEA1F0775}" type="presOf" srcId="{0FDB1BB7-8238-4B52-8417-B0C70FFD72F7}" destId="{8012F73E-92D2-4906-997E-40E0A085C93B}" srcOrd="0" destOrd="0" presId="urn:microsoft.com/office/officeart/2005/8/layout/radial5"/>
    <dgm:cxn modelId="{BF70CC50-BE1D-492C-A2D1-2CD65485F90D}" srcId="{0FDB1BB7-8238-4B52-8417-B0C70FFD72F7}" destId="{7AC1692E-7137-4FBC-B6FC-E95440469820}" srcOrd="3" destOrd="0" parTransId="{632DCA19-6A37-4E53-8F4A-034F3C1D158B}" sibTransId="{139972B9-141F-4ECF-950B-D71FF547CA96}"/>
    <dgm:cxn modelId="{D728F7FB-C604-4A03-9D8F-303B97E9625F}" type="presOf" srcId="{23FC3D96-A43E-419C-9C01-28715666F886}" destId="{10028034-8CC7-4858-A961-270F340A0BA5}" srcOrd="0" destOrd="0" presId="urn:microsoft.com/office/officeart/2005/8/layout/radial5"/>
    <dgm:cxn modelId="{B968F885-5646-4E8F-AE41-71DA0210AC64}" type="presOf" srcId="{1604FBDA-A705-4A51-8E1E-605FDB5DFF79}" destId="{A5F06BC8-B908-4554-927C-4D9AFB54F702}" srcOrd="0" destOrd="0" presId="urn:microsoft.com/office/officeart/2005/8/layout/radial5"/>
    <dgm:cxn modelId="{75CBE03A-75AE-4D84-A96D-82560B8466D8}" type="presOf" srcId="{F5AEA3A1-ED22-4D1E-8156-FAA89585DA1A}" destId="{B709B5E2-4A35-4882-837A-C5087311CE44}" srcOrd="0" destOrd="0" presId="urn:microsoft.com/office/officeart/2005/8/layout/radial5"/>
    <dgm:cxn modelId="{1EEB1EDF-2F43-4D6E-9A0B-531D01E787E3}" type="presOf" srcId="{A854A2B5-7FE1-416D-944F-36E03EEAF44D}" destId="{A7F36EEE-A895-4911-BFCD-3B563485B8E1}" srcOrd="0" destOrd="0" presId="urn:microsoft.com/office/officeart/2005/8/layout/radial5"/>
    <dgm:cxn modelId="{A08C692B-885B-413B-9CCD-3BAD31E146F1}" type="presOf" srcId="{95DBE4D2-FF27-4DB7-9245-69D19BA9D0F4}" destId="{EEDFCD36-5EA2-4CBA-BD43-08B9312A9851}" srcOrd="0" destOrd="0" presId="urn:microsoft.com/office/officeart/2005/8/layout/radial5"/>
    <dgm:cxn modelId="{511BE964-F7E9-4267-A4D5-1980EB65444C}" type="presOf" srcId="{7AC1692E-7137-4FBC-B6FC-E95440469820}" destId="{38F9D58E-231E-4527-9ABF-DCD3822A21C2}" srcOrd="0" destOrd="0" presId="urn:microsoft.com/office/officeart/2005/8/layout/radial5"/>
    <dgm:cxn modelId="{FF07A824-32AE-4CDE-B18E-B4C4423B8F43}" type="presOf" srcId="{632DCA19-6A37-4E53-8F4A-034F3C1D158B}" destId="{5A24D93F-4E60-4E9C-9436-1A7AA2CF09B4}" srcOrd="1" destOrd="0" presId="urn:microsoft.com/office/officeart/2005/8/layout/radial5"/>
    <dgm:cxn modelId="{046EFFB3-2B23-4807-B04D-056C230E6524}" type="presOf" srcId="{F5AEA3A1-ED22-4D1E-8156-FAA89585DA1A}" destId="{D188704D-7CD7-4C5D-93C6-7E94006D9922}" srcOrd="1" destOrd="0" presId="urn:microsoft.com/office/officeart/2005/8/layout/radial5"/>
    <dgm:cxn modelId="{226F1036-57C6-4A33-913D-3655838F30A9}" type="presOf" srcId="{1604FBDA-A705-4A51-8E1E-605FDB5DFF79}" destId="{E3577AD0-E79F-4CE0-9F43-3627C691172B}" srcOrd="1" destOrd="0" presId="urn:microsoft.com/office/officeart/2005/8/layout/radial5"/>
    <dgm:cxn modelId="{3A8E98B3-0A34-4406-AEC9-BE682F116393}" type="presOf" srcId="{9B9AC60A-E655-4AE2-95A9-7850F3CF8D4D}" destId="{D6D3BAE2-C3F8-4B0B-85C5-CE2A2B48D34E}" srcOrd="0" destOrd="0" presId="urn:microsoft.com/office/officeart/2005/8/layout/radial5"/>
    <dgm:cxn modelId="{7F6BDBE1-5A0E-4CD4-B151-F38D98708713}" type="presParOf" srcId="{EEDFCD36-5EA2-4CBA-BD43-08B9312A9851}" destId="{8012F73E-92D2-4906-997E-40E0A085C93B}" srcOrd="0" destOrd="0" presId="urn:microsoft.com/office/officeart/2005/8/layout/radial5"/>
    <dgm:cxn modelId="{C2752050-42D5-45F4-8A31-F2E87708E669}" type="presParOf" srcId="{EEDFCD36-5EA2-4CBA-BD43-08B9312A9851}" destId="{FAC0C1B6-C6DB-4C9A-BD6B-2E436E039E6C}" srcOrd="1" destOrd="0" presId="urn:microsoft.com/office/officeart/2005/8/layout/radial5"/>
    <dgm:cxn modelId="{A761EF3F-8090-4459-8F36-F1BF4E291159}" type="presParOf" srcId="{FAC0C1B6-C6DB-4C9A-BD6B-2E436E039E6C}" destId="{403797A4-9D6E-4919-9425-0E08D6C27043}" srcOrd="0" destOrd="0" presId="urn:microsoft.com/office/officeart/2005/8/layout/radial5"/>
    <dgm:cxn modelId="{2F91CDFE-5AF2-47F0-86BD-24C204D8F3E7}" type="presParOf" srcId="{EEDFCD36-5EA2-4CBA-BD43-08B9312A9851}" destId="{10028034-8CC7-4858-A961-270F340A0BA5}" srcOrd="2" destOrd="0" presId="urn:microsoft.com/office/officeart/2005/8/layout/radial5"/>
    <dgm:cxn modelId="{59560777-25C0-467E-8B1A-8E3E33C4B493}" type="presParOf" srcId="{EEDFCD36-5EA2-4CBA-BD43-08B9312A9851}" destId="{7EB7C077-4B44-4C24-B9B2-38E92BB20550}" srcOrd="3" destOrd="0" presId="urn:microsoft.com/office/officeart/2005/8/layout/radial5"/>
    <dgm:cxn modelId="{596D5E80-43B0-4E5D-AE3C-75B5D1A7BE79}" type="presParOf" srcId="{7EB7C077-4B44-4C24-B9B2-38E92BB20550}" destId="{96BB2E33-3051-4152-AF75-268C0C968660}" srcOrd="0" destOrd="0" presId="urn:microsoft.com/office/officeart/2005/8/layout/radial5"/>
    <dgm:cxn modelId="{FFEDD9B1-206D-4858-B661-30E0BFDCD42C}" type="presParOf" srcId="{EEDFCD36-5EA2-4CBA-BD43-08B9312A9851}" destId="{D6D3BAE2-C3F8-4B0B-85C5-CE2A2B48D34E}" srcOrd="4" destOrd="0" presId="urn:microsoft.com/office/officeart/2005/8/layout/radial5"/>
    <dgm:cxn modelId="{E29BAE24-C5A3-4FF7-A673-3E5F83A4D8EC}" type="presParOf" srcId="{EEDFCD36-5EA2-4CBA-BD43-08B9312A9851}" destId="{A7F36EEE-A895-4911-BFCD-3B563485B8E1}" srcOrd="5" destOrd="0" presId="urn:microsoft.com/office/officeart/2005/8/layout/radial5"/>
    <dgm:cxn modelId="{2A35A9DE-984F-4CE3-82B6-4F30EA7BE9FC}" type="presParOf" srcId="{A7F36EEE-A895-4911-BFCD-3B563485B8E1}" destId="{7291A25E-9E81-47A7-98EA-E0F73ABBC643}" srcOrd="0" destOrd="0" presId="urn:microsoft.com/office/officeart/2005/8/layout/radial5"/>
    <dgm:cxn modelId="{988B751C-CE8A-4555-891A-92E9F87D7795}" type="presParOf" srcId="{EEDFCD36-5EA2-4CBA-BD43-08B9312A9851}" destId="{EAF54913-4C35-4194-A332-E2C0475FBD0F}" srcOrd="6" destOrd="0" presId="urn:microsoft.com/office/officeart/2005/8/layout/radial5"/>
    <dgm:cxn modelId="{52106BD2-0F05-4475-82AA-D6690D857199}" type="presParOf" srcId="{EEDFCD36-5EA2-4CBA-BD43-08B9312A9851}" destId="{788263A2-7ADA-4341-B603-674B84FA81FD}" srcOrd="7" destOrd="0" presId="urn:microsoft.com/office/officeart/2005/8/layout/radial5"/>
    <dgm:cxn modelId="{A6393AB4-9063-4826-AF31-EA0D94C2A401}" type="presParOf" srcId="{788263A2-7ADA-4341-B603-674B84FA81FD}" destId="{5A24D93F-4E60-4E9C-9436-1A7AA2CF09B4}" srcOrd="0" destOrd="0" presId="urn:microsoft.com/office/officeart/2005/8/layout/radial5"/>
    <dgm:cxn modelId="{B41F067D-7380-4385-9B8A-60572432B8C9}" type="presParOf" srcId="{EEDFCD36-5EA2-4CBA-BD43-08B9312A9851}" destId="{38F9D58E-231E-4527-9ABF-DCD3822A21C2}" srcOrd="8" destOrd="0" presId="urn:microsoft.com/office/officeart/2005/8/layout/radial5"/>
    <dgm:cxn modelId="{CA7DB483-9474-4BAC-817D-1AC679BD4004}" type="presParOf" srcId="{EEDFCD36-5EA2-4CBA-BD43-08B9312A9851}" destId="{A5F06BC8-B908-4554-927C-4D9AFB54F702}" srcOrd="9" destOrd="0" presId="urn:microsoft.com/office/officeart/2005/8/layout/radial5"/>
    <dgm:cxn modelId="{749EF1E4-5F1B-486B-AA4F-5BD9D1675A6E}" type="presParOf" srcId="{A5F06BC8-B908-4554-927C-4D9AFB54F702}" destId="{E3577AD0-E79F-4CE0-9F43-3627C691172B}" srcOrd="0" destOrd="0" presId="urn:microsoft.com/office/officeart/2005/8/layout/radial5"/>
    <dgm:cxn modelId="{813DE575-81AA-4538-93DA-B737CC4EAF6C}" type="presParOf" srcId="{EEDFCD36-5EA2-4CBA-BD43-08B9312A9851}" destId="{23F6F6F0-1A4C-4837-A618-F0C093DF395E}" srcOrd="10" destOrd="0" presId="urn:microsoft.com/office/officeart/2005/8/layout/radial5"/>
    <dgm:cxn modelId="{ADCE8A34-2A9B-4EAB-9D58-7CA5A8CB03D3}" type="presParOf" srcId="{EEDFCD36-5EA2-4CBA-BD43-08B9312A9851}" destId="{B709B5E2-4A35-4882-837A-C5087311CE44}" srcOrd="11" destOrd="0" presId="urn:microsoft.com/office/officeart/2005/8/layout/radial5"/>
    <dgm:cxn modelId="{D3BA8DD2-BC7F-487A-8784-B9C7F80854F9}" type="presParOf" srcId="{B709B5E2-4A35-4882-837A-C5087311CE44}" destId="{D188704D-7CD7-4C5D-93C6-7E94006D9922}" srcOrd="0" destOrd="0" presId="urn:microsoft.com/office/officeart/2005/8/layout/radial5"/>
    <dgm:cxn modelId="{5B95897E-2ACF-40A4-BABF-189AB3DFCB4C}" type="presParOf" srcId="{EEDFCD36-5EA2-4CBA-BD43-08B9312A9851}" destId="{96BA828C-2B9F-4DE6-A06C-A723942E4952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E971F-E7B2-45AF-B751-217658460310}">
      <dsp:nvSpPr>
        <dsp:cNvPr id="0" name=""/>
        <dsp:cNvSpPr/>
      </dsp:nvSpPr>
      <dsp:spPr>
        <a:xfrm>
          <a:off x="1503465" y="781448"/>
          <a:ext cx="5276749" cy="5276749"/>
        </a:xfrm>
        <a:prstGeom prst="blockArc">
          <a:avLst>
            <a:gd name="adj1" fmla="val 10891850"/>
            <a:gd name="adj2" fmla="val 16490195"/>
            <a:gd name="adj3" fmla="val 4643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13D9A-D7AB-424C-ADC9-DAF6C0D55121}">
      <dsp:nvSpPr>
        <dsp:cNvPr id="0" name=""/>
        <dsp:cNvSpPr/>
      </dsp:nvSpPr>
      <dsp:spPr>
        <a:xfrm>
          <a:off x="1502907" y="799848"/>
          <a:ext cx="5276749" cy="5276749"/>
        </a:xfrm>
        <a:prstGeom prst="blockArc">
          <a:avLst>
            <a:gd name="adj1" fmla="val 5109058"/>
            <a:gd name="adj2" fmla="val 10916407"/>
            <a:gd name="adj3" fmla="val 4643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B00CF-7921-4461-B016-4EE4990DDD60}">
      <dsp:nvSpPr>
        <dsp:cNvPr id="0" name=""/>
        <dsp:cNvSpPr/>
      </dsp:nvSpPr>
      <dsp:spPr>
        <a:xfrm>
          <a:off x="1950032" y="804826"/>
          <a:ext cx="5358539" cy="5276749"/>
        </a:xfrm>
        <a:prstGeom prst="blockArc">
          <a:avLst>
            <a:gd name="adj1" fmla="val 21581057"/>
            <a:gd name="adj2" fmla="val 5761060"/>
            <a:gd name="adj3" fmla="val 4643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C14E7-4FE5-4287-86E2-A468B1FE0FB6}">
      <dsp:nvSpPr>
        <dsp:cNvPr id="0" name=""/>
        <dsp:cNvSpPr/>
      </dsp:nvSpPr>
      <dsp:spPr>
        <a:xfrm>
          <a:off x="1990927" y="776424"/>
          <a:ext cx="5276749" cy="5276749"/>
        </a:xfrm>
        <a:prstGeom prst="blockArc">
          <a:avLst>
            <a:gd name="adj1" fmla="val 15838940"/>
            <a:gd name="adj2" fmla="val 18943"/>
            <a:gd name="adj3" fmla="val 4643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BE22E-86EE-48C3-A9B8-FB6BD6189E89}">
      <dsp:nvSpPr>
        <dsp:cNvPr id="0" name=""/>
        <dsp:cNvSpPr/>
      </dsp:nvSpPr>
      <dsp:spPr>
        <a:xfrm>
          <a:off x="3071839" y="2500310"/>
          <a:ext cx="2213882" cy="1857378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1" i="0" u="none" strike="noStrike" kern="1200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эксперимент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396055" y="2772317"/>
        <a:ext cx="1565450" cy="1313364"/>
      </dsp:txXfrm>
    </dsp:sp>
    <dsp:sp modelId="{79A901B8-ADE2-4457-87A8-6D1AFA7E5941}">
      <dsp:nvSpPr>
        <dsp:cNvPr id="0" name=""/>
        <dsp:cNvSpPr/>
      </dsp:nvSpPr>
      <dsp:spPr>
        <a:xfrm>
          <a:off x="2608550" y="1202"/>
          <a:ext cx="3501156" cy="1701341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1" i="0" u="none" strike="noStrike" kern="1200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активизируются  мыслительные процессы</a:t>
          </a:r>
          <a:endParaRPr lang="ru-RU" sz="1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121282" y="250358"/>
        <a:ext cx="2475692" cy="1203029"/>
      </dsp:txXfrm>
    </dsp:sp>
    <dsp:sp modelId="{7752E718-57E1-4C08-BAD2-12E4BCDD286B}">
      <dsp:nvSpPr>
        <dsp:cNvPr id="0" name=""/>
        <dsp:cNvSpPr/>
      </dsp:nvSpPr>
      <dsp:spPr>
        <a:xfrm>
          <a:off x="5715044" y="2500305"/>
          <a:ext cx="2982689" cy="1857388"/>
        </a:xfrm>
        <a:prstGeom prst="ellipse">
          <a:avLst/>
        </a:prstGeom>
        <a:solidFill>
          <a:srgbClr val="F21AD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1" i="0" u="none" strike="noStrike" kern="1200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устанавливать причинно-следственные связи</a:t>
          </a:r>
          <a:endParaRPr lang="ru-RU" sz="1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FFFF00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6151849" y="2772313"/>
        <a:ext cx="2109079" cy="1313372"/>
      </dsp:txXfrm>
    </dsp:sp>
    <dsp:sp modelId="{270375E4-E3CE-4BF3-B7AA-459A03FC6946}">
      <dsp:nvSpPr>
        <dsp:cNvPr id="0" name=""/>
        <dsp:cNvSpPr/>
      </dsp:nvSpPr>
      <dsp:spPr>
        <a:xfrm>
          <a:off x="2894298" y="5155455"/>
          <a:ext cx="2929659" cy="1701341"/>
        </a:xfrm>
        <a:prstGeom prst="ellipse">
          <a:avLst/>
        </a:prstGeom>
        <a:solidFill>
          <a:srgbClr val="0AD8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доказывать и опровергать.</a:t>
          </a:r>
          <a:endParaRPr lang="ru-RU" sz="18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323337" y="5404611"/>
        <a:ext cx="2071581" cy="1203029"/>
      </dsp:txXfrm>
    </dsp:sp>
    <dsp:sp modelId="{6FD862A7-79C2-4D84-8E01-2B1057E1FF83}">
      <dsp:nvSpPr>
        <dsp:cNvPr id="0" name=""/>
        <dsp:cNvSpPr/>
      </dsp:nvSpPr>
      <dsp:spPr>
        <a:xfrm>
          <a:off x="357187" y="2500304"/>
          <a:ext cx="2416891" cy="1701341"/>
        </a:xfrm>
        <a:prstGeom prst="ellipse">
          <a:avLst/>
        </a:prstGeom>
        <a:solidFill>
          <a:srgbClr val="830EB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  <a:ea typeface="Times New Roman" pitchFamily="18" charset="0"/>
              <a:cs typeface="Times New Roman" pitchFamily="18" charset="0"/>
            </a:rPr>
            <a:t>развитие памяти </a:t>
          </a:r>
          <a:endParaRPr lang="ru-RU" sz="20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FFFF00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711132" y="2749460"/>
        <a:ext cx="1709001" cy="1203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2F73E-92D2-4906-997E-40E0A085C93B}">
      <dsp:nvSpPr>
        <dsp:cNvPr id="0" name=""/>
        <dsp:cNvSpPr/>
      </dsp:nvSpPr>
      <dsp:spPr>
        <a:xfrm>
          <a:off x="2873923" y="2664674"/>
          <a:ext cx="3286156" cy="1528650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Условия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детского экспериментирования</a:t>
          </a:r>
          <a:endParaRPr lang="ru-RU" sz="1800" b="1" kern="1200" cap="none" spc="0" dirty="0">
            <a:ln w="1905"/>
            <a:solidFill>
              <a:srgbClr val="00206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3355169" y="2888540"/>
        <a:ext cx="2323664" cy="1080918"/>
      </dsp:txXfrm>
    </dsp:sp>
    <dsp:sp modelId="{FAC0C1B6-C6DB-4C9A-BD6B-2E436E039E6C}">
      <dsp:nvSpPr>
        <dsp:cNvPr id="0" name=""/>
        <dsp:cNvSpPr/>
      </dsp:nvSpPr>
      <dsp:spPr>
        <a:xfrm rot="16200000">
          <a:off x="4318406" y="2041336"/>
          <a:ext cx="397191" cy="519741"/>
        </a:xfrm>
        <a:prstGeom prst="rightArrow">
          <a:avLst>
            <a:gd name="adj1" fmla="val 60000"/>
            <a:gd name="adj2" fmla="val 50000"/>
          </a:avLst>
        </a:prstGeom>
        <a:solidFill>
          <a:srgbClr val="830EB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377985" y="2204863"/>
        <a:ext cx="278034" cy="311845"/>
      </dsp:txXfrm>
    </dsp:sp>
    <dsp:sp modelId="{10028034-8CC7-4858-A961-270F340A0BA5}">
      <dsp:nvSpPr>
        <dsp:cNvPr id="0" name=""/>
        <dsp:cNvSpPr/>
      </dsp:nvSpPr>
      <dsp:spPr>
        <a:xfrm>
          <a:off x="3561595" y="4443"/>
          <a:ext cx="1910813" cy="1910813"/>
        </a:xfrm>
        <a:prstGeom prst="ellipse">
          <a:avLst/>
        </a:prstGeom>
        <a:solidFill>
          <a:srgbClr val="66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выбор темы и объекта исследования осуществляется с учетом интересов и жизненного опыта детей</a:t>
          </a:r>
          <a:endParaRPr lang="ru-RU" sz="14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3841427" y="284275"/>
        <a:ext cx="1351149" cy="1351149"/>
      </dsp:txXfrm>
    </dsp:sp>
    <dsp:sp modelId="{7EB7C077-4B44-4C24-B9B2-38E92BB20550}">
      <dsp:nvSpPr>
        <dsp:cNvPr id="0" name=""/>
        <dsp:cNvSpPr/>
      </dsp:nvSpPr>
      <dsp:spPr>
        <a:xfrm rot="19800000">
          <a:off x="5585766" y="2514682"/>
          <a:ext cx="129541" cy="519741"/>
        </a:xfrm>
        <a:prstGeom prst="rightArrow">
          <a:avLst>
            <a:gd name="adj1" fmla="val 60000"/>
            <a:gd name="adj2" fmla="val 50000"/>
          </a:avLst>
        </a:prstGeom>
        <a:solidFill>
          <a:srgbClr val="830EB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5588369" y="2628346"/>
        <a:ext cx="90679" cy="311845"/>
      </dsp:txXfrm>
    </dsp:sp>
    <dsp:sp modelId="{D6D3BAE2-C3F8-4B0B-85C5-CE2A2B48D34E}">
      <dsp:nvSpPr>
        <dsp:cNvPr id="0" name=""/>
        <dsp:cNvSpPr/>
      </dsp:nvSpPr>
      <dsp:spPr>
        <a:xfrm>
          <a:off x="5589945" y="1239018"/>
          <a:ext cx="2130805" cy="1910813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необходимо создание мотивации у детей к деятельности</a:t>
          </a:r>
          <a:endParaRPr lang="ru-RU" sz="1800" b="1" kern="1200" cap="none" spc="0" dirty="0">
            <a:ln w="1905"/>
            <a:solidFill>
              <a:srgbClr val="00206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5901994" y="1518850"/>
        <a:ext cx="1506707" cy="1351149"/>
      </dsp:txXfrm>
    </dsp:sp>
    <dsp:sp modelId="{A7F36EEE-A895-4911-BFCD-3B563485B8E1}">
      <dsp:nvSpPr>
        <dsp:cNvPr id="0" name=""/>
        <dsp:cNvSpPr/>
      </dsp:nvSpPr>
      <dsp:spPr>
        <a:xfrm rot="1800000">
          <a:off x="5590526" y="3831022"/>
          <a:ext cx="145816" cy="519741"/>
        </a:xfrm>
        <a:prstGeom prst="rightArrow">
          <a:avLst>
            <a:gd name="adj1" fmla="val 60000"/>
            <a:gd name="adj2" fmla="val 50000"/>
          </a:avLst>
        </a:prstGeom>
        <a:solidFill>
          <a:srgbClr val="830EB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5593456" y="3924034"/>
        <a:ext cx="102071" cy="311845"/>
      </dsp:txXfrm>
    </dsp:sp>
    <dsp:sp modelId="{EAF54913-4C35-4194-A332-E2C0475FBD0F}">
      <dsp:nvSpPr>
        <dsp:cNvPr id="0" name=""/>
        <dsp:cNvSpPr/>
      </dsp:nvSpPr>
      <dsp:spPr>
        <a:xfrm>
          <a:off x="5633885" y="3708168"/>
          <a:ext cx="2042927" cy="1910813"/>
        </a:xfrm>
        <a:prstGeom prst="ellipse">
          <a:avLst/>
        </a:prstGeom>
        <a:solidFill>
          <a:srgbClr val="F21AD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использование проблемных ситуаций, поля </a:t>
          </a:r>
          <a:r>
            <a:rPr lang="ru-RU" sz="1600" b="1" kern="1200" cap="none" spc="0" dirty="0" err="1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пробности</a:t>
          </a:r>
          <a:r>
            <a:rPr lang="ru-RU" sz="1600" kern="1200" dirty="0" smtClean="0">
              <a:solidFill>
                <a:srgbClr val="002060"/>
              </a:solidFill>
            </a:rPr>
            <a:t>. 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5933065" y="3988000"/>
        <a:ext cx="1444567" cy="1351149"/>
      </dsp:txXfrm>
    </dsp:sp>
    <dsp:sp modelId="{788263A2-7ADA-4341-B603-674B84FA81FD}">
      <dsp:nvSpPr>
        <dsp:cNvPr id="0" name=""/>
        <dsp:cNvSpPr/>
      </dsp:nvSpPr>
      <dsp:spPr>
        <a:xfrm rot="5400000">
          <a:off x="4318406" y="4296922"/>
          <a:ext cx="397191" cy="519741"/>
        </a:xfrm>
        <a:prstGeom prst="rightArrow">
          <a:avLst>
            <a:gd name="adj1" fmla="val 60000"/>
            <a:gd name="adj2" fmla="val 50000"/>
          </a:avLst>
        </a:prstGeom>
        <a:solidFill>
          <a:srgbClr val="830EB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377985" y="4341292"/>
        <a:ext cx="278034" cy="311845"/>
      </dsp:txXfrm>
    </dsp:sp>
    <dsp:sp modelId="{38F9D58E-231E-4527-9ABF-DCD3822A21C2}">
      <dsp:nvSpPr>
        <dsp:cNvPr id="0" name=""/>
        <dsp:cNvSpPr/>
      </dsp:nvSpPr>
      <dsp:spPr>
        <a:xfrm>
          <a:off x="3561595" y="4942743"/>
          <a:ext cx="1910813" cy="1910813"/>
        </a:xfrm>
        <a:prstGeom prst="ellipse">
          <a:avLst/>
        </a:prstGeom>
        <a:solidFill>
          <a:srgbClr val="19F3F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ведение диалога с детьми.</a:t>
          </a:r>
          <a:endParaRPr lang="ru-RU" sz="2000" b="1" kern="1200" cap="none" spc="0" dirty="0">
            <a:ln w="1905"/>
            <a:solidFill>
              <a:srgbClr val="00206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3841427" y="5222575"/>
        <a:ext cx="1351149" cy="1351149"/>
      </dsp:txXfrm>
    </dsp:sp>
    <dsp:sp modelId="{A5F06BC8-B908-4554-927C-4D9AFB54F702}">
      <dsp:nvSpPr>
        <dsp:cNvPr id="0" name=""/>
        <dsp:cNvSpPr/>
      </dsp:nvSpPr>
      <dsp:spPr>
        <a:xfrm rot="9000000">
          <a:off x="3264596" y="3842727"/>
          <a:ext cx="171397" cy="519741"/>
        </a:xfrm>
        <a:prstGeom prst="rightArrow">
          <a:avLst>
            <a:gd name="adj1" fmla="val 60000"/>
            <a:gd name="adj2" fmla="val 50000"/>
          </a:avLst>
        </a:prstGeom>
        <a:solidFill>
          <a:srgbClr val="830EB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312571" y="3933820"/>
        <a:ext cx="119978" cy="311845"/>
      </dsp:txXfrm>
    </dsp:sp>
    <dsp:sp modelId="{23F6F6F0-1A4C-4837-A618-F0C093DF395E}">
      <dsp:nvSpPr>
        <dsp:cNvPr id="0" name=""/>
        <dsp:cNvSpPr/>
      </dsp:nvSpPr>
      <dsp:spPr>
        <a:xfrm>
          <a:off x="1423248" y="3708168"/>
          <a:ext cx="1910813" cy="1910813"/>
        </a:xfrm>
        <a:prstGeom prst="ellipse">
          <a:avLst/>
        </a:prstGeom>
        <a:solidFill>
          <a:srgbClr val="26891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поощрение выдвижения детьми гипотез</a:t>
          </a:r>
          <a:endParaRPr lang="ru-RU" sz="1800" b="1" kern="1200" cap="none" spc="0" dirty="0">
            <a:ln w="1905"/>
            <a:solidFill>
              <a:srgbClr val="00206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1703080" y="3988000"/>
        <a:ext cx="1351149" cy="1351149"/>
      </dsp:txXfrm>
    </dsp:sp>
    <dsp:sp modelId="{B709B5E2-4A35-4882-837A-C5087311CE44}">
      <dsp:nvSpPr>
        <dsp:cNvPr id="0" name=""/>
        <dsp:cNvSpPr/>
      </dsp:nvSpPr>
      <dsp:spPr>
        <a:xfrm rot="12600000">
          <a:off x="3264596" y="2495531"/>
          <a:ext cx="171397" cy="519741"/>
        </a:xfrm>
        <a:prstGeom prst="rightArrow">
          <a:avLst>
            <a:gd name="adj1" fmla="val 60000"/>
            <a:gd name="adj2" fmla="val 50000"/>
          </a:avLst>
        </a:prstGeom>
        <a:solidFill>
          <a:srgbClr val="830EB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312571" y="2612334"/>
        <a:ext cx="119978" cy="311845"/>
      </dsp:txXfrm>
    </dsp:sp>
    <dsp:sp modelId="{96BA828C-2B9F-4DE6-A06C-A723942E4952}">
      <dsp:nvSpPr>
        <dsp:cNvPr id="0" name=""/>
        <dsp:cNvSpPr/>
      </dsp:nvSpPr>
      <dsp:spPr>
        <a:xfrm>
          <a:off x="1423248" y="1239018"/>
          <a:ext cx="1910813" cy="1910813"/>
        </a:xfrm>
        <a:prstGeom prst="ellipse">
          <a:avLst/>
        </a:prstGeom>
        <a:solidFill>
          <a:srgbClr val="3116F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осуществлять по мере возможности проверку всех предположений.</a:t>
          </a:r>
          <a:br>
            <a:rPr lang="ru-RU" sz="1300" b="1" kern="1200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</a:br>
          <a:r>
            <a:rPr lang="ru-RU" sz="1300" b="1" kern="1200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и формулировать выводы.</a:t>
          </a:r>
          <a:endParaRPr lang="ru-RU" sz="1300" b="1" kern="1200" cap="none" spc="0" dirty="0">
            <a:ln w="1905"/>
            <a:solidFill>
              <a:schemeClr val="bg1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1703080" y="1518850"/>
        <a:ext cx="1351149" cy="1351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6" name="Picture 16" descr="https://static.vecteezy.com/system/resources/previews/000/366/714/original/vector-border-design-with-children-and-l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755576" y="357166"/>
            <a:ext cx="7602638" cy="263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Plain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7030A0"/>
                </a:solidFill>
                <a:latin typeface="Segoe Script" panose="020B0504020000000003" pitchFamily="34" charset="0"/>
                <a:cs typeface="Times New Roman" pitchFamily="18" charset="0"/>
              </a:rPr>
              <a:t>Мастер класс на тему</a:t>
            </a:r>
            <a:r>
              <a:rPr lang="ru-RU" sz="1600" b="1" dirty="0" smtClean="0">
                <a:solidFill>
                  <a:srgbClr val="7030A0"/>
                </a:solidFill>
                <a:latin typeface="Segoe Script" panose="020B0504020000000003" pitchFamily="34" charset="0"/>
                <a:cs typeface="Times New Roman" pitchFamily="18" charset="0"/>
              </a:rPr>
              <a:t>:</a:t>
            </a:r>
            <a:endParaRPr kumimoji="0" lang="ru-RU" sz="1500" b="1" i="0" u="none" strike="noStrike" normalizeH="0" baseline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Script" panose="020B0504020000000003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5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anose="020B0504020000000003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1500" b="1" i="0" u="none" strike="noStrike" normalizeH="0" baseline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anose="020B0504020000000003" pitchFamily="34" charset="0"/>
                <a:ea typeface="Times New Roman" pitchFamily="18" charset="0"/>
                <a:cs typeface="Times New Roman" pitchFamily="18" charset="0"/>
              </a:rPr>
              <a:t>ПЫТНО-ЭКСПЕРИМЕНТАЛЬНАЯ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normalizeH="0" baseline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anose="020B0504020000000003" pitchFamily="34" charset="0"/>
                <a:ea typeface="Times New Roman" pitchFamily="18" charset="0"/>
                <a:cs typeface="Times New Roman" pitchFamily="18" charset="0"/>
              </a:rPr>
              <a:t> ДЕЯТЕЛЬНОСТЬ</a:t>
            </a:r>
          </a:p>
        </p:txBody>
      </p:sp>
      <p:sp>
        <p:nvSpPr>
          <p:cNvPr id="10243" name="AutoShape 3" descr="C:\Users\%D0%9D%D0%B0%D0%B4%D0%B5%D0%B6%D0%B4%D0%B0 %D0%92%D0%B0%D0%BB%D0%B5%D0%BD%D1%82%D0%B8%D0%BD%D0%BE%D0%B2%D0%BD%D0%B0\Desktop\%D0%BE%D0%B1%D0%BE%D0%B1%D1%89%D0%B5%D0%BD%D0%B8%D0%B5\vector-border-design-with-children-and-la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5" name="AutoShape 5" descr="C:\Users\%D0%9D%D0%B0%D0%B4%D0%B5%D0%B6%D0%B4%D0%B0 %D0%92%D0%B0%D0%BB%D0%B5%D0%BD%D1%82%D0%B8%D0%BD%D0%BE%D0%B2%D0%BD%D0%B0\Desktop\%D0%BE%D0%B1%D0%BE%D0%B1%D1%89%D0%B5%D0%BD%D0%B8%D0%B5\vector-border-design-with-children-and-la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7" name="AutoShape 7" descr="C:\Users\%D0%9D%D0%B0%D0%B4%D0%B5%D0%B6%D0%B4%D0%B0 %D0%92%D0%B0%D0%BB%D0%B5%D0%BD%D1%82%D0%B8%D0%BD%D0%BE%D0%B2%D0%BD%D0%B0\Desktop\%D0%BE%D0%B1%D0%BE%D0%B1%D1%89%D0%B5%D0%BD%D0%B8%D0%B5\vector-border-design-with-children-and-la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9" name="AutoShape 9" descr="C:\Users\%D0%9D%D0%B0%D0%B4%D0%B5%D0%B6%D0%B4%D0%B0 %D0%92%D0%B0%D0%BB%D0%B5%D0%BD%D1%82%D0%B8%D0%BD%D0%BE%D0%B2%D0%BD%D0%B0\Desktop\%D0%BE%D0%B1%D0%BE%D0%B1%D1%89%D0%B5%D0%BD%D0%B8%D0%B5\vector-border-design-with-children-and-la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2" name="AutoShape 12" descr="C:\Users\%D0%9D%D0%B0%D0%B4%D0%B5%D0%B6%D0%B4%D0%B0 %D0%92%D0%B0%D0%BB%D0%B5%D0%BD%D1%82%D0%B8%D0%BD%D0%BE%D0%B2%D0%BD%D0%B0\Desktop\%D0%BE%D0%B1%D0%BE%D0%B1%D1%89%D0%B5%D0%BD%D0%B8%D0%B5\vector-border-design-with-children-and-la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4" name="AutoShape 14" descr="C:\Users\%D0%9D%D0%B0%D0%B4%D0%B5%D0%B6%D0%B4%D0%B0 %D0%92%D0%B0%D0%BB%D0%B5%D0%BD%D1%82%D0%B8%D0%BD%D0%BE%D0%B2%D0%BD%D0%B0\Desktop\%D0%BE%D0%B1%D0%BE%D0%B1%D1%89%D0%B5%D0%BD%D0%B8%D0%B5\chemistry-equipment-on-tabl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3571868" y="5929306"/>
            <a:ext cx="5214974" cy="928694"/>
          </a:xfrm>
          <a:prstGeom prst="horizontalScroll">
            <a:avLst>
              <a:gd name="adj" fmla="val 21753"/>
            </a:avLst>
          </a:prstGeom>
          <a:solidFill>
            <a:srgbClr val="0AD8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2705" y="6072206"/>
            <a:ext cx="45616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Воспитатель:</a:t>
            </a:r>
            <a:r>
              <a:rPr lang="ru-RU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Тетова</a:t>
            </a:r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Д.Э.</a:t>
            </a:r>
            <a:endParaRPr lang="ru-RU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0166" y="714356"/>
            <a:ext cx="4357718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Приборы-помощники: лупы, весы, песочные часы, разнообразные сосуды</a:t>
            </a:r>
          </a:p>
        </p:txBody>
      </p:sp>
      <p:pic>
        <p:nvPicPr>
          <p:cNvPr id="3074" name="Picture 2" descr="C:\Users\Надежда Валентиновна\Desktop\обобщение\20200128_081439.jpg"/>
          <p:cNvPicPr>
            <a:picLocks noChangeAspect="1" noChangeArrowheads="1"/>
          </p:cNvPicPr>
          <p:nvPr/>
        </p:nvPicPr>
        <p:blipFill>
          <a:blip r:embed="rId3" cstate="print"/>
          <a:srcRect t="7395" b="14883"/>
          <a:stretch>
            <a:fillRect/>
          </a:stretch>
        </p:blipFill>
        <p:spPr bwMode="auto">
          <a:xfrm rot="120000" flipV="1">
            <a:off x="640277" y="2413637"/>
            <a:ext cx="3290830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5" name="Picture 1" descr="C:\Users\Надежда Валентиновна\Desktop\b3ca9426f465933da27d9236a712f050.jpg"/>
          <p:cNvPicPr>
            <a:picLocks noChangeAspect="1" noChangeArrowheads="1"/>
          </p:cNvPicPr>
          <p:nvPr/>
        </p:nvPicPr>
        <p:blipFill>
          <a:blip r:embed="rId4" cstate="print"/>
          <a:srcRect l="34062" t="17500" r="15312" b="6250"/>
          <a:stretch>
            <a:fillRect/>
          </a:stretch>
        </p:blipFill>
        <p:spPr bwMode="auto">
          <a:xfrm>
            <a:off x="4143372" y="2071678"/>
            <a:ext cx="3214710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7999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428728" y="234056"/>
            <a:ext cx="5643570" cy="184665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риродный материал: камешки, ракушки, шишки, красители: пищевые и непищевые </a:t>
            </a:r>
            <a:r>
              <a:rPr kumimoji="0" lang="ru-RU" sz="2400" b="1" i="1" u="none" strike="noStrike" normalizeH="0" baseline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(гуашь, акварельные краски и др.) 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Надежда Валентиновна\Desktop\обобщение\20200128_081534.jpg"/>
          <p:cNvPicPr>
            <a:picLocks noChangeAspect="1" noChangeArrowheads="1"/>
          </p:cNvPicPr>
          <p:nvPr/>
        </p:nvPicPr>
        <p:blipFill>
          <a:blip r:embed="rId3" cstate="print"/>
          <a:srcRect t="16236"/>
          <a:stretch>
            <a:fillRect/>
          </a:stretch>
        </p:blipFill>
        <p:spPr bwMode="auto">
          <a:xfrm>
            <a:off x="857224" y="2071678"/>
            <a:ext cx="3071834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C:\Users\Надежда Валентиновна\Desktop\обобщение\20200129_1406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16017" y="1484719"/>
            <a:ext cx="2071702" cy="26741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Надежда Валентиновна\Desktop\обобщение\20200129_140420.jpg"/>
          <p:cNvPicPr>
            <a:picLocks noChangeAspect="1" noChangeArrowheads="1"/>
          </p:cNvPicPr>
          <p:nvPr/>
        </p:nvPicPr>
        <p:blipFill>
          <a:blip r:embed="rId5" cstate="print"/>
          <a:srcRect l="18040" t="17016" r="15212" b="12628"/>
          <a:stretch>
            <a:fillRect/>
          </a:stretch>
        </p:blipFill>
        <p:spPr bwMode="auto">
          <a:xfrm rot="5400000">
            <a:off x="1357290" y="3714752"/>
            <a:ext cx="192882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C:\Users\Надежда Валентиновна\Desktop\обобщение\20200129_141006.jpg"/>
          <p:cNvPicPr>
            <a:picLocks noChangeAspect="1" noChangeArrowheads="1"/>
          </p:cNvPicPr>
          <p:nvPr/>
        </p:nvPicPr>
        <p:blipFill>
          <a:blip r:embed="rId6" cstate="print"/>
          <a:srcRect t="33252" r="20624"/>
          <a:stretch>
            <a:fillRect/>
          </a:stretch>
        </p:blipFill>
        <p:spPr bwMode="auto">
          <a:xfrm rot="5400000">
            <a:off x="4679157" y="3607595"/>
            <a:ext cx="207170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7999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714480" y="336271"/>
            <a:ext cx="5286380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рочие материалы:  масло, мука, соль, сахар , магниты, трубочки, веера, </a:t>
            </a:r>
            <a:endParaRPr kumimoji="0" lang="ru-RU" sz="2400" b="1" i="0" u="none" strike="noStrike" normalizeH="0" baseline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3" name="Picture 1" descr="C:\Users\Надежда Валентиновна\Desktop\detsad-1392544694.jpg"/>
          <p:cNvPicPr>
            <a:picLocks noChangeAspect="1" noChangeArrowheads="1"/>
          </p:cNvPicPr>
          <p:nvPr/>
        </p:nvPicPr>
        <p:blipFill>
          <a:blip r:embed="rId3" cstate="print"/>
          <a:srcRect l="8079" t="14354" r="27289"/>
          <a:stretch>
            <a:fillRect/>
          </a:stretch>
        </p:blipFill>
        <p:spPr bwMode="auto">
          <a:xfrm>
            <a:off x="1142976" y="2071678"/>
            <a:ext cx="342902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C:\Users\Надежда Валентиновна\Desktop\b3ca9426f465933da27d9236a712f050.jpg"/>
          <p:cNvPicPr>
            <a:picLocks noChangeAspect="1" noChangeArrowheads="1"/>
          </p:cNvPicPr>
          <p:nvPr/>
        </p:nvPicPr>
        <p:blipFill>
          <a:blip r:embed="rId4" cstate="print"/>
          <a:srcRect l="10312" t="40000" r="65938" b="32500"/>
          <a:stretch>
            <a:fillRect/>
          </a:stretch>
        </p:blipFill>
        <p:spPr bwMode="auto">
          <a:xfrm>
            <a:off x="4857752" y="2071678"/>
            <a:ext cx="252411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72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59540" y="161638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3116F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2800" b="1" dirty="0" smtClean="0">
                <a:ln w="1905"/>
                <a:solidFill>
                  <a:srgbClr val="3116F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одобрана серия опытов с неживой природой и создана картотека</a:t>
            </a:r>
            <a:endParaRPr lang="ru-RU" sz="2800" b="1" dirty="0">
              <a:ln w="1905"/>
              <a:solidFill>
                <a:srgbClr val="3116F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Dudik\Desktop\20221207_163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2" y="1115745"/>
            <a:ext cx="7591856" cy="569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28728" y="17144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«Свойства песка»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Users\Dudik\Desktop\20221207_162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03763" y="-12772800"/>
            <a:ext cx="16800000" cy="12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udik\Desktop\20221207_162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560839" cy="521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07328" y="1733907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«Почему лимоном осветляет чай»</a:t>
            </a:r>
          </a:p>
          <a:p>
            <a:pPr algn="r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</a:t>
            </a:r>
            <a:r>
              <a:rPr lang="ru-RU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«Шагающая вода» </a:t>
            </a:r>
            <a:endParaRPr lang="ru-RU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1" name="Picture 3" descr="C:\Users\Dudik\Desktop\Новая папка (2)\проект эксперементирование\фото на клип\20221011_101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1" y="2420888"/>
            <a:ext cx="4252449" cy="318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Dudik\Desktop\Новая папка (2)\проект эксперементирование\фото на клип\20221102_0849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24945"/>
            <a:ext cx="3816424" cy="30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472" y="1"/>
            <a:ext cx="9144000" cy="6857999"/>
          </a:xfrm>
          <a:prstGeom prst="rect">
            <a:avLst/>
          </a:prstGeom>
          <a:noFill/>
        </p:spPr>
      </p:pic>
      <p:pic>
        <p:nvPicPr>
          <p:cNvPr id="1026" name="Picture 2" descr="C:\Users\Dudik\Desktop\20221011_081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29431"/>
            <a:ext cx="5511975" cy="413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14414" y="17144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«Свойства воздуха» 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20221102_0902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37" y="2232028"/>
            <a:ext cx="3039653" cy="22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Dudik\Desktop\Новая папка (2)\проект эксперементирование\фото на клип\20221011_0920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2636912"/>
            <a:ext cx="3114675" cy="2335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68" y="-1"/>
            <a:ext cx="9144000" cy="68579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85852" y="1714488"/>
            <a:ext cx="6598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</a:t>
            </a:r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«Реактивный шарик» 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C:\Users\Dudik\Desktop\Новая папка (2)\проект эксперементирование\фото на клип\20221102_0931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37708"/>
            <a:ext cx="4320480" cy="407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Dudik\Desktop\Новая папка (2)\проект эксперементирование\фото на клип\20221010_1550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11272"/>
            <a:ext cx="4248472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68" y="-1"/>
            <a:ext cx="9144000" cy="6857999"/>
          </a:xfrm>
          <a:prstGeom prst="rect">
            <a:avLst/>
          </a:prstGeom>
          <a:noFill/>
        </p:spPr>
      </p:pic>
      <p:pic>
        <p:nvPicPr>
          <p:cNvPr id="2050" name="Picture 2" descr="C:\Users\Dudik\Desktop\20221102_090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59094"/>
            <a:ext cx="6984776" cy="469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дежда Валентиновна\Desktop\рыскуль\рыс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" y="-164100"/>
            <a:ext cx="9144000" cy="7138732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504" y="-164100"/>
            <a:ext cx="87129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normalizeH="0" baseline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Актуальность детского экспериментирования состоит в том, что современные дети живут и развиваются в эпоху информатизации. В условиях быстро меняющейся жизни от человека требуется не только владение знаниями, но и в первую очередь умение добывать эти знания самому. В наши дни существует реальная проблема современных детей – замена реальной природы </a:t>
            </a:r>
            <a:r>
              <a:rPr kumimoji="0" lang="ru-RU" sz="2000" b="1" i="0" u="none" strike="noStrike" normalizeH="0" baseline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виртуальной</a:t>
            </a:r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. Ребенок все больше времени проводит за компьютером, планшетом, телевизором. В этом нет ничего плохого, однако, все хорошо в меру. </a:t>
            </a:r>
            <a:endParaRPr kumimoji="0" lang="ru-RU" sz="2000" b="1" i="0" u="none" strike="noStrike" normalizeH="0" baseline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anose="02000600000000000000" pitchFamily="2" charset="0"/>
              <a:cs typeface="Arial" pitchFamily="34" charset="0"/>
            </a:endParaRPr>
          </a:p>
        </p:txBody>
      </p:sp>
      <p:pic>
        <p:nvPicPr>
          <p:cNvPr id="5" name="Picture 2" descr="20221010_1547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35163"/>
            <a:ext cx="5422304" cy="362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дежда Валентиновна\Desktop\обобщение\hello_html_m21c71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60"/>
            <a:ext cx="9144000" cy="6857999"/>
          </a:xfrm>
          <a:prstGeom prst="rect">
            <a:avLst/>
          </a:prstGeom>
          <a:noFill/>
        </p:spPr>
      </p:pic>
      <p:pic>
        <p:nvPicPr>
          <p:cNvPr id="3074" name="Picture 2" descr="C:\Users\Dudik\Desktop\20221102_082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53540"/>
            <a:ext cx="7560840" cy="49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2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дежда Валентиновна\Desktop\обобщение\science-2799817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28662" y="357166"/>
            <a:ext cx="70723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 время проведения опытов дети высказывали свои предположения о том, что может случиться, если надуть шарик…, дети вступали в споры друг с другом, мнения у детей расходились, и только демонстрация опыта подтверждала правильность того или иного предположения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science-background-with-test-tubes-and-flasks-vector-5144355.jpg"/>
          <p:cNvPicPr>
            <a:picLocks noChangeAspect="1" noChangeArrowheads="1"/>
          </p:cNvPicPr>
          <p:nvPr/>
        </p:nvPicPr>
        <p:blipFill>
          <a:blip r:embed="rId2" cstate="print"/>
          <a:srcRect b="79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Вертикальный свиток 3"/>
          <p:cNvSpPr/>
          <p:nvPr/>
        </p:nvSpPr>
        <p:spPr>
          <a:xfrm>
            <a:off x="1643042" y="357166"/>
            <a:ext cx="6072230" cy="6000792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00298" y="1142984"/>
            <a:ext cx="4572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Целесообразнее всего опытническую деятельность организовывать с детьми старшего дошкольного возраста. К этому времени у дошкольников уже будет накоплен определенный информационный багаж, они научатся сопоставлять факты, информацию природоведческого содержания, что позволит им успешно разрешить поставленную в опыте проблему. Однако несомненно, что к опытнической деятельности детей необходимо готовить. Подготовка осуществляется на этапе младшего и среднего дошкольного возраста путем проведения различных исследовательских занятий с детьми.</a:t>
            </a:r>
            <a:endParaRPr kumimoji="0" lang="ru-RU" sz="1600" b="1" i="0" u="none" strike="noStrike" normalizeH="0" baseline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science-background-with-test-tubes-and-flasks-vector-5144355.jpg"/>
          <p:cNvPicPr>
            <a:picLocks noChangeAspect="1" noChangeArrowheads="1"/>
          </p:cNvPicPr>
          <p:nvPr/>
        </p:nvPicPr>
        <p:blipFill>
          <a:blip r:embed="rId2" cstate="print"/>
          <a:srcRect b="79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1886662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science-background-with-test-tubes-and-flasks-vector-5144355.jpg"/>
          <p:cNvPicPr>
            <a:picLocks noChangeAspect="1" noChangeArrowheads="1"/>
          </p:cNvPicPr>
          <p:nvPr/>
        </p:nvPicPr>
        <p:blipFill>
          <a:blip r:embed="rId2" cstate="print"/>
          <a:srcRect b="79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Вертикальный свиток 3"/>
          <p:cNvSpPr/>
          <p:nvPr/>
        </p:nvSpPr>
        <p:spPr>
          <a:xfrm>
            <a:off x="2071670" y="214290"/>
            <a:ext cx="5143536" cy="5786478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28926" y="857232"/>
            <a:ext cx="371477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Поскольку источником познавательной активности является наличие проблемы, особое внимание надо уделить созданию проблемного поля. Например: «Нужно напоить чистой водой котенка, а вода грязная». В некоторых случаях предоставить детям поле </a:t>
            </a:r>
            <a:r>
              <a:rPr lang="ru-RU" sz="1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пробности</a:t>
            </a:r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например, что бы определить из какого материала  можно сделать лодку, дети пробуют, какие материалы тонут, а какие нет.</a:t>
            </a:r>
            <a:b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Важно, чтобы ребенку был понятен личностный смысл деятельности, что бы он мог ответить на вопрос «Зачем я это делаю». </a:t>
            </a:r>
            <a:b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Наличие проблемы, создание интереса способствует созданию положительной мотивации у детей к деятельности. </a:t>
            </a:r>
            <a:b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1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 Валентиновна\Desktop\обобщение\science-background-with-test-tubes-and-flasks-vector-5144355.jpg"/>
          <p:cNvPicPr>
            <a:picLocks noChangeAspect="1" noChangeArrowheads="1"/>
          </p:cNvPicPr>
          <p:nvPr/>
        </p:nvPicPr>
        <p:blipFill>
          <a:blip r:embed="rId2" cstate="print"/>
          <a:srcRect b="79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643174" y="2652218"/>
            <a:ext cx="37147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600" b="1" i="0" u="none" strike="noStrike" normalizeH="0" baseline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Dudik\Desktop\slajd14_res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58" y="836712"/>
            <a:ext cx="6313884" cy="473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дежда Валентиновна\Desktop\рыскуль\рыс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E:\ДОК\КАРТИНКИ2\анимашки\38862d66a65b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05" y="142852"/>
            <a:ext cx="9099795" cy="6715148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43108" y="1827715"/>
            <a:ext cx="521497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normalizeH="0" baseline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«Люди, научившиеся … 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прошёл» 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normalizeH="0" baseline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К.А. 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Тимирязев</a:t>
            </a:r>
            <a:endParaRPr kumimoji="0" lang="ru-RU" sz="2400" b="1" i="0" u="none" strike="noStrike" normalizeH="0" baseline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anose="02000600000000000000" pitchFamily="2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дежда Валентиновна\Desktop\обобщение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142844" y="0"/>
          <a:ext cx="900115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1" descr="E:\ДОК\КАРТИНКИ2\карт\День Знаний картинки поздравления\kartinka_714_auto_5_80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3609776"/>
            <a:ext cx="1571636" cy="3248224"/>
          </a:xfrm>
          <a:prstGeom prst="rect">
            <a:avLst/>
          </a:prstGeom>
          <a:noFill/>
        </p:spPr>
      </p:pic>
      <p:sp>
        <p:nvSpPr>
          <p:cNvPr id="7" name="Стрелка вверх 6"/>
          <p:cNvSpPr/>
          <p:nvPr/>
        </p:nvSpPr>
        <p:spPr>
          <a:xfrm>
            <a:off x="4214810" y="1571612"/>
            <a:ext cx="341756" cy="978408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5400000">
            <a:off x="5508411" y="2882353"/>
            <a:ext cx="341756" cy="642942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flipV="1">
            <a:off x="4214810" y="4286256"/>
            <a:ext cx="341756" cy="978408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 rot="16200000">
            <a:off x="2936643" y="3096667"/>
            <a:ext cx="341756" cy="500066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дежда Валентиновна\Desktop\обобщение\f1f9df697bcdf0954dbdea874a94a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912"/>
            <a:ext cx="9144000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83568" y="487142"/>
            <a:ext cx="741682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  В образовательном процессе дошкольного учреждения учебное экспериментирование является тем методом обучения, который позволяет ребенку моделировать в своем сознании картину мира, основанную на собственных наблюдениях, опытах, установлении взаимозависимостей, закономерностей и т. д.</a:t>
            </a:r>
            <a:endParaRPr kumimoji="0" lang="ru-RU" sz="2000" b="1" i="0" u="none" strike="noStrike" normalizeH="0" baseline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anose="02000600000000000000" pitchFamily="2" charset="0"/>
              <a:cs typeface="Arial" pitchFamily="34" charset="0"/>
            </a:endParaRPr>
          </a:p>
        </p:txBody>
      </p:sp>
      <p:pic>
        <p:nvPicPr>
          <p:cNvPr id="4" name="Picture 1" descr="E:\ДОК\КАРТИНКИ2\карт\День Знаний картинки поздравления\kartinka_714_auto_5_80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1032" y="3400088"/>
            <a:ext cx="3214710" cy="2531979"/>
          </a:xfrm>
          <a:prstGeom prst="rect">
            <a:avLst/>
          </a:prstGeom>
          <a:noFill/>
        </p:spPr>
      </p:pic>
      <p:pic>
        <p:nvPicPr>
          <p:cNvPr id="1026" name="Picture 2" descr="C:\Users\Dudik\Desktop\Новая папка (2)\проект эксперементирование\фото на клип\20221102_083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976" y="2689636"/>
            <a:ext cx="4720917" cy="327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дежда Валентиновна\Desktop\обобщение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43108" y="142852"/>
            <a:ext cx="5072098" cy="78581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285728"/>
            <a:ext cx="3950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Экспериментальная работа </a:t>
            </a:r>
            <a:endParaRPr lang="ru-RU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85720" y="2143116"/>
            <a:ext cx="2857520" cy="1285884"/>
          </a:xfrm>
          <a:prstGeom prst="wedgeRoundRectCallout">
            <a:avLst>
              <a:gd name="adj1" fmla="val 95305"/>
              <a:gd name="adj2" fmla="val -149699"/>
              <a:gd name="adj3" fmla="val 16667"/>
            </a:avLst>
          </a:prstGeom>
          <a:solidFill>
            <a:srgbClr val="66FF66"/>
          </a:solidFill>
          <a:ln>
            <a:solidFill>
              <a:srgbClr val="26891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71472" y="2214554"/>
            <a:ext cx="4357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интерес к </a:t>
            </a:r>
          </a:p>
          <a:p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исследованию </a:t>
            </a:r>
          </a:p>
          <a:p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природы</a:t>
            </a:r>
            <a:endParaRPr lang="ru-RU" dirty="0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5857884" y="1928802"/>
            <a:ext cx="2786082" cy="1357322"/>
          </a:xfrm>
          <a:prstGeom prst="wedgeRoundRectCallout">
            <a:avLst>
              <a:gd name="adj1" fmla="val -102164"/>
              <a:gd name="adj2" fmla="val -122529"/>
              <a:gd name="adj3" fmla="val 16667"/>
            </a:avLst>
          </a:prstGeom>
          <a:solidFill>
            <a:srgbClr val="F21AD3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развивает мыслительные операции</a:t>
            </a:r>
            <a:endParaRPr lang="ru-RU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4572000" y="5143512"/>
            <a:ext cx="3214710" cy="1285884"/>
          </a:xfrm>
          <a:prstGeom prst="wedgeRoundRectCallout">
            <a:avLst>
              <a:gd name="adj1" fmla="val -56486"/>
              <a:gd name="adj2" fmla="val -377770"/>
              <a:gd name="adj3" fmla="val 16667"/>
            </a:avLst>
          </a:prstGeom>
          <a:solidFill>
            <a:srgbClr val="19F3F3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357158" y="5143512"/>
            <a:ext cx="3071834" cy="1214446"/>
          </a:xfrm>
          <a:prstGeom prst="wedgeRoundRectCallout">
            <a:avLst>
              <a:gd name="adj1" fmla="val 80623"/>
              <a:gd name="adj2" fmla="val -398117"/>
              <a:gd name="adj3" fmla="val 16667"/>
            </a:avLst>
          </a:prstGeom>
          <a:solidFill>
            <a:srgbClr val="F31E19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857752" y="5214950"/>
            <a:ext cx="2714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стимулирует познавательную активность и любознательность 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71538" y="5143512"/>
            <a:ext cx="285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активизирует восприятие учебного материала 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6" grpId="0" animBg="1"/>
      <p:bldP spid="17" grpId="0" animBg="1"/>
      <p:bldP spid="19" grpId="0" animBg="1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дежда Валентиновна\Desktop\обобщение\5946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7999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85984" y="582492"/>
            <a:ext cx="442915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anose="02000600000000000000" pitchFamily="2" charset="0"/>
                <a:ea typeface="Times New Roman" pitchFamily="18" charset="0"/>
                <a:cs typeface="Times New Roman" pitchFamily="18" charset="0"/>
              </a:rPr>
              <a:t>Обучение детей экспериментированию необходимо начинать с насыщения развивающей среды:</a:t>
            </a:r>
            <a:endParaRPr kumimoji="0" lang="ru-RU" sz="2000" b="1" i="0" u="none" strike="noStrike" normalizeH="0" baseline="0" dirty="0" smtClean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udik\Desktop\IMG-20221006-WA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2900"/>
            <a:ext cx="6048672" cy="442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udik\Desktop\20221102_083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8200"/>
            <a:ext cx="8874471" cy="643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62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udik\Desktop\20221102_083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4" y="163960"/>
            <a:ext cx="883298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2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457</Words>
  <Application>Microsoft Office PowerPoint</Application>
  <PresentationFormat>Экран (4:3)</PresentationFormat>
  <Paragraphs>42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 Валентиновна</dc:creator>
  <cp:lastModifiedBy>Dudik</cp:lastModifiedBy>
  <cp:revision>84</cp:revision>
  <dcterms:created xsi:type="dcterms:W3CDTF">2020-01-26T13:49:31Z</dcterms:created>
  <dcterms:modified xsi:type="dcterms:W3CDTF">2023-03-13T10:28:11Z</dcterms:modified>
</cp:coreProperties>
</file>