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75" r:id="rId2"/>
    <p:sldId id="259" r:id="rId3"/>
    <p:sldId id="261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35" autoAdjust="0"/>
  </p:normalViewPr>
  <p:slideViewPr>
    <p:cSldViewPr>
      <p:cViewPr varScale="1">
        <p:scale>
          <a:sx n="68" d="100"/>
          <a:sy n="68" d="100"/>
        </p:scale>
        <p:origin x="15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570"/>
    </p:cViewPr>
  </p:sorterViewPr>
  <p:notesViewPr>
    <p:cSldViewPr>
      <p:cViewPr varScale="1">
        <p:scale>
          <a:sx n="67" d="100"/>
          <a:sy n="67" d="100"/>
        </p:scale>
        <p:origin x="-7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408D6-1A80-4CA8-8521-B9B3AA95DF3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41996-9922-4EE9-ADCB-85C4CC918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03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2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6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67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7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10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5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62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1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1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6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8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8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4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8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6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23257"/>
            <a:ext cx="8060098" cy="21373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Развитие речи детей младшего дошкольного возраста посредством театрализованной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4149080"/>
            <a:ext cx="6172200" cy="1565920"/>
          </a:xfrm>
        </p:spPr>
        <p:txBody>
          <a:bodyPr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Муратова Мария Юрьевна, воспитатель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maria5730@mail.ru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68710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Иркутска детский сад № 162</a:t>
            </a:r>
          </a:p>
        </p:txBody>
      </p:sp>
      <p:pic>
        <p:nvPicPr>
          <p:cNvPr id="5" name="Рисунок 4" descr="G:\162 логотип.pn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51520" y="4568590"/>
            <a:ext cx="1743076" cy="114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19334" y="5903430"/>
            <a:ext cx="846043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Иркутск - 2023</a:t>
            </a:r>
          </a:p>
        </p:txBody>
      </p:sp>
    </p:spTree>
    <p:extLst>
      <p:ext uri="{BB962C8B-B14F-4D97-AF65-F5344CB8AC3E}">
        <p14:creationId xmlns:p14="http://schemas.microsoft.com/office/powerpoint/2010/main" val="85535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42A6B-A901-EECA-CBC7-5A674AAE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32657"/>
            <a:ext cx="6696744" cy="86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сказка Репка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7CF3D7-65A3-BDB2-BE13-8B6F925C7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2592288" cy="345638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4E0E10-F4DA-0B90-619F-9663CBFC2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72" y="1628800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8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24357-12CC-221F-4AB7-96E1B309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16" y="443607"/>
            <a:ext cx="7149320" cy="825153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на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2D75D0-6319-4EF0-0E33-938DEA43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394615" cy="4795962"/>
          </a:xfrm>
        </p:spPr>
      </p:pic>
    </p:spTree>
    <p:extLst>
      <p:ext uri="{BB962C8B-B14F-4D97-AF65-F5344CB8AC3E}">
        <p14:creationId xmlns:p14="http://schemas.microsoft.com/office/powerpoint/2010/main" val="166247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738FDB-B9A4-8F63-F860-B673B296F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968552" cy="33227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7B187E-D782-6EF0-84CD-C778316C8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74917"/>
            <a:ext cx="5603807" cy="31521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9C4910-822A-27A2-5D70-96A7BA27F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648"/>
            <a:ext cx="3796718" cy="32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6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752273-8890-19B2-4CC2-C9A4CE66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7632848" cy="159774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A9406B-73EA-EE1D-EC4F-E8CFAE723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2" y="1930400"/>
            <a:ext cx="4221088" cy="42210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AC6B50-D700-ED6E-7107-739496A65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2" y="1930400"/>
            <a:ext cx="43651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5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4283968" cy="32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323527" y="404664"/>
            <a:ext cx="8296539" cy="132080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народные сказки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«Угадай сказку»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«Угадай, чей портрет?»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лишнего героя», «Раскрась любимых героев сказки» и др. </a:t>
            </a:r>
          </a:p>
        </p:txBody>
      </p:sp>
      <p:pic>
        <p:nvPicPr>
          <p:cNvPr id="5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3881437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419208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4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44824"/>
            <a:ext cx="6408712" cy="2448272"/>
          </a:xfrm>
        </p:spPr>
        <p:txBody>
          <a:bodyPr>
            <a:normAutofit/>
          </a:bodyPr>
          <a:lstStyle/>
          <a:p>
            <a:pPr algn="ctr"/>
            <a:r>
              <a:rPr lang="ru-RU" sz="4800" cap="none" dirty="0"/>
              <a:t>Спасибо </a:t>
            </a:r>
            <a:br>
              <a:rPr lang="ru-RU" sz="4800" cap="none" dirty="0"/>
            </a:br>
            <a:r>
              <a:rPr lang="ru-RU" sz="4800" cap="none" dirty="0"/>
              <a:t>за</a:t>
            </a:r>
            <a:br>
              <a:rPr lang="ru-RU" sz="4800" cap="none" dirty="0"/>
            </a:br>
            <a:r>
              <a:rPr lang="ru-RU" sz="4800" cap="none" dirty="0"/>
              <a:t>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579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28721" y="260648"/>
            <a:ext cx="5328592" cy="88417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224136"/>
            <a:ext cx="7848872" cy="5373216"/>
          </a:xfr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Театрализованная деятельность позволяет решать многие педагогические задачи, касающиеся формирования выразительности речи ребенка, интеллектуального и художественно-эстетич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ского воспитания.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Участвуя в театрализованных играх, дети становятся участниками разных событий из жизни людей, животных, растений, что дает им возможность глубже познать окружающий мир.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267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8613"/>
            <a:ext cx="8568951" cy="5328245"/>
          </a:xfrm>
        </p:spPr>
        <p:txBody>
          <a:bodyPr>
            <a:normAutofit/>
          </a:bodyPr>
          <a:lstStyle/>
          <a:p>
            <a:pPr marL="228600" lvl="0" indent="-228600" algn="ctr" defTabSz="914400">
              <a:lnSpc>
                <a:spcPct val="90000"/>
              </a:lnSpc>
              <a:buClrTx/>
              <a:buSzTx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оказывает  большое влияние на речевое развитие ребенка: </a:t>
            </a:r>
          </a:p>
          <a:p>
            <a:pPr marL="228600" lvl="0" indent="-228600" algn="ctr" defTabSz="914400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активную речь, </a:t>
            </a:r>
          </a:p>
          <a:p>
            <a:pPr marL="228600" lvl="0" indent="-228600" algn="ctr" defTabSz="914400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совершенствует артикуляционный аппарат, </a:t>
            </a:r>
          </a:p>
          <a:p>
            <a:pPr marL="228600" lvl="0" indent="-228600" algn="ctr" defTabSz="914400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усвоению богатства родного языка, его выразительных средств. </a:t>
            </a:r>
          </a:p>
          <a:p>
            <a:pPr marL="228600" lvl="0" indent="-228600" algn="ctr" defTabSz="914400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быстро запоминают слова всех персонажей, подражают , часто импровизируют. </a:t>
            </a:r>
          </a:p>
          <a:p>
            <a:pPr marL="228600" lvl="0" indent="-228600" algn="ctr" defTabSz="914400">
              <a:lnSpc>
                <a:spcPct val="90000"/>
              </a:lnSpc>
              <a:buClrTx/>
              <a:buSzTx/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становится более выразительной, грамотной, становится средством познания окружающего, обогащения смыслового содержания</a:t>
            </a:r>
          </a:p>
          <a:p>
            <a:endParaRPr lang="ru-RU" sz="28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07DD7E-F36E-BF83-6449-8FD3F2C2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1142"/>
            <a:ext cx="7634809" cy="1550990"/>
          </a:xfrm>
        </p:spPr>
        <p:txBody>
          <a:bodyPr>
            <a:normAutofit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Aharoni" pitchFamily="2" charset="-79"/>
              </a:rPr>
              <a:t>Значение театрализованной деятельности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8074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7822668C-1DC3-AAD9-CB6F-D2D0D3E76618}"/>
              </a:ext>
            </a:extLst>
          </p:cNvPr>
          <p:cNvSpPr txBox="1">
            <a:spLocks/>
          </p:cNvSpPr>
          <p:nvPr/>
        </p:nvSpPr>
        <p:spPr>
          <a:xfrm>
            <a:off x="251520" y="1484784"/>
            <a:ext cx="7886700" cy="2802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None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haroni" pitchFamily="2" charset="-79"/>
              </a:rPr>
              <a:t>Цель: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haroni" pitchFamily="2" charset="-79"/>
              </a:rPr>
              <a:t>Развитие активной речи детей </a:t>
            </a:r>
            <a:r>
              <a:rPr lang="ru-RU" sz="4800" b="1" dirty="0">
                <a:solidFill>
                  <a:schemeClr val="accent1"/>
                </a:solidFill>
                <a:cs typeface="Aharoni" pitchFamily="2" charset="-79"/>
              </a:rPr>
              <a:t>младшего дошкольного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haroni" pitchFamily="2" charset="-79"/>
              </a:rPr>
              <a:t>возраста средствами театрализованных игр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1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64D2E7-E17C-405F-89B1-04C2CEEBC804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7862207" cy="971550"/>
          </a:xfrm>
          <a:prstGeom prst="rect">
            <a:avLst/>
          </a:prstGeom>
          <a:noFill/>
          <a:ln w="19050" cap="rnd" cmpd="sng" algn="ctr">
            <a:solidFill>
              <a:srgbClr val="FFC000"/>
            </a:solidFill>
            <a:prstDash val="solid"/>
          </a:ln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haroni" pitchFamily="2" charset="-79"/>
              </a:rPr>
              <a:t>Задачи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26435A1E-FCD4-F394-0559-AABA13F83AD9}"/>
              </a:ext>
            </a:extLst>
          </p:cNvPr>
          <p:cNvSpPr txBox="1">
            <a:spLocks/>
          </p:cNvSpPr>
          <p:nvPr/>
        </p:nvSpPr>
        <p:spPr>
          <a:xfrm>
            <a:off x="179512" y="1152864"/>
            <a:ext cx="8964488" cy="5705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Обогащать  опыт восприятия жанров фольклора (</a:t>
            </a:r>
            <a:r>
              <a:rPr lang="ru-RU" dirty="0" err="1"/>
              <a:t>потешки</a:t>
            </a:r>
            <a:r>
              <a:rPr lang="ru-RU" dirty="0"/>
              <a:t>, песенки, прибаутки, сказки о животных) и художественной литературы (небольшие сказки);</a:t>
            </a:r>
          </a:p>
          <a:p>
            <a:r>
              <a:rPr lang="ru-RU" dirty="0"/>
              <a:t>формировать навык совместного слушания выразительного чтения и рассказывания (с наглядным сопровождением и без него);</a:t>
            </a:r>
          </a:p>
          <a:p>
            <a:r>
              <a:rPr lang="ru-RU" dirty="0"/>
              <a:t>способствовать восприятию и пониманию содержания и композиции текста (поступки персонажей, последовательность событий в сказках);</a:t>
            </a:r>
          </a:p>
          <a:p>
            <a:r>
              <a:rPr lang="ru-RU" dirty="0"/>
              <a:t>формировать умение внятно, не спеша воспроизводить короткие ролевые диалоги из сказок в играх-драматизациях, повторять за педагогом знакомые строчки и рифмы;</a:t>
            </a:r>
          </a:p>
          <a:p>
            <a:r>
              <a:rPr lang="ru-RU" dirty="0"/>
              <a:t>Поддерживать  общение детей друг с другом и с педагогом в процессе совместного рассматривания книжек-картинок, иллюстраций;</a:t>
            </a:r>
          </a:p>
          <a:p>
            <a:r>
              <a:rPr lang="ru-RU" dirty="0"/>
              <a:t>Поддерживать  положительные эмоциональные проявления (улыбки, смех, жесты) детей в процессе совместного слушания художественных произведений;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Воспитывать  эмоциональную отзывчивость на красоту в искусстве;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Воспитывать способность к творческой театрализованной деятельности.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9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780AC4-2217-9229-35CD-7135597F2146}"/>
              </a:ext>
            </a:extLst>
          </p:cNvPr>
          <p:cNvSpPr txBox="1">
            <a:spLocks/>
          </p:cNvSpPr>
          <p:nvPr/>
        </p:nvSpPr>
        <p:spPr>
          <a:xfrm>
            <a:off x="-19817" y="188640"/>
            <a:ext cx="7862207" cy="971550"/>
          </a:xfrm>
          <a:prstGeom prst="rect">
            <a:avLst/>
          </a:prstGeom>
          <a:noFill/>
          <a:ln w="19050" cap="rnd" cmpd="sng" algn="ctr">
            <a:solidFill>
              <a:srgbClr val="FFC000"/>
            </a:solidFill>
            <a:prstDash val="solid"/>
          </a:ln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haroni" pitchFamily="2" charset="-79"/>
              </a:rPr>
              <a:t>Содержание деятельности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3DA265-BC59-B3B8-0592-DB52379B8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14" y="1238890"/>
            <a:ext cx="3953663" cy="23146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2AD18C-0EB5-2379-939C-275C6CBC2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155" y="1195186"/>
            <a:ext cx="3633531" cy="24020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AADD37-57F0-3533-C954-F760C8B1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145" y="4202741"/>
            <a:ext cx="3953663" cy="2633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5E490E-80F0-F79B-A61E-4AE298C3AF98}"/>
              </a:ext>
            </a:extLst>
          </p:cNvPr>
          <p:cNvSpPr txBox="1"/>
          <p:nvPr/>
        </p:nvSpPr>
        <p:spPr>
          <a:xfrm>
            <a:off x="2438161" y="3541650"/>
            <a:ext cx="4366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сказки «Репка»</a:t>
            </a:r>
          </a:p>
        </p:txBody>
      </p:sp>
    </p:spTree>
    <p:extLst>
      <p:ext uri="{BB962C8B-B14F-4D97-AF65-F5344CB8AC3E}">
        <p14:creationId xmlns:p14="http://schemas.microsoft.com/office/powerpoint/2010/main" val="94876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8A6A5-3EB3-6837-6106-E925C832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09600"/>
            <a:ext cx="6347713" cy="881602"/>
          </a:xfrm>
        </p:spPr>
        <p:txBody>
          <a:bodyPr/>
          <a:lstStyle/>
          <a:p>
            <a:r>
              <a:rPr lang="ru-RU" dirty="0"/>
              <a:t>Инсценировка сказки Репка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8F79FB-2CB0-54F7-42FD-D357992E1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64" y="1231760"/>
            <a:ext cx="4896136" cy="367210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47462F-4FC2-23EE-6E61-82D1C1239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0739"/>
            <a:ext cx="4896136" cy="39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D7815-363E-5DE4-57DD-DDC435B7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756084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карточками «Узнай сказку»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955390-2CC3-900B-F686-8F173F151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60" y="2118346"/>
            <a:ext cx="4019903" cy="403902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4D885A-5025-659C-CC39-D34BA55A9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1" y="2027312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9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31A75B-7511-4240-5A00-FAB319E96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554809"/>
            <a:ext cx="5976664" cy="574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7938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1353</TotalTime>
  <Words>352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Аспект</vt:lpstr>
      <vt:lpstr>Развитие речи детей младшего дошкольного возраста посредством театрализованной деятельности</vt:lpstr>
      <vt:lpstr>Актуальность</vt:lpstr>
      <vt:lpstr>Значение театрализованной деятельности</vt:lpstr>
      <vt:lpstr>Презентация PowerPoint</vt:lpstr>
      <vt:lpstr>Презентация PowerPoint</vt:lpstr>
      <vt:lpstr>Презентация PowerPoint</vt:lpstr>
      <vt:lpstr>Инсценировка сказки Репка</vt:lpstr>
      <vt:lpstr>Работа с карточками «Узнай сказку»</vt:lpstr>
      <vt:lpstr>Презентация PowerPoint</vt:lpstr>
      <vt:lpstr>Настольная сказка Репка</vt:lpstr>
      <vt:lpstr>Сказки на фланелеграфе</vt:lpstr>
      <vt:lpstr>Презентация PowerPoint</vt:lpstr>
      <vt:lpstr>Развивающая предметно-пространственная среда</vt:lpstr>
      <vt:lpstr>Презентация PowerPoint</vt:lpstr>
      <vt:lpstr>Лэпбук “Русские народные сказки” игры «Угадай сказку», «Угадай, чей портрет?», «Найди лишнего героя», «Раскрась любимых героев сказки» и др. </vt:lpstr>
      <vt:lpstr>Спасибо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презентации</dc:title>
  <dc:creator>Бондаренко Сергей Валериевич</dc:creator>
  <cp:lastModifiedBy>MOM</cp:lastModifiedBy>
  <cp:revision>44</cp:revision>
  <dcterms:modified xsi:type="dcterms:W3CDTF">2023-11-25T16:15:44Z</dcterms:modified>
</cp:coreProperties>
</file>