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24E41B-1358-4F19-BCAD-A07769886B33}" type="datetimeFigureOut">
              <a:rPr lang="ru-RU" smtClean="0"/>
              <a:t>03.11.2021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397010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24E41B-1358-4F19-BCAD-A07769886B33}" type="datetimeFigureOut">
              <a:rPr lang="ru-RU" smtClean="0"/>
              <a:t>03.11.2021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425792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24E41B-1358-4F19-BCAD-A07769886B33}" type="datetimeFigureOut">
              <a:rPr lang="ru-RU" smtClean="0"/>
              <a:t>03.11.2021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350179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24E41B-1358-4F19-BCAD-A07769886B33}" type="datetimeFigureOut">
              <a:rPr lang="ru-RU" smtClean="0"/>
              <a:t>03.11.2021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317172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24E41B-1358-4F19-BCAD-A07769886B33}" type="datetimeFigureOut">
              <a:rPr lang="ru-RU" smtClean="0"/>
              <a:t>03.11.2021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45508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24E41B-1358-4F19-BCAD-A07769886B33}" type="datetimeFigureOut">
              <a:rPr lang="ru-RU" smtClean="0"/>
              <a:t>03.11.2021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269996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24E41B-1358-4F19-BCAD-A07769886B33}" type="datetimeFigureOut">
              <a:rPr lang="ru-RU" smtClean="0"/>
              <a:t>03.11.2021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7375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24E41B-1358-4F19-BCAD-A07769886B33}" type="datetimeFigureOut">
              <a:rPr lang="ru-RU" smtClean="0"/>
              <a:t>03.11.2021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150566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24E41B-1358-4F19-BCAD-A07769886B33}" type="datetimeFigureOut">
              <a:rPr lang="ru-RU" smtClean="0"/>
              <a:t>03.11.2021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35947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24E41B-1358-4F19-BCAD-A07769886B33}" type="datetimeFigureOut">
              <a:rPr lang="ru-RU" smtClean="0"/>
              <a:t>03.11.2021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365291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24E41B-1358-4F19-BCAD-A07769886B33}" type="datetimeFigureOut">
              <a:rPr lang="ru-RU" smtClean="0"/>
              <a:t>03.11.2021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504D1B-AEB7-4B23-8E8E-F0BC58634741}" type="slidenum">
              <a:rPr lang="ru-RU" smtClean="0"/>
              <a:t>‹#›</a:t>
            </a:fld>
            <a:endParaRPr lang="ru-RU"/>
          </a:p>
        </p:txBody>
      </p:sp>
    </p:spTree>
    <p:extLst>
      <p:ext uri="{BB962C8B-B14F-4D97-AF65-F5344CB8AC3E}">
        <p14:creationId xmlns:p14="http://schemas.microsoft.com/office/powerpoint/2010/main" val="119971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4E41B-1358-4F19-BCAD-A07769886B33}" type="datetimeFigureOut">
              <a:rPr lang="ru-RU" smtClean="0"/>
              <a:t>03.11.2021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04D1B-AEB7-4B23-8E8E-F0BC58634741}" type="slidenum">
              <a:rPr lang="ru-RU" smtClean="0"/>
              <a:t>‹#›</a:t>
            </a:fld>
            <a:endParaRPr lang="ru-RU"/>
          </a:p>
        </p:txBody>
      </p:sp>
    </p:spTree>
    <p:extLst>
      <p:ext uri="{BB962C8B-B14F-4D97-AF65-F5344CB8AC3E}">
        <p14:creationId xmlns:p14="http://schemas.microsoft.com/office/powerpoint/2010/main" val="347442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1048537" y="188640"/>
            <a:ext cx="7272808" cy="1323439"/>
          </a:xfrm>
          <a:prstGeom prst="rect">
            <a:avLst/>
          </a:prstGeom>
        </p:spPr>
        <p:txBody>
          <a:bodyPr wrap="square">
            <a:spAutoFit/>
          </a:bodyPr>
          <a:lstStyle/>
          <a:p>
            <a:pPr algn="ctr"/>
            <a:r>
              <a:rPr lang="ru-RU" sz="4000" b="1" dirty="0" smtClean="0">
                <a:latin typeface="Times New Roman" pitchFamily="18" charset="0"/>
                <a:cs typeface="Times New Roman" pitchFamily="18" charset="0"/>
              </a:rPr>
              <a:t>Дидактическое пособие </a:t>
            </a:r>
            <a:r>
              <a:rPr lang="ru-RU" sz="4000" b="1" dirty="0">
                <a:latin typeface="Times New Roman" pitchFamily="18" charset="0"/>
                <a:cs typeface="Times New Roman" pitchFamily="18" charset="0"/>
              </a:rPr>
              <a:t>«</a:t>
            </a:r>
            <a:r>
              <a:rPr lang="ru-RU" sz="4000" b="1" dirty="0" smtClean="0">
                <a:latin typeface="Times New Roman" pitchFamily="18" charset="0"/>
                <a:cs typeface="Times New Roman" pitchFamily="18" charset="0"/>
              </a:rPr>
              <a:t>Развивающая книга </a:t>
            </a:r>
            <a:r>
              <a:rPr lang="ru-RU" sz="4000" b="1" dirty="0">
                <a:latin typeface="Times New Roman" pitchFamily="18" charset="0"/>
                <a:cs typeface="Times New Roman" pitchFamily="18" charset="0"/>
              </a:rPr>
              <a:t>Анюта»</a:t>
            </a:r>
            <a:endParaRPr lang="ru-RU" sz="4000" dirty="0">
              <a:latin typeface="Times New Roman" pitchFamily="18" charset="0"/>
              <a:cs typeface="Times New Roman" pitchFamily="18" charset="0"/>
            </a:endParaRPr>
          </a:p>
        </p:txBody>
      </p:sp>
      <p:pic>
        <p:nvPicPr>
          <p:cNvPr id="1026" name="Picture 2" descr="C:\Users\User\Desktop\20211101_09405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547" r="2769" b="13433"/>
          <a:stretch/>
        </p:blipFill>
        <p:spPr bwMode="auto">
          <a:xfrm>
            <a:off x="566621" y="1516402"/>
            <a:ext cx="4118196" cy="4293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5364089" y="4200716"/>
            <a:ext cx="3096344" cy="2031325"/>
          </a:xfrm>
          <a:prstGeom prst="rect">
            <a:avLst/>
          </a:prstGeom>
        </p:spPr>
        <p:txBody>
          <a:bodyPr wrap="square">
            <a:spAutoFit/>
          </a:bodyPr>
          <a:lstStyle/>
          <a:p>
            <a:r>
              <a:rPr lang="ru-RU" dirty="0" smtClean="0">
                <a:latin typeface="Times New Roman" pitchFamily="18" charset="0"/>
                <a:cs typeface="Times New Roman" pitchFamily="18" charset="0"/>
              </a:rPr>
              <a:t>Выполнили: </a:t>
            </a:r>
            <a:endParaRPr lang="ru-RU" dirty="0" smtClean="0">
              <a:latin typeface="Times New Roman" pitchFamily="18" charset="0"/>
              <a:cs typeface="Times New Roman" pitchFamily="18" charset="0"/>
            </a:endParaRPr>
          </a:p>
          <a:p>
            <a:r>
              <a:rPr lang="ru-RU" b="1" dirty="0" smtClean="0"/>
              <a:t>Бородина </a:t>
            </a:r>
            <a:r>
              <a:rPr lang="ru-RU" b="1" dirty="0" smtClean="0"/>
              <a:t>Ю.А</a:t>
            </a:r>
          </a:p>
          <a:p>
            <a:r>
              <a:rPr lang="ru-RU" b="1" dirty="0" smtClean="0"/>
              <a:t>                   учитель-логопед МБДОУ № 118    </a:t>
            </a:r>
            <a:endParaRPr lang="ru-RU" dirty="0" smtClean="0"/>
          </a:p>
          <a:p>
            <a:r>
              <a:rPr lang="ru-RU" b="1" dirty="0" smtClean="0"/>
              <a:t>                      Руденко Т.А. </a:t>
            </a:r>
          </a:p>
          <a:p>
            <a:r>
              <a:rPr lang="ru-RU" b="1" dirty="0" smtClean="0"/>
              <a:t>                   педагог-психолог МБДОУ № 118</a:t>
            </a:r>
            <a:endParaRPr lang="ru-RU" dirty="0"/>
          </a:p>
        </p:txBody>
      </p:sp>
    </p:spTree>
    <p:extLst>
      <p:ext uri="{BB962C8B-B14F-4D97-AF65-F5344CB8AC3E}">
        <p14:creationId xmlns:p14="http://schemas.microsoft.com/office/powerpoint/2010/main" val="205485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539552" y="0"/>
            <a:ext cx="8208912" cy="2308324"/>
          </a:xfrm>
          <a:prstGeom prst="rect">
            <a:avLst/>
          </a:prstGeom>
        </p:spPr>
        <p:txBody>
          <a:bodyPr wrap="square">
            <a:spAutoFit/>
          </a:bodyPr>
          <a:lstStyle/>
          <a:p>
            <a:r>
              <a:rPr lang="ru-RU" b="1" dirty="0"/>
              <a:t>11 страничка </a:t>
            </a:r>
            <a:endParaRPr lang="ru-RU" dirty="0"/>
          </a:p>
          <a:p>
            <a:r>
              <a:rPr lang="ru-RU" dirty="0"/>
              <a:t>Здесь у нас домик - мухомор, украшенный цветами, в котором живет </a:t>
            </a:r>
            <a:r>
              <a:rPr lang="ru-RU" dirty="0" err="1"/>
              <a:t>Кротик</a:t>
            </a:r>
            <a:r>
              <a:rPr lang="ru-RU" dirty="0"/>
              <a:t>. Домик открывается (на кнопке), и там всё необходимое для счастливой жизни (кровать, где можно спать, </a:t>
            </a:r>
            <a:r>
              <a:rPr lang="ru-RU" dirty="0" smtClean="0"/>
              <a:t>стол). </a:t>
            </a:r>
            <a:r>
              <a:rPr lang="ru-RU" dirty="0"/>
              <a:t>Есть чердак, попасть туда можно, поднявшись по лестнице. На чердаке живёт друг </a:t>
            </a:r>
            <a:r>
              <a:rPr lang="ru-RU" dirty="0" err="1"/>
              <a:t>Кротика</a:t>
            </a:r>
            <a:r>
              <a:rPr lang="ru-RU" dirty="0"/>
              <a:t> - паучок, который свил паутину и может спуститься вниз. На чердаке много запасов на зиму.  </a:t>
            </a:r>
            <a:r>
              <a:rPr lang="ru-RU" i="1" dirty="0"/>
              <a:t>Упражнения «Опиши, что ты видишь в домике </a:t>
            </a:r>
            <a:r>
              <a:rPr lang="ru-RU" i="1" dirty="0" err="1"/>
              <a:t>Кротика</a:t>
            </a:r>
            <a:r>
              <a:rPr lang="ru-RU" i="1" dirty="0"/>
              <a:t>», «Назови предметы мебели», «Придумай сказку про </a:t>
            </a:r>
            <a:r>
              <a:rPr lang="ru-RU" i="1" dirty="0" err="1"/>
              <a:t>Кротика</a:t>
            </a:r>
            <a:r>
              <a:rPr lang="ru-RU" i="1" dirty="0"/>
              <a:t>», «Посчитай запасы паучка», «Угости </a:t>
            </a:r>
            <a:r>
              <a:rPr lang="ru-RU" i="1" dirty="0" err="1"/>
              <a:t>Кротика</a:t>
            </a:r>
            <a:r>
              <a:rPr lang="ru-RU" i="1" dirty="0"/>
              <a:t>».</a:t>
            </a:r>
            <a:endParaRPr lang="ru-RU" dirty="0"/>
          </a:p>
        </p:txBody>
      </p:sp>
      <p:pic>
        <p:nvPicPr>
          <p:cNvPr id="6146" name="Picture 2" descr="C:\Users\User\Desktop\20211101_094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633303"/>
            <a:ext cx="4130840" cy="3813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4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755576" y="41441"/>
            <a:ext cx="8064896" cy="2031325"/>
          </a:xfrm>
          <a:prstGeom prst="rect">
            <a:avLst/>
          </a:prstGeom>
        </p:spPr>
        <p:txBody>
          <a:bodyPr wrap="square">
            <a:spAutoFit/>
          </a:bodyPr>
          <a:lstStyle/>
          <a:p>
            <a:r>
              <a:rPr lang="ru-RU" b="1" dirty="0"/>
              <a:t>12 страничка</a:t>
            </a:r>
            <a:endParaRPr lang="ru-RU" dirty="0"/>
          </a:p>
          <a:p>
            <a:r>
              <a:rPr lang="ru-RU" dirty="0"/>
              <a:t>На этой страничке живёт Пчёлка, которая летает и садится на цветочки. Предлагаем детям найти, рассмотреть и назвать всех насекомых (отгибаем листочки), сделать красивые цветочки  и полить их из леечки. А также можно поиграть с бабочками, перемещать их вверх и вниз. Предлагаем составить сказку о трудолюбивой пчёлке. </a:t>
            </a:r>
            <a:r>
              <a:rPr lang="ru-RU" i="1" dirty="0"/>
              <a:t>Упражнения «Сосчитай насекомых», «Найди пчёлку», «Расскажи про Пчёлку», «Составь рассказ».</a:t>
            </a:r>
            <a:endParaRPr lang="ru-RU" dirty="0"/>
          </a:p>
        </p:txBody>
      </p:sp>
      <p:pic>
        <p:nvPicPr>
          <p:cNvPr id="7170" name="Picture 2" descr="C:\Users\User\Desktop\20211101_0943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8072" y="2153725"/>
            <a:ext cx="3986175" cy="4677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4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827584" y="116632"/>
            <a:ext cx="7560840" cy="1754326"/>
          </a:xfrm>
          <a:prstGeom prst="rect">
            <a:avLst/>
          </a:prstGeom>
        </p:spPr>
        <p:txBody>
          <a:bodyPr wrap="square">
            <a:spAutoFit/>
          </a:bodyPr>
          <a:lstStyle/>
          <a:p>
            <a:r>
              <a:rPr lang="ru-RU" b="1" dirty="0"/>
              <a:t>13, 14 страничка </a:t>
            </a:r>
            <a:endParaRPr lang="ru-RU" dirty="0"/>
          </a:p>
          <a:p>
            <a:r>
              <a:rPr lang="ru-RU" dirty="0"/>
              <a:t>Здесь можно организовать игру «На лесной полянке». Можно рассмотреть и назвать всех животных и насекомых, открыть дверцы и посмотреть, кто там живёт. Можно предложить детям покормить мышку сыром, попробовать угадать, кто спрятался за забором, помочь ёжику собрать грибы, яблоки, землянику. </a:t>
            </a:r>
          </a:p>
        </p:txBody>
      </p:sp>
      <p:pic>
        <p:nvPicPr>
          <p:cNvPr id="8194" name="Picture 2" descr="C:\Users\User\Desktop\20211101_0943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21" y="2444890"/>
            <a:ext cx="2931790" cy="3909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195" name="Picture 3" descr="C:\Users\User\Desktop\20211101_0943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846" y="2348880"/>
            <a:ext cx="3075806" cy="4101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6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683568" y="0"/>
            <a:ext cx="7344816" cy="1200329"/>
          </a:xfrm>
          <a:prstGeom prst="rect">
            <a:avLst/>
          </a:prstGeom>
        </p:spPr>
        <p:txBody>
          <a:bodyPr wrap="square">
            <a:spAutoFit/>
          </a:bodyPr>
          <a:lstStyle/>
          <a:p>
            <a:r>
              <a:rPr lang="ru-RU" b="1" dirty="0"/>
              <a:t>15, 16 страничка </a:t>
            </a:r>
            <a:endParaRPr lang="ru-RU" dirty="0"/>
          </a:p>
          <a:p>
            <a:r>
              <a:rPr lang="ru-RU" dirty="0"/>
              <a:t>На этой страничке живёт Анюта. </a:t>
            </a:r>
            <a:r>
              <a:rPr lang="ru-RU" i="1" dirty="0"/>
              <a:t>Упражнения «Одень Анюту», «Назови какая бывает одежда», «Назови предметы мебели», «Составь рассказ об Анюте».</a:t>
            </a:r>
            <a:endParaRPr lang="ru-RU" dirty="0"/>
          </a:p>
        </p:txBody>
      </p:sp>
      <p:pic>
        <p:nvPicPr>
          <p:cNvPr id="9218" name="Picture 2" descr="C:\Users\User\Desktop\20211101_0943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29" y="1166049"/>
            <a:ext cx="3867892" cy="5157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219" name="Picture 3" descr="C:\Users\User\Desktop\20211101_0943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317" r="9668" b="7956"/>
          <a:stretch/>
        </p:blipFill>
        <p:spPr bwMode="auto">
          <a:xfrm>
            <a:off x="4716017" y="1484784"/>
            <a:ext cx="3672408" cy="4838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8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10242" name="Picture 2" descr="C:\Users\User\Desktop\20211101_0944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04" b="19005"/>
          <a:stretch/>
        </p:blipFill>
        <p:spPr bwMode="auto">
          <a:xfrm>
            <a:off x="1835696" y="1027111"/>
            <a:ext cx="5014699" cy="5554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32103" y="73004"/>
            <a:ext cx="6696743" cy="954107"/>
          </a:xfrm>
          <a:prstGeom prst="rect">
            <a:avLst/>
          </a:prstGeom>
        </p:spPr>
        <p:txBody>
          <a:bodyPr wrap="square">
            <a:spAutoFit/>
          </a:bodyPr>
          <a:lstStyle/>
          <a:p>
            <a:pPr algn="ctr"/>
            <a:r>
              <a:rPr lang="ru-RU" sz="2800" b="1" dirty="0"/>
              <a:t>Оборотная сторона обложки</a:t>
            </a:r>
            <a:r>
              <a:rPr lang="ru-RU" sz="2800" dirty="0"/>
              <a:t> – 3</a:t>
            </a:r>
            <a:r>
              <a:rPr lang="en-US" sz="2800" dirty="0"/>
              <a:t>D</a:t>
            </a:r>
            <a:r>
              <a:rPr lang="ru-RU" sz="2800" dirty="0"/>
              <a:t> </a:t>
            </a:r>
            <a:r>
              <a:rPr lang="ru-RU" sz="2800" dirty="0" err="1"/>
              <a:t>пазл</a:t>
            </a:r>
            <a:r>
              <a:rPr lang="ru-RU" sz="2800" dirty="0"/>
              <a:t> «Слоник».</a:t>
            </a:r>
          </a:p>
        </p:txBody>
      </p:sp>
    </p:spTree>
    <p:extLst>
      <p:ext uri="{BB962C8B-B14F-4D97-AF65-F5344CB8AC3E}">
        <p14:creationId xmlns:p14="http://schemas.microsoft.com/office/powerpoint/2010/main" val="426039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683568" y="620688"/>
            <a:ext cx="7344816" cy="5632311"/>
          </a:xfrm>
          <a:prstGeom prst="rect">
            <a:avLst/>
          </a:prstGeom>
        </p:spPr>
        <p:txBody>
          <a:bodyPr wrap="square">
            <a:spAutoFit/>
          </a:bodyPr>
          <a:lstStyle/>
          <a:p>
            <a:r>
              <a:rPr lang="ru-RU" sz="3600" dirty="0"/>
              <a:t>Играя с данной развивающей книгой, у детей расширяется кругозор, развивается мелкая моторика, появляются первые представления и ориентиры, развивается речь это всё помогает сформировать осознанно-правильное отношение к окружающему миру. </a:t>
            </a:r>
          </a:p>
          <a:p>
            <a:r>
              <a:rPr lang="ru-RU" sz="3600" dirty="0"/>
              <a:t> </a:t>
            </a:r>
          </a:p>
        </p:txBody>
      </p:sp>
    </p:spTree>
    <p:extLst>
      <p:ext uri="{BB962C8B-B14F-4D97-AF65-F5344CB8AC3E}">
        <p14:creationId xmlns:p14="http://schemas.microsoft.com/office/powerpoint/2010/main" val="35861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13454" y="0"/>
            <a:ext cx="9144000" cy="6858000"/>
          </a:xfrm>
          <a:prstGeom prst="rect">
            <a:avLst/>
          </a:prstGeom>
          <a:noFill/>
        </p:spPr>
      </p:pic>
      <p:sp>
        <p:nvSpPr>
          <p:cNvPr id="5" name="Прямоугольник 4"/>
          <p:cNvSpPr/>
          <p:nvPr/>
        </p:nvSpPr>
        <p:spPr>
          <a:xfrm>
            <a:off x="539552" y="548680"/>
            <a:ext cx="8496944" cy="6321731"/>
          </a:xfrm>
          <a:prstGeom prst="rect">
            <a:avLst/>
          </a:prstGeom>
        </p:spPr>
        <p:txBody>
          <a:bodyPr wrap="square">
            <a:spAutoFit/>
          </a:bodyPr>
          <a:lstStyle/>
          <a:p>
            <a:pPr>
              <a:lnSpc>
                <a:spcPct val="115000"/>
              </a:lnSpc>
              <a:spcAft>
                <a:spcPts val="0"/>
              </a:spcAft>
            </a:pPr>
            <a:r>
              <a:rPr lang="ru-RU" sz="4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Данное пособие рекомендовано педагогам-психологам, </a:t>
            </a:r>
          </a:p>
          <a:p>
            <a:pPr>
              <a:lnSpc>
                <a:spcPct val="115000"/>
              </a:lnSpc>
              <a:spcAft>
                <a:spcPts val="0"/>
              </a:spcAft>
            </a:pPr>
            <a:r>
              <a:rPr lang="ru-RU" sz="4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учителям-логопедам, воспитателям </a:t>
            </a:r>
          </a:p>
          <a:p>
            <a:pPr>
              <a:lnSpc>
                <a:spcPct val="115000"/>
              </a:lnSpc>
              <a:spcAft>
                <a:spcPts val="0"/>
              </a:spcAft>
            </a:pPr>
            <a:r>
              <a:rPr lang="ru-RU" sz="4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работе с  детьми с ОВЗ, детьми- инвалидами и детьми  раннего возраста.</a:t>
            </a:r>
            <a:r>
              <a:rPr lang="ru-RU"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4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111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804307" y="116632"/>
            <a:ext cx="7992888" cy="6555641"/>
          </a:xfrm>
          <a:prstGeom prst="rect">
            <a:avLst/>
          </a:prstGeom>
        </p:spPr>
        <p:txBody>
          <a:bodyPr wrap="square">
            <a:spAutoFit/>
          </a:bodyPr>
          <a:lstStyle/>
          <a:p>
            <a:r>
              <a:rPr lang="ru-RU" sz="2800" dirty="0"/>
              <a:t>Наш детский сад является муниципальным ресурсным центром по инклюзивному воспитанию детей дошкольного возраста. Один из пунктов  плана ресурсного центра  - изготовление дидактических пособий использование которых позволяет закреплять и расширять содержание АООП ДОО. Поэтому перед нами встала задача: изготовление пособия, которое поможет реализовать ИОМ ребёнка с ОВЗ.</a:t>
            </a:r>
          </a:p>
          <a:p>
            <a:r>
              <a:rPr lang="ru-RU" sz="2800" dirty="0"/>
              <a:t>Так появилось пособие мягкая развивающая книга «Анюта».</a:t>
            </a:r>
          </a:p>
          <a:p>
            <a:r>
              <a:rPr lang="ru-RU" sz="2800" i="1" dirty="0"/>
              <a:t>Наша развивающая  книга  является  авторской  разработкой и предназначена  для  игры-занятий  с детьми с ОВЗ и детьми раннего и младшего дошкольного возраста.</a:t>
            </a:r>
            <a:endParaRPr lang="ru-RU" sz="2800" dirty="0"/>
          </a:p>
        </p:txBody>
      </p:sp>
    </p:spTree>
    <p:extLst>
      <p:ext uri="{BB962C8B-B14F-4D97-AF65-F5344CB8AC3E}">
        <p14:creationId xmlns:p14="http://schemas.microsoft.com/office/powerpoint/2010/main" val="422610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18328" y="-33762"/>
            <a:ext cx="9144000" cy="6858000"/>
          </a:xfrm>
          <a:prstGeom prst="rect">
            <a:avLst/>
          </a:prstGeom>
          <a:noFill/>
        </p:spPr>
      </p:pic>
      <p:sp>
        <p:nvSpPr>
          <p:cNvPr id="5" name="Прямоугольник 4"/>
          <p:cNvSpPr/>
          <p:nvPr/>
        </p:nvSpPr>
        <p:spPr>
          <a:xfrm>
            <a:off x="395536" y="52359"/>
            <a:ext cx="8208912" cy="6124754"/>
          </a:xfrm>
          <a:prstGeom prst="rect">
            <a:avLst/>
          </a:prstGeom>
        </p:spPr>
        <p:txBody>
          <a:bodyPr wrap="square">
            <a:spAutoFit/>
          </a:bodyPr>
          <a:lstStyle/>
          <a:p>
            <a:r>
              <a:rPr lang="ru-RU" sz="2800" b="1" dirty="0"/>
              <a:t>Задачи: </a:t>
            </a:r>
            <a:endParaRPr lang="ru-RU" sz="2800" dirty="0"/>
          </a:p>
          <a:p>
            <a:r>
              <a:rPr lang="ru-RU" sz="2800" dirty="0"/>
              <a:t>1.Создание тёплых и доверительных отношений педагога с ребенком. </a:t>
            </a:r>
          </a:p>
          <a:p>
            <a:r>
              <a:rPr lang="ru-RU" sz="2800" dirty="0"/>
              <a:t>2.Развитие эмоционально-волевой сферы. </a:t>
            </a:r>
          </a:p>
          <a:p>
            <a:r>
              <a:rPr lang="ru-RU" sz="2800" dirty="0"/>
              <a:t>3.Развитие психических процессов  у детей (восприятия, внимания, памяти). </a:t>
            </a:r>
          </a:p>
          <a:p>
            <a:r>
              <a:rPr lang="ru-RU" sz="2800" dirty="0"/>
              <a:t>4.Развитие творческих способностей, воображения, речи. (художественно-</a:t>
            </a:r>
          </a:p>
          <a:p>
            <a:r>
              <a:rPr lang="ru-RU" sz="2800" dirty="0"/>
              <a:t>эстетическое развитие, речевое развитие). </a:t>
            </a:r>
          </a:p>
          <a:p>
            <a:r>
              <a:rPr lang="ru-RU" sz="2800" dirty="0"/>
              <a:t>5.Развитие   познавательной  и исследовательской   активности. </a:t>
            </a:r>
          </a:p>
          <a:p>
            <a:r>
              <a:rPr lang="ru-RU" sz="2800" dirty="0"/>
              <a:t>(познавательное развитие) </a:t>
            </a:r>
          </a:p>
          <a:p>
            <a:r>
              <a:rPr lang="ru-RU" sz="2800" dirty="0"/>
              <a:t>7.Развитие  мелкой моторики. </a:t>
            </a:r>
          </a:p>
          <a:p>
            <a:r>
              <a:rPr lang="ru-RU" sz="2800" dirty="0"/>
              <a:t>8. Развитие  коммуникативных способностей.</a:t>
            </a:r>
          </a:p>
        </p:txBody>
      </p:sp>
    </p:spTree>
    <p:extLst>
      <p:ext uri="{BB962C8B-B14F-4D97-AF65-F5344CB8AC3E}">
        <p14:creationId xmlns:p14="http://schemas.microsoft.com/office/powerpoint/2010/main" val="405877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827584" y="188640"/>
            <a:ext cx="7488832" cy="5539978"/>
          </a:xfrm>
          <a:prstGeom prst="rect">
            <a:avLst/>
          </a:prstGeom>
        </p:spPr>
        <p:txBody>
          <a:bodyPr wrap="square">
            <a:spAutoFit/>
          </a:bodyPr>
          <a:lstStyle/>
          <a:p>
            <a:r>
              <a:rPr lang="ru-RU" sz="2400" b="1" dirty="0"/>
              <a:t>Правила, при создании книги: </a:t>
            </a:r>
            <a:endParaRPr lang="ru-RU" sz="2400" dirty="0"/>
          </a:p>
          <a:p>
            <a:r>
              <a:rPr lang="ru-RU" sz="2400" dirty="0"/>
              <a:t>1.Книга должна быть обучающей и развивающей. </a:t>
            </a:r>
          </a:p>
          <a:p>
            <a:r>
              <a:rPr lang="ru-RU" sz="2400" dirty="0"/>
              <a:t>2.Книга должна быть многофункциональна. </a:t>
            </a:r>
          </a:p>
          <a:p>
            <a:r>
              <a:rPr lang="ru-RU" sz="2400" dirty="0"/>
              <a:t>3.Книга должна быть привлекательна для детей. </a:t>
            </a:r>
          </a:p>
          <a:p>
            <a:r>
              <a:rPr lang="ru-RU" sz="2400" dirty="0"/>
              <a:t>4.Книга должна соответствовать гигиеническим требованиям. </a:t>
            </a:r>
          </a:p>
          <a:p>
            <a:r>
              <a:rPr lang="ru-RU" sz="2400" dirty="0"/>
              <a:t>5.Книга должна быть удобна для детей и  педагога. </a:t>
            </a:r>
            <a:endParaRPr lang="ru-RU" sz="2400" dirty="0" smtClean="0"/>
          </a:p>
          <a:p>
            <a:endParaRPr lang="ru-RU" sz="2400" dirty="0"/>
          </a:p>
          <a:p>
            <a:r>
              <a:rPr lang="ru-RU" sz="2400" dirty="0"/>
              <a:t>Мягкий материал делает книжку очень приятной на ощупь.  Исследованиями было установлено, что фактура материала, из которого сделана игрушка имеет большое значение. Мягкие, пушистые материалы вызывают положительные эмоции, стимулирующие ребенка на игру.</a:t>
            </a:r>
          </a:p>
          <a:p>
            <a:endParaRPr lang="ru-RU" dirty="0"/>
          </a:p>
        </p:txBody>
      </p:sp>
    </p:spTree>
    <p:extLst>
      <p:ext uri="{BB962C8B-B14F-4D97-AF65-F5344CB8AC3E}">
        <p14:creationId xmlns:p14="http://schemas.microsoft.com/office/powerpoint/2010/main" val="349728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611560" y="34870"/>
            <a:ext cx="8064896" cy="2308324"/>
          </a:xfrm>
          <a:prstGeom prst="rect">
            <a:avLst/>
          </a:prstGeom>
        </p:spPr>
        <p:txBody>
          <a:bodyPr wrap="square">
            <a:spAutoFit/>
          </a:bodyPr>
          <a:lstStyle/>
          <a:p>
            <a:r>
              <a:rPr lang="ru-RU" b="1" dirty="0"/>
              <a:t>1, 2 страничка</a:t>
            </a:r>
            <a:endParaRPr lang="ru-RU" dirty="0"/>
          </a:p>
          <a:p>
            <a:r>
              <a:rPr lang="ru-RU" dirty="0"/>
              <a:t>Детей встречает робот-</a:t>
            </a:r>
            <a:r>
              <a:rPr lang="ru-RU" dirty="0" err="1"/>
              <a:t>бизиборд</a:t>
            </a:r>
            <a:r>
              <a:rPr lang="ru-RU" dirty="0"/>
              <a:t>. </a:t>
            </a:r>
            <a:r>
              <a:rPr lang="ru-RU" i="1" dirty="0"/>
              <a:t>Упражнения на развитие моторики «Застегни», «Прикрепи», «Расправь», «Цвет».</a:t>
            </a:r>
            <a:endParaRPr lang="ru-RU" dirty="0"/>
          </a:p>
          <a:p>
            <a:r>
              <a:rPr lang="ru-RU" dirty="0"/>
              <a:t>Странички выполнены из тряпичных молний, жесткого фетра, с использованием липучек, лент, деревянных и пластиковых пуговиц, замочков. На страничках ребенок знакомится с цветами радуги,  учится координировать действия обеих рук. Развивает силу и ловкость пальцев: застегивая молнии справа налево и наоборот, застегивая пуговицу, хрустеть липучкой.</a:t>
            </a:r>
          </a:p>
        </p:txBody>
      </p:sp>
      <p:pic>
        <p:nvPicPr>
          <p:cNvPr id="2050" name="Picture 2" descr="C:\Users\User\Desktop\20211101_0941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36912"/>
            <a:ext cx="3003798" cy="4005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1" name="Picture 3" descr="C:\Users\User\Desktop\20211101_0941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633531"/>
            <a:ext cx="3168352" cy="4224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8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971600" y="188640"/>
            <a:ext cx="7344816" cy="1477328"/>
          </a:xfrm>
          <a:prstGeom prst="rect">
            <a:avLst/>
          </a:prstGeom>
        </p:spPr>
        <p:txBody>
          <a:bodyPr wrap="square">
            <a:spAutoFit/>
          </a:bodyPr>
          <a:lstStyle/>
          <a:p>
            <a:r>
              <a:rPr lang="ru-RU" b="1" dirty="0"/>
              <a:t>3,4 страничка</a:t>
            </a:r>
            <a:endParaRPr lang="ru-RU" dirty="0"/>
          </a:p>
          <a:p>
            <a:r>
              <a:rPr lang="ru-RU" dirty="0"/>
              <a:t>Дерево «Времена года». Признаки времён года прикреплены разными креплениями: липучкой, пуговицей, крючком, кнопкой. </a:t>
            </a:r>
            <a:r>
              <a:rPr lang="ru-RU" i="1" dirty="0"/>
              <a:t>Упражнения «Найди признаки времени года», «Когда это бывает», «Загадки о временах года», «Шнуровка».</a:t>
            </a:r>
            <a:endParaRPr lang="ru-RU" dirty="0"/>
          </a:p>
        </p:txBody>
      </p:sp>
      <p:pic>
        <p:nvPicPr>
          <p:cNvPr id="3074" name="Picture 2" descr="C:\Users\User\Desktop\20211101_0941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063780"/>
            <a:ext cx="3291830" cy="4389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75" name="Picture 3" descr="C:\Users\User\Desktop\20211101_0941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063780"/>
            <a:ext cx="3435845" cy="4581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2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539552" y="332656"/>
            <a:ext cx="8136904" cy="1477328"/>
          </a:xfrm>
          <a:prstGeom prst="rect">
            <a:avLst/>
          </a:prstGeom>
        </p:spPr>
        <p:txBody>
          <a:bodyPr wrap="square">
            <a:spAutoFit/>
          </a:bodyPr>
          <a:lstStyle/>
          <a:p>
            <a:r>
              <a:rPr lang="ru-RU" b="1" dirty="0"/>
              <a:t>5 страничка</a:t>
            </a:r>
            <a:r>
              <a:rPr lang="ru-RU" dirty="0"/>
              <a:t> </a:t>
            </a:r>
          </a:p>
          <a:p>
            <a:r>
              <a:rPr lang="ru-RU" dirty="0"/>
              <a:t>«Часы». Задания на формирования у детей представлений о времени.</a:t>
            </a:r>
          </a:p>
          <a:p>
            <a:r>
              <a:rPr lang="ru-RU" b="1" dirty="0"/>
              <a:t>6 страничка</a:t>
            </a:r>
            <a:r>
              <a:rPr lang="ru-RU" dirty="0"/>
              <a:t> </a:t>
            </a:r>
          </a:p>
          <a:p>
            <a:r>
              <a:rPr lang="ru-RU" dirty="0"/>
              <a:t>«Автоматизация звуков». У каждого звука шарик своего цвета. Ребёнок по цветной ниточке от шарика протягивает заданный звук.</a:t>
            </a:r>
          </a:p>
        </p:txBody>
      </p:sp>
      <p:pic>
        <p:nvPicPr>
          <p:cNvPr id="4098" name="Picture 2" descr="C:\Users\User\Desktop\20211101_0942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50" r="2504" b="7065"/>
          <a:stretch/>
        </p:blipFill>
        <p:spPr bwMode="auto">
          <a:xfrm>
            <a:off x="216425" y="2204864"/>
            <a:ext cx="3526791"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099" name="Picture 3" descr="C:\Users\User\Desktop\20211101_0941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024975"/>
            <a:ext cx="3456384" cy="4608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85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Мария\Desktop\www.GetBg.net_Backgrounds_Autumn_background_on_your_desktop_094951_.jpg"/>
          <p:cNvPicPr>
            <a:picLocks noChangeAspect="1" noChangeArrowheads="1"/>
          </p:cNvPicPr>
          <p:nvPr/>
        </p:nvPicPr>
        <p:blipFill>
          <a:blip r:embed="rId2" cstate="screen">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1115616" y="332656"/>
            <a:ext cx="7632848" cy="1200329"/>
          </a:xfrm>
          <a:prstGeom prst="rect">
            <a:avLst/>
          </a:prstGeom>
        </p:spPr>
        <p:txBody>
          <a:bodyPr wrap="square">
            <a:spAutoFit/>
          </a:bodyPr>
          <a:lstStyle/>
          <a:p>
            <a:r>
              <a:rPr lang="ru-RU" b="1" dirty="0"/>
              <a:t>7,8 страничка</a:t>
            </a:r>
            <a:r>
              <a:rPr lang="ru-RU" dirty="0"/>
              <a:t> </a:t>
            </a:r>
          </a:p>
          <a:p>
            <a:r>
              <a:rPr lang="ru-RU" dirty="0"/>
              <a:t>«Цифры», «Буквы». </a:t>
            </a:r>
            <a:r>
              <a:rPr lang="ru-RU" i="1" dirty="0"/>
              <a:t>Упражнения «Назови цифры», «Счёт», «Обратный счёт», «Назови знаки», «Составь пример», «Сложи слово», «Назови гласную букву».</a:t>
            </a:r>
            <a:endParaRPr lang="ru-RU" dirty="0"/>
          </a:p>
        </p:txBody>
      </p:sp>
      <p:pic>
        <p:nvPicPr>
          <p:cNvPr id="5122" name="Picture 2" descr="C:\Users\User\Desktop\20211101_0942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9" t="-7761" r="2579" b="29353"/>
          <a:stretch/>
        </p:blipFill>
        <p:spPr bwMode="auto">
          <a:xfrm>
            <a:off x="2411760" y="1532985"/>
            <a:ext cx="3960440" cy="4365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1995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732</Words>
  <Application>Microsoft Office PowerPoint</Application>
  <PresentationFormat>Экран (4:3)</PresentationFormat>
  <Paragraphs>52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10</cp:revision>
  <dcterms:created xsi:type="dcterms:W3CDTF">2021-11-02T23:05:30Z</dcterms:created>
  <dcterms:modified xsi:type="dcterms:W3CDTF">2021-11-03T01:23:33Z</dcterms:modified>
</cp:coreProperties>
</file>