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38" r:id="rId7"/>
    <p:sldMasterId id="2147483751" r:id="rId8"/>
    <p:sldMasterId id="2147483764" r:id="rId9"/>
  </p:sldMasterIdLst>
  <p:notesMasterIdLst>
    <p:notesMasterId r:id="rId30"/>
  </p:notesMasterIdLst>
  <p:sldIdLst>
    <p:sldId id="256" r:id="rId10"/>
    <p:sldId id="268" r:id="rId11"/>
    <p:sldId id="279" r:id="rId12"/>
    <p:sldId id="257" r:id="rId13"/>
    <p:sldId id="258" r:id="rId14"/>
    <p:sldId id="264" r:id="rId15"/>
    <p:sldId id="269" r:id="rId16"/>
    <p:sldId id="265" r:id="rId17"/>
    <p:sldId id="260" r:id="rId18"/>
    <p:sldId id="283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82" r:id="rId27"/>
    <p:sldId id="267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99" autoAdjust="0"/>
  </p:normalViewPr>
  <p:slideViewPr>
    <p:cSldViewPr>
      <p:cViewPr>
        <p:scale>
          <a:sx n="89" d="100"/>
          <a:sy n="89" d="100"/>
        </p:scale>
        <p:origin x="-240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BE1C0-4616-4A38-98C7-8F8A28107609}" type="doc">
      <dgm:prSet loTypeId="urn:microsoft.com/office/officeart/2005/8/layout/default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CB18A8-217D-4083-B133-85C81C262438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Народные игры</a:t>
          </a:r>
          <a:endParaRPr lang="ru-RU" sz="20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gm:t>
    </dgm:pt>
    <dgm:pt modelId="{DF56DFFD-2C4D-4CDD-B419-8AB6C588D99D}" type="parTrans" cxnId="{738211DF-3034-4B69-B3E4-869BDDD37F58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3AD6399-8A31-41EA-8CA0-B2C23BC64BB4}" type="sibTrans" cxnId="{738211DF-3034-4B69-B3E4-869BDDD37F58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2ED4FAC-CECA-464F-9D5A-0F663ACBCDC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Спортивные досуги и развлечения</a:t>
          </a:r>
          <a:endParaRPr lang="ru-RU" sz="20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gm:t>
    </dgm:pt>
    <dgm:pt modelId="{708F4189-C80C-485E-BEE9-7BCAC445497F}" type="parTrans" cxnId="{9A44B43A-B891-42E3-9826-5D4076B95DF2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B343F68-8E84-44B8-883C-E65F892CD806}" type="sibTrans" cxnId="{9A44B43A-B891-42E3-9826-5D4076B95DF2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71EC8757-9BD2-49E6-81C1-184692F467D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Создание предметно – развивающей среды</a:t>
          </a:r>
          <a:endParaRPr lang="ru-RU" sz="20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gm:t>
    </dgm:pt>
    <dgm:pt modelId="{ACB2A7BE-0720-4CA9-9A8B-FF94B2B2B18E}" type="parTrans" cxnId="{C5588438-46DB-4A58-936D-53930F4A9807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6FFC1B1-B6CD-4099-9F08-3E748121A3E8}" type="sibTrans" cxnId="{C5588438-46DB-4A58-936D-53930F4A9807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8ED9247-DD9A-4F3E-B6B9-3BE5F279075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Ознакомление с разными видами спорта</a:t>
          </a:r>
          <a:endParaRPr lang="ru-RU" sz="20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gm:t>
    </dgm:pt>
    <dgm:pt modelId="{6E42BE87-EC25-4129-A9D4-42FE49E5852B}" type="parTrans" cxnId="{03A14529-1FC7-4B1C-AFF3-254CEE8EEC7F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E2ED730-E58C-4C0A-9637-F4E7C107AB1F}" type="sibTrans" cxnId="{03A14529-1FC7-4B1C-AFF3-254CEE8EEC7F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FB788D90-3D4A-41A9-9346-A1A6E3E91E1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Выставки фотографий «Спортивная семья», «Что такое спорт?»</a:t>
          </a:r>
          <a:endParaRPr lang="ru-RU" sz="20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gm:t>
    </dgm:pt>
    <dgm:pt modelId="{60405318-4B97-4155-8B00-1186CE2D2E34}" type="parTrans" cxnId="{E2BFB179-4685-45BA-8F16-04577C654280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7B40EFE-A207-4AF0-A0F5-5827BA6B7E89}" type="sibTrans" cxnId="{E2BFB179-4685-45BA-8F16-04577C654280}">
      <dgm:prSet/>
      <dgm:spPr/>
      <dgm:t>
        <a:bodyPr/>
        <a:lstStyle/>
        <a:p>
          <a:endParaRPr lang="ru-RU" sz="14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DF9D0B6-24E9-479E-979F-508D8C47A450}" type="pres">
      <dgm:prSet presAssocID="{356BE1C0-4616-4A38-98C7-8F8A281076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FA78BB-055B-4B9B-93DE-DEC69A0EA92E}" type="pres">
      <dgm:prSet presAssocID="{93CB18A8-217D-4083-B133-85C81C262438}" presName="node" presStyleLbl="node1" presStyleIdx="0" presStyleCnt="5" custScaleX="84563" custLinFactNeighborX="4168" custLinFactNeighborY="-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8AF2AF-2413-460C-9CD2-BD850007DBB5}" type="pres">
      <dgm:prSet presAssocID="{F3AD6399-8A31-41EA-8CA0-B2C23BC64BB4}" presName="sibTrans" presStyleCnt="0"/>
      <dgm:spPr/>
      <dgm:t>
        <a:bodyPr/>
        <a:lstStyle/>
        <a:p>
          <a:endParaRPr lang="ru-RU"/>
        </a:p>
      </dgm:t>
    </dgm:pt>
    <dgm:pt modelId="{28F4842B-7E5D-4F12-A332-2AA96A0CC63E}" type="pres">
      <dgm:prSet presAssocID="{32ED4FAC-CECA-464F-9D5A-0F663ACBCDC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8B520-05B6-4F6B-BC34-5AB7917D006E}" type="pres">
      <dgm:prSet presAssocID="{DB343F68-8E84-44B8-883C-E65F892CD806}" presName="sibTrans" presStyleCnt="0"/>
      <dgm:spPr/>
      <dgm:t>
        <a:bodyPr/>
        <a:lstStyle/>
        <a:p>
          <a:endParaRPr lang="ru-RU"/>
        </a:p>
      </dgm:t>
    </dgm:pt>
    <dgm:pt modelId="{A63B2B2B-3E5F-4D97-99D3-D81D2B4796CD}" type="pres">
      <dgm:prSet presAssocID="{71EC8757-9BD2-49E6-81C1-184692F467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9F3B3-27BC-4132-B79B-67C053D7ED4C}" type="pres">
      <dgm:prSet presAssocID="{06FFC1B1-B6CD-4099-9F08-3E748121A3E8}" presName="sibTrans" presStyleCnt="0"/>
      <dgm:spPr/>
      <dgm:t>
        <a:bodyPr/>
        <a:lstStyle/>
        <a:p>
          <a:endParaRPr lang="ru-RU"/>
        </a:p>
      </dgm:t>
    </dgm:pt>
    <dgm:pt modelId="{110BA1A4-4AC5-4713-9C0D-9BCF74B74FA5}" type="pres">
      <dgm:prSet presAssocID="{98ED9247-DD9A-4F3E-B6B9-3BE5F279075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4A2D1-A2A8-4DCF-821B-A0726AAEFBD6}" type="pres">
      <dgm:prSet presAssocID="{4E2ED730-E58C-4C0A-9637-F4E7C107AB1F}" presName="sibTrans" presStyleCnt="0"/>
      <dgm:spPr/>
      <dgm:t>
        <a:bodyPr/>
        <a:lstStyle/>
        <a:p>
          <a:endParaRPr lang="ru-RU"/>
        </a:p>
      </dgm:t>
    </dgm:pt>
    <dgm:pt modelId="{982A832B-28A7-43A8-955D-CE1A79A90E3F}" type="pres">
      <dgm:prSet presAssocID="{FB788D90-3D4A-41A9-9346-A1A6E3E91E1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8211DF-3034-4B69-B3E4-869BDDD37F58}" srcId="{356BE1C0-4616-4A38-98C7-8F8A28107609}" destId="{93CB18A8-217D-4083-B133-85C81C262438}" srcOrd="0" destOrd="0" parTransId="{DF56DFFD-2C4D-4CDD-B419-8AB6C588D99D}" sibTransId="{F3AD6399-8A31-41EA-8CA0-B2C23BC64BB4}"/>
    <dgm:cxn modelId="{03A14529-1FC7-4B1C-AFF3-254CEE8EEC7F}" srcId="{356BE1C0-4616-4A38-98C7-8F8A28107609}" destId="{98ED9247-DD9A-4F3E-B6B9-3BE5F2790759}" srcOrd="3" destOrd="0" parTransId="{6E42BE87-EC25-4129-A9D4-42FE49E5852B}" sibTransId="{4E2ED730-E58C-4C0A-9637-F4E7C107AB1F}"/>
    <dgm:cxn modelId="{E2BFB179-4685-45BA-8F16-04577C654280}" srcId="{356BE1C0-4616-4A38-98C7-8F8A28107609}" destId="{FB788D90-3D4A-41A9-9346-A1A6E3E91E16}" srcOrd="4" destOrd="0" parTransId="{60405318-4B97-4155-8B00-1186CE2D2E34}" sibTransId="{87B40EFE-A207-4AF0-A0F5-5827BA6B7E89}"/>
    <dgm:cxn modelId="{2B4EAF35-A24E-48EE-A8D9-15D9E397C82F}" type="presOf" srcId="{32ED4FAC-CECA-464F-9D5A-0F663ACBCDCA}" destId="{28F4842B-7E5D-4F12-A332-2AA96A0CC63E}" srcOrd="0" destOrd="0" presId="urn:microsoft.com/office/officeart/2005/8/layout/default#1"/>
    <dgm:cxn modelId="{4C6AE187-6CFF-43DC-B6DD-93D63C2BCFA6}" type="presOf" srcId="{71EC8757-9BD2-49E6-81C1-184692F467DA}" destId="{A63B2B2B-3E5F-4D97-99D3-D81D2B4796CD}" srcOrd="0" destOrd="0" presId="urn:microsoft.com/office/officeart/2005/8/layout/default#1"/>
    <dgm:cxn modelId="{6C06CC6C-A8E4-49A5-B3B3-B9F0FCCF26F3}" type="presOf" srcId="{93CB18A8-217D-4083-B133-85C81C262438}" destId="{A3FA78BB-055B-4B9B-93DE-DEC69A0EA92E}" srcOrd="0" destOrd="0" presId="urn:microsoft.com/office/officeart/2005/8/layout/default#1"/>
    <dgm:cxn modelId="{B9AF3CC0-5D98-4454-8A53-E183A8F2E53D}" type="presOf" srcId="{FB788D90-3D4A-41A9-9346-A1A6E3E91E16}" destId="{982A832B-28A7-43A8-955D-CE1A79A90E3F}" srcOrd="0" destOrd="0" presId="urn:microsoft.com/office/officeart/2005/8/layout/default#1"/>
    <dgm:cxn modelId="{77419CD3-80A2-4BE6-A2FC-2C599E63DDAE}" type="presOf" srcId="{98ED9247-DD9A-4F3E-B6B9-3BE5F2790759}" destId="{110BA1A4-4AC5-4713-9C0D-9BCF74B74FA5}" srcOrd="0" destOrd="0" presId="urn:microsoft.com/office/officeart/2005/8/layout/default#1"/>
    <dgm:cxn modelId="{9A44B43A-B891-42E3-9826-5D4076B95DF2}" srcId="{356BE1C0-4616-4A38-98C7-8F8A28107609}" destId="{32ED4FAC-CECA-464F-9D5A-0F663ACBCDCA}" srcOrd="1" destOrd="0" parTransId="{708F4189-C80C-485E-BEE9-7BCAC445497F}" sibTransId="{DB343F68-8E84-44B8-883C-E65F892CD806}"/>
    <dgm:cxn modelId="{C5588438-46DB-4A58-936D-53930F4A9807}" srcId="{356BE1C0-4616-4A38-98C7-8F8A28107609}" destId="{71EC8757-9BD2-49E6-81C1-184692F467DA}" srcOrd="2" destOrd="0" parTransId="{ACB2A7BE-0720-4CA9-9A8B-FF94B2B2B18E}" sibTransId="{06FFC1B1-B6CD-4099-9F08-3E748121A3E8}"/>
    <dgm:cxn modelId="{F795F1B8-7A60-49D4-9B28-57B10A500891}" type="presOf" srcId="{356BE1C0-4616-4A38-98C7-8F8A28107609}" destId="{2DF9D0B6-24E9-479E-979F-508D8C47A450}" srcOrd="0" destOrd="0" presId="urn:microsoft.com/office/officeart/2005/8/layout/default#1"/>
    <dgm:cxn modelId="{EE1E2C7F-9951-4A08-825C-3DF01934091E}" type="presParOf" srcId="{2DF9D0B6-24E9-479E-979F-508D8C47A450}" destId="{A3FA78BB-055B-4B9B-93DE-DEC69A0EA92E}" srcOrd="0" destOrd="0" presId="urn:microsoft.com/office/officeart/2005/8/layout/default#1"/>
    <dgm:cxn modelId="{78B766C7-E49B-44D4-A3E4-E5168F4F287B}" type="presParOf" srcId="{2DF9D0B6-24E9-479E-979F-508D8C47A450}" destId="{B38AF2AF-2413-460C-9CD2-BD850007DBB5}" srcOrd="1" destOrd="0" presId="urn:microsoft.com/office/officeart/2005/8/layout/default#1"/>
    <dgm:cxn modelId="{0E0B93D4-2908-4624-A592-8176043F5446}" type="presParOf" srcId="{2DF9D0B6-24E9-479E-979F-508D8C47A450}" destId="{28F4842B-7E5D-4F12-A332-2AA96A0CC63E}" srcOrd="2" destOrd="0" presId="urn:microsoft.com/office/officeart/2005/8/layout/default#1"/>
    <dgm:cxn modelId="{85848249-2133-4EDE-B138-B86B8CECB5FF}" type="presParOf" srcId="{2DF9D0B6-24E9-479E-979F-508D8C47A450}" destId="{0D68B520-05B6-4F6B-BC34-5AB7917D006E}" srcOrd="3" destOrd="0" presId="urn:microsoft.com/office/officeart/2005/8/layout/default#1"/>
    <dgm:cxn modelId="{09636C42-DE2E-4E43-BCD1-2928CFF86013}" type="presParOf" srcId="{2DF9D0B6-24E9-479E-979F-508D8C47A450}" destId="{A63B2B2B-3E5F-4D97-99D3-D81D2B4796CD}" srcOrd="4" destOrd="0" presId="urn:microsoft.com/office/officeart/2005/8/layout/default#1"/>
    <dgm:cxn modelId="{5B640402-0672-4F50-A98C-02D81CB3A405}" type="presParOf" srcId="{2DF9D0B6-24E9-479E-979F-508D8C47A450}" destId="{CF49F3B3-27BC-4132-B79B-67C053D7ED4C}" srcOrd="5" destOrd="0" presId="urn:microsoft.com/office/officeart/2005/8/layout/default#1"/>
    <dgm:cxn modelId="{42B967EE-6A4F-4AA9-B4D2-98E3037BA124}" type="presParOf" srcId="{2DF9D0B6-24E9-479E-979F-508D8C47A450}" destId="{110BA1A4-4AC5-4713-9C0D-9BCF74B74FA5}" srcOrd="6" destOrd="0" presId="urn:microsoft.com/office/officeart/2005/8/layout/default#1"/>
    <dgm:cxn modelId="{F7451515-DCB7-4DC6-A3DF-5EFA4E94D85C}" type="presParOf" srcId="{2DF9D0B6-24E9-479E-979F-508D8C47A450}" destId="{DB34A2D1-A2A8-4DCF-821B-A0726AAEFBD6}" srcOrd="7" destOrd="0" presId="urn:microsoft.com/office/officeart/2005/8/layout/default#1"/>
    <dgm:cxn modelId="{1F98E425-4690-4DD2-B3CF-29A853C3D995}" type="presParOf" srcId="{2DF9D0B6-24E9-479E-979F-508D8C47A450}" destId="{982A832B-28A7-43A8-955D-CE1A79A90E3F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A78BB-055B-4B9B-93DE-DEC69A0EA92E}">
      <dsp:nvSpPr>
        <dsp:cNvPr id="0" name=""/>
        <dsp:cNvSpPr/>
      </dsp:nvSpPr>
      <dsp:spPr>
        <a:xfrm>
          <a:off x="110357" y="609425"/>
          <a:ext cx="2186830" cy="15516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Народные игры</a:t>
          </a:r>
          <a:endParaRPr lang="ru-RU" sz="2000" kern="12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sp:txBody>
      <dsp:txXfrm>
        <a:off x="110357" y="609425"/>
        <a:ext cx="2186830" cy="1551622"/>
      </dsp:txXfrm>
    </dsp:sp>
    <dsp:sp modelId="{28F4842B-7E5D-4F12-A332-2AA96A0CC63E}">
      <dsp:nvSpPr>
        <dsp:cNvPr id="0" name=""/>
        <dsp:cNvSpPr/>
      </dsp:nvSpPr>
      <dsp:spPr>
        <a:xfrm>
          <a:off x="2448006" y="621404"/>
          <a:ext cx="2586037" cy="1551622"/>
        </a:xfrm>
        <a:prstGeom prst="rect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Спортивные досуги и развлечения</a:t>
          </a:r>
          <a:endParaRPr lang="ru-RU" sz="2000" kern="12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sp:txBody>
      <dsp:txXfrm>
        <a:off x="2448006" y="621404"/>
        <a:ext cx="2586037" cy="1551622"/>
      </dsp:txXfrm>
    </dsp:sp>
    <dsp:sp modelId="{A63B2B2B-3E5F-4D97-99D3-D81D2B4796CD}">
      <dsp:nvSpPr>
        <dsp:cNvPr id="0" name=""/>
        <dsp:cNvSpPr/>
      </dsp:nvSpPr>
      <dsp:spPr>
        <a:xfrm>
          <a:off x="5292647" y="621404"/>
          <a:ext cx="2586037" cy="1551622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Создание предметно – развивающей среды</a:t>
          </a:r>
          <a:endParaRPr lang="ru-RU" sz="2000" kern="12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sp:txBody>
      <dsp:txXfrm>
        <a:off x="5292647" y="621404"/>
        <a:ext cx="2586037" cy="1551622"/>
      </dsp:txXfrm>
    </dsp:sp>
    <dsp:sp modelId="{110BA1A4-4AC5-4713-9C0D-9BCF74B74FA5}">
      <dsp:nvSpPr>
        <dsp:cNvPr id="0" name=""/>
        <dsp:cNvSpPr/>
      </dsp:nvSpPr>
      <dsp:spPr>
        <a:xfrm>
          <a:off x="1225289" y="2431630"/>
          <a:ext cx="2586037" cy="1551622"/>
        </a:xfrm>
        <a:prstGeom prst="rect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Ознакомление с разными видами спорта</a:t>
          </a:r>
          <a:endParaRPr lang="ru-RU" sz="2000" kern="12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sp:txBody>
      <dsp:txXfrm>
        <a:off x="1225289" y="2431630"/>
        <a:ext cx="2586037" cy="1551622"/>
      </dsp:txXfrm>
    </dsp:sp>
    <dsp:sp modelId="{982A832B-28A7-43A8-955D-CE1A79A90E3F}">
      <dsp:nvSpPr>
        <dsp:cNvPr id="0" name=""/>
        <dsp:cNvSpPr/>
      </dsp:nvSpPr>
      <dsp:spPr>
        <a:xfrm>
          <a:off x="4069930" y="2431630"/>
          <a:ext cx="2586037" cy="1551622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rPr>
            <a:t>Выставки фотографий «Спортивная семья», «Что такое спорт?»</a:t>
          </a:r>
          <a:endParaRPr lang="ru-RU" sz="2000" kern="1200" dirty="0">
            <a:latin typeface="Times New Roman" panose="02020603050405020304" pitchFamily="18" charset="0"/>
            <a:ea typeface="Tahoma" pitchFamily="34" charset="0"/>
            <a:cs typeface="Times New Roman" panose="02020603050405020304" pitchFamily="18" charset="0"/>
          </a:endParaRPr>
        </a:p>
      </dsp:txBody>
      <dsp:txXfrm>
        <a:off x="4069930" y="2431630"/>
        <a:ext cx="2586037" cy="1551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10568-ABD5-47D1-B47E-409F19A8107B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19DBE-6625-4A4D-99F8-9EBE928964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9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0A71BC-766E-4E9A-A3C8-9487A227FC51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ACBC69-9F01-4B56-BE56-1E1B465D59FC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A5B11F-2EC0-4E58-9496-1825AF845EC3}" type="slidenum">
              <a:rPr lang="ru-RU" altLang="ru-RU" smtClean="0">
                <a:solidFill>
                  <a:prstClr val="black"/>
                </a:solidFill>
              </a:rPr>
              <a:pPr/>
              <a:t>11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EC149A-B579-4662-A283-FE13E21AB26E}" type="slidenum">
              <a:rPr lang="ru-RU" altLang="ru-RU" smtClean="0">
                <a:solidFill>
                  <a:prstClr val="black"/>
                </a:solidFill>
              </a:rPr>
              <a:pPr/>
              <a:t>12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DE88E2-6D0F-4355-899D-5D88D06E1316}" type="slidenum">
              <a:rPr lang="ru-RU" altLang="ru-RU" smtClean="0">
                <a:solidFill>
                  <a:prstClr val="black"/>
                </a:solidFill>
              </a:rPr>
              <a:pPr/>
              <a:t>13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C4EC52-1DD7-4A3B-ADA8-F93D066A4EF3}" type="slidenum">
              <a:rPr lang="ru-RU" altLang="ru-RU" smtClean="0">
                <a:solidFill>
                  <a:prstClr val="black"/>
                </a:solidFill>
              </a:rPr>
              <a:pPr/>
              <a:t>14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17D657-203E-4671-83D2-34AF7F74C61C}" type="slidenum">
              <a:rPr lang="ru-RU" altLang="ru-RU" smtClean="0">
                <a:solidFill>
                  <a:prstClr val="black"/>
                </a:solidFill>
              </a:rPr>
              <a:pPr/>
              <a:t>15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776C95-AF48-423D-9DE8-28BEA7C68790}" type="slidenum">
              <a:rPr lang="ru-RU" altLang="ru-RU" smtClean="0">
                <a:solidFill>
                  <a:prstClr val="black"/>
                </a:solidFill>
              </a:rPr>
              <a:pPr/>
              <a:t>16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E3AE44-DF23-46F3-AB24-04C96EE28084}" type="slidenum">
              <a:rPr lang="ru-RU" altLang="ru-RU" smtClean="0">
                <a:solidFill>
                  <a:prstClr val="black"/>
                </a:solidFill>
              </a:rPr>
              <a:pPr/>
              <a:t>17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D985F2-6233-4273-AB31-2440AE98EF77}" type="slidenum">
              <a:rPr lang="ru-RU" altLang="ru-RU" smtClean="0">
                <a:solidFill>
                  <a:prstClr val="black"/>
                </a:solidFill>
              </a:rPr>
              <a:pPr/>
              <a:t>18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3435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1497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0472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8313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137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07615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8388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582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890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834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91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3271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1911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7810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4186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395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5035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363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267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176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163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7281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137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632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3669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434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521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591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0079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692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9412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9147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710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0513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9718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43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425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576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8685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2707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845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396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7611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2891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1028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710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382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8599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3664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2877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164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8680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16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66688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8186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152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414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85378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5074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728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5810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9371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9480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1951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7216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46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8990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017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447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24583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1057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7804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1465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97172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77685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8578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1343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79918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762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7765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3702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432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67845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020D-7404-448E-BB3B-478A6F7214E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91C9-F5AE-4DFA-BDFC-05994F9FFB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3835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6D838-6C6F-4799-A95A-4B9DE906FC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0B81-767D-49DA-AF08-12D566B43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89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4E273-736C-41AC-9655-AD29AE141A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89ED4-AFCE-43A7-BB63-001C52B8E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72572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58980-BF96-49D0-9E09-159C248D2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C8A6-03E5-47B0-9479-8D151C24A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88477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98094-839A-40E1-9281-F3CC45D5A2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F510D-C885-4C4C-9AB9-30C597F6EC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1038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2EE-E771-4660-A6A9-59103ACDC0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A4A8-EE1E-46B6-86A1-66F0DBBD4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25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2BD8D-FF72-4805-A9AE-C34560628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7A279-DA82-45CA-AF50-B2FF0145AF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1919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A6623-68CE-4BD5-84E9-8656DE57C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7875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D88F-BC97-4939-81DD-46DD024B96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2411D-4C44-43F8-BB95-89949AA9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3847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9EE2-22C0-41A4-B673-67F6FB4C9E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466E9-8731-4320-A971-651B5234E6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870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53AE-E385-4198-87CD-3E93C65E22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B7247-CA99-4738-98A7-5CAF784018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01940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35A7-EFA4-4C17-A9F8-3B59A368DA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2FABC-E8E8-413F-83F6-1711FE80C4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85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1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9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19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9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5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54395E-7466-4D61-8AF7-57634B172B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A7D56-E59A-4DCB-B93D-FC87EAB7A3FB}" type="slidenum">
              <a:rPr lang="ru-RU" altLang="ru-RU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0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20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51520" y="1052736"/>
            <a:ext cx="824715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«Формирование </a:t>
            </a:r>
            <a:b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    духовно-нравственных ценностей у детей дошкольного возраста»</a:t>
            </a:r>
            <a:endParaRPr lang="ru-RU" alt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2176" y="188640"/>
            <a:ext cx="5396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latin typeface="Times New Roman" pitchFamily="16" charset="0"/>
                <a:cs typeface="Times New Roman" pitchFamily="16" charset="0"/>
              </a:rPr>
              <a:t>Муниципального бюджетного дошкольного образовательного учреждения детского </a:t>
            </a:r>
            <a:r>
              <a:rPr lang="ru-RU" altLang="ru-RU" sz="1400" b="1" dirty="0" smtClean="0">
                <a:latin typeface="Times New Roman" pitchFamily="16" charset="0"/>
                <a:cs typeface="Times New Roman" pitchFamily="16" charset="0"/>
              </a:rPr>
              <a:t>сада № 3«Улыбка» с</a:t>
            </a:r>
            <a:r>
              <a:rPr lang="ru-RU" altLang="ru-RU" sz="1400" b="1" dirty="0">
                <a:latin typeface="Times New Roman" pitchFamily="16" charset="0"/>
                <a:cs typeface="Times New Roman" pitchFamily="16" charset="0"/>
              </a:rPr>
              <a:t>. </a:t>
            </a:r>
            <a:r>
              <a:rPr lang="ru-RU" altLang="ru-RU" sz="1400" b="1" dirty="0" err="1">
                <a:latin typeface="Times New Roman" pitchFamily="16" charset="0"/>
                <a:cs typeface="Times New Roman" pitchFamily="16" charset="0"/>
              </a:rPr>
              <a:t>Таремское</a:t>
            </a:r>
            <a:endParaRPr lang="ru-RU" altLang="ru-RU" sz="1400" b="1" dirty="0"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3501008"/>
            <a:ext cx="3307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 smtClean="0">
                <a:latin typeface="Times New Roman" pitchFamily="16" charset="0"/>
                <a:cs typeface="Times New Roman" pitchFamily="16" charset="0"/>
              </a:rPr>
              <a:t>Воспитатель: Казакова Н.Б.</a:t>
            </a:r>
            <a:endParaRPr lang="ru-RU" altLang="ru-RU" sz="1400" b="1" dirty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2" y="116632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958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0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f.ppt-online.org/files1/slide/9/9tniQIcWRX3hNvgfK18oBx4LADre02bzUmaMZSkEy/slide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8" y="-46038"/>
            <a:ext cx="91567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Заголовок 2"/>
          <p:cNvSpPr txBox="1">
            <a:spLocks/>
          </p:cNvSpPr>
          <p:nvPr/>
        </p:nvSpPr>
        <p:spPr bwMode="auto">
          <a:xfrm>
            <a:off x="1581151" y="192088"/>
            <a:ext cx="48736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 коммуникативное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Заголовок 2"/>
          <p:cNvSpPr txBox="1">
            <a:spLocks/>
          </p:cNvSpPr>
          <p:nvPr/>
        </p:nvSpPr>
        <p:spPr bwMode="auto">
          <a:xfrm>
            <a:off x="1536702" y="764705"/>
            <a:ext cx="7194759" cy="9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b="1">
                <a:solidFill>
                  <a:srgbClr val="214671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b="1">
                <a:solidFill>
                  <a:srgbClr val="214671"/>
                </a:solidFill>
                <a:latin typeface="Tahoma" pitchFamily="34" charset="0"/>
                <a:cs typeface="Tahoma" pitchFamily="34" charset="0"/>
              </a:rPr>
            </a:br>
            <a:endParaRPr lang="ru-RU" altLang="ru-RU" b="1">
              <a:solidFill>
                <a:srgbClr val="21467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4" name="Rectangle 4"/>
          <p:cNvSpPr>
            <a:spLocks noChangeArrowheads="1"/>
          </p:cNvSpPr>
          <p:nvPr/>
        </p:nvSpPr>
        <p:spPr bwMode="auto">
          <a:xfrm>
            <a:off x="990600" y="677575"/>
            <a:ext cx="66405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 направлено на  усвоение  моральных  и    нравственных ценностей</a:t>
            </a:r>
          </a:p>
        </p:txBody>
      </p:sp>
      <p:pic>
        <p:nvPicPr>
          <p:cNvPr id="2050" name="Picture 2" descr="E:\Духовно нравственные ценности\фото труд гигиен навыки\SSL27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14997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820799" y="1696412"/>
            <a:ext cx="3851281" cy="731525"/>
            <a:chOff x="5901239" y="1638432"/>
            <a:chExt cx="1631966" cy="2435493"/>
          </a:xfrm>
        </p:grpSpPr>
        <p:sp>
          <p:nvSpPr>
            <p:cNvPr id="10" name="Прямоугольник с двумя скругленными соседними углами 9"/>
            <p:cNvSpPr/>
            <p:nvPr/>
          </p:nvSpPr>
          <p:spPr>
            <a:xfrm rot="10800000">
              <a:off x="5901239" y="1638432"/>
              <a:ext cx="1631966" cy="23898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5951428" y="1734300"/>
              <a:ext cx="1531588" cy="233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lvl="0" algn="ctr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Трудовое воспитание</a:t>
              </a:r>
            </a:p>
            <a:p>
              <a:pPr lvl="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750799" y="3284984"/>
            <a:ext cx="3872305" cy="1027561"/>
            <a:chOff x="5901239" y="1638432"/>
            <a:chExt cx="1631966" cy="2435493"/>
          </a:xfrm>
        </p:grpSpPr>
        <p:sp>
          <p:nvSpPr>
            <p:cNvPr id="20" name="Прямоугольник с двумя скругленными соседними углами 19"/>
            <p:cNvSpPr/>
            <p:nvPr/>
          </p:nvSpPr>
          <p:spPr>
            <a:xfrm rot="10800000">
              <a:off x="5901239" y="1638432"/>
              <a:ext cx="1631966" cy="23898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5951428" y="1734300"/>
              <a:ext cx="1531588" cy="233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Взаимоотношение со сверстниками</a:t>
              </a:r>
            </a:p>
            <a:p>
              <a:pPr lvl="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41686" y="4609877"/>
            <a:ext cx="3851281" cy="731525"/>
            <a:chOff x="5901239" y="1638432"/>
            <a:chExt cx="1631966" cy="2435493"/>
          </a:xfrm>
        </p:grpSpPr>
        <p:sp>
          <p:nvSpPr>
            <p:cNvPr id="23" name="Прямоугольник с двумя скругленными соседними углами 22"/>
            <p:cNvSpPr/>
            <p:nvPr/>
          </p:nvSpPr>
          <p:spPr>
            <a:xfrm rot="10800000">
              <a:off x="5901239" y="1638432"/>
              <a:ext cx="1631966" cy="2389813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5951428" y="1734300"/>
              <a:ext cx="1531588" cy="23396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Развитие игровой деятельности</a:t>
              </a:r>
            </a:p>
            <a:p>
              <a:pPr lvl="0" algn="l" defTabSz="8001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 smtClean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3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Заголовок 18"/>
          <p:cNvSpPr>
            <a:spLocks noGrp="1"/>
          </p:cNvSpPr>
          <p:nvPr>
            <p:ph type="title"/>
          </p:nvPr>
        </p:nvSpPr>
        <p:spPr>
          <a:xfrm>
            <a:off x="557213" y="3505200"/>
            <a:ext cx="2619375" cy="781050"/>
          </a:xfrm>
        </p:spPr>
        <p:txBody>
          <a:bodyPr/>
          <a:lstStyle/>
          <a:p>
            <a:pPr algn="ctr" eaLnBrk="1" hangingPunct="1"/>
            <a:r>
              <a:rPr lang="ru-RU" alt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устного народного творчества </a:t>
            </a:r>
            <a:endParaRPr lang="ru-RU" alt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Содержимое 4"/>
          <p:cNvSpPr>
            <a:spLocks noGrp="1"/>
          </p:cNvSpPr>
          <p:nvPr>
            <p:ph idx="1"/>
          </p:nvPr>
        </p:nvSpPr>
        <p:spPr>
          <a:xfrm>
            <a:off x="683568" y="1516479"/>
            <a:ext cx="8049270" cy="1525171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altLang="ru-RU" sz="1800" b="1" dirty="0" smtClean="0">
              <a:solidFill>
                <a:srgbClr val="003A43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buFontTx/>
              <a:buNone/>
            </a:pPr>
            <a:endParaRPr lang="ru-RU" altLang="ru-RU" sz="1800" b="1" dirty="0" smtClean="0">
              <a:solidFill>
                <a:srgbClr val="003A43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2000" b="1" dirty="0" smtClean="0">
                <a:solidFill>
                  <a:srgbClr val="003A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 – нравственное воспитание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6040438" y="26289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3986213" y="3151188"/>
            <a:ext cx="1033462" cy="36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1962150" y="2625725"/>
            <a:ext cx="923925" cy="831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Заголовок 2"/>
          <p:cNvSpPr txBox="1">
            <a:spLocks/>
          </p:cNvSpPr>
          <p:nvPr/>
        </p:nvSpPr>
        <p:spPr bwMode="auto">
          <a:xfrm>
            <a:off x="1665288" y="192088"/>
            <a:ext cx="48736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18"/>
          <p:cNvSpPr txBox="1">
            <a:spLocks/>
          </p:cNvSpPr>
          <p:nvPr/>
        </p:nvSpPr>
        <p:spPr bwMode="auto">
          <a:xfrm>
            <a:off x="3613150" y="3754438"/>
            <a:ext cx="18827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ru-RU" sz="1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Этические беседы</a:t>
            </a:r>
          </a:p>
        </p:txBody>
      </p:sp>
      <p:sp>
        <p:nvSpPr>
          <p:cNvPr id="22" name="Заголовок 18"/>
          <p:cNvSpPr txBox="1">
            <a:spLocks/>
          </p:cNvSpPr>
          <p:nvPr/>
        </p:nvSpPr>
        <p:spPr bwMode="auto">
          <a:xfrm>
            <a:off x="6245225" y="3619500"/>
            <a:ext cx="18827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ru-RU" sz="16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Придумывание сказок</a:t>
            </a:r>
          </a:p>
        </p:txBody>
      </p:sp>
      <p:sp>
        <p:nvSpPr>
          <p:cNvPr id="13322" name="Прямоугольник 24"/>
          <p:cNvSpPr>
            <a:spLocks noChangeArrowheads="1"/>
          </p:cNvSpPr>
          <p:nvPr/>
        </p:nvSpPr>
        <p:spPr bwMode="auto">
          <a:xfrm>
            <a:off x="320675" y="685800"/>
            <a:ext cx="85486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«…Литература, с которой впервые  встречается ребенок, должна вводить его в мир народной мысли, народного  чувства, народной жизни, в область народного духа».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ru-RU" altLang="ru-RU" sz="1400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323" name="Прямоугольник 25"/>
          <p:cNvSpPr>
            <a:spLocks noChangeArrowheads="1"/>
          </p:cNvSpPr>
          <p:nvPr/>
        </p:nvSpPr>
        <p:spPr bwMode="auto">
          <a:xfrm>
            <a:off x="6707188" y="1177925"/>
            <a:ext cx="16414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 Ушинский </a:t>
            </a:r>
            <a:endParaRPr lang="ru-RU" alt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4" name="Picture 4" descr="https://avatars.mds.yandex.net/get-pdb/1778306/798b4b37-67c0-43d4-9a6b-a60a8450a0cb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7125" y="3169444"/>
            <a:ext cx="9140138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184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https://avatars.mds.yandex.net/get-pdb/1969020/a3efcb0b-b6c2-42e5-9474-d2e2f0611a41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0" y="-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2028825" y="1398588"/>
            <a:ext cx="6215063" cy="823912"/>
          </a:xfrm>
        </p:spPr>
        <p:txBody>
          <a:bodyPr/>
          <a:lstStyle/>
          <a:p>
            <a:pPr algn="r" eaLnBrk="1" hangingPunct="1"/>
            <a:r>
              <a:rPr lang="ru-RU" altLang="ru-RU" sz="2000" b="1" dirty="0" smtClean="0">
                <a:latin typeface="Tahoma" pitchFamily="34" charset="0"/>
                <a:cs typeface="Tahoma" pitchFamily="34" charset="0"/>
              </a:rPr>
              <a:t>Основные направления ЗОЖ</a:t>
            </a:r>
            <a:br>
              <a:rPr lang="ru-RU" altLang="ru-RU" sz="2000" b="1" dirty="0" smtClean="0">
                <a:latin typeface="Tahoma" pitchFamily="34" charset="0"/>
                <a:cs typeface="Tahoma" pitchFamily="34" charset="0"/>
              </a:rPr>
            </a:br>
            <a:endParaRPr lang="ru-RU" altLang="ru-RU" sz="2000" dirty="0" smtClean="0"/>
          </a:p>
        </p:txBody>
      </p:sp>
      <p:sp>
        <p:nvSpPr>
          <p:cNvPr id="16388" name="Содержимое 2"/>
          <p:cNvSpPr>
            <a:spLocks noGrp="1"/>
          </p:cNvSpPr>
          <p:nvPr>
            <p:ph idx="1"/>
          </p:nvPr>
        </p:nvSpPr>
        <p:spPr>
          <a:xfrm>
            <a:off x="411163" y="584200"/>
            <a:ext cx="8256587" cy="850900"/>
          </a:xfrm>
        </p:spPr>
        <p:txBody>
          <a:bodyPr rtlCol="0"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здоровье человека нельзя рассматривать в отрыве от его физического здоровья, что обуславливает в целом здоровый образ жизни. </a:t>
            </a:r>
          </a:p>
          <a:p>
            <a:pPr algn="ctr" eaLnBrk="1" hangingPunct="1">
              <a:buFontTx/>
              <a:buNone/>
              <a:defRPr/>
            </a:pPr>
            <a:endParaRPr lang="ru-RU" altLang="ru-RU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1" name="Заголовок 2"/>
          <p:cNvSpPr txBox="1">
            <a:spLocks/>
          </p:cNvSpPr>
          <p:nvPr/>
        </p:nvSpPr>
        <p:spPr bwMode="auto">
          <a:xfrm>
            <a:off x="2103438" y="219075"/>
            <a:ext cx="48736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531813" y="2033588"/>
            <a:ext cx="8226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Культурно-гигиенические навыки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98475" y="2403475"/>
            <a:ext cx="822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r>
              <a:rPr lang="ru-RU" alt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строении собственного тела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503238" y="2795588"/>
            <a:ext cx="822642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том, что полезно и что вредно для организма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539750" y="3416300"/>
            <a:ext cx="82264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об окружающей среде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22288" y="3816350"/>
            <a:ext cx="822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привычки ежедневных физкультурных упражнений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 bwMode="auto">
          <a:xfrm>
            <a:off x="506413" y="4230688"/>
            <a:ext cx="82264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потребности родителей в здоровом образе жизни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9" grpId="0" autoUpdateAnimBg="0"/>
      <p:bldP spid="10" grpId="0" autoUpdateAnimBg="0"/>
      <p:bldP spid="11" grpId="0" autoUpdateAnimBg="0"/>
      <p:bldP spid="1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etsad.yaguo.ru/dou15/wp-content/uploads/sites/30/2017/04/children-kids-background-frame-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2066925" y="1033463"/>
            <a:ext cx="4306888" cy="695325"/>
          </a:xfrm>
        </p:spPr>
        <p:txBody>
          <a:bodyPr/>
          <a:lstStyle/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070054"/>
              </p:ext>
            </p:extLst>
          </p:nvPr>
        </p:nvGraphicFramePr>
        <p:xfrm>
          <a:off x="685799" y="1709056"/>
          <a:ext cx="7881257" cy="460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5" name="Заголовок 2"/>
          <p:cNvSpPr txBox="1">
            <a:spLocks/>
          </p:cNvSpPr>
          <p:nvPr/>
        </p:nvSpPr>
        <p:spPr bwMode="auto">
          <a:xfrm>
            <a:off x="2103438" y="219075"/>
            <a:ext cx="48736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Спартакиада2022\фотоСпартакиада 2022\SSL266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34" y="350441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34" y="112407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F:\1РАБОЧАЯ программа подгот гр\2фотоППРС\IMG_20191014_14092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778"/>
          <a:stretch/>
        </p:blipFill>
        <p:spPr bwMode="auto">
          <a:xfrm>
            <a:off x="899592" y="112407"/>
            <a:ext cx="2529947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8" r="18471"/>
          <a:stretch/>
        </p:blipFill>
        <p:spPr bwMode="auto">
          <a:xfrm>
            <a:off x="179512" y="3468416"/>
            <a:ext cx="3679417" cy="3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0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9" descr="https://thiephay.com/wishs_data/images/7572d59f5432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0638"/>
            <a:ext cx="9109075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476250"/>
            <a:ext cx="7561262" cy="1282700"/>
          </a:xfrm>
          <a:solidFill>
            <a:schemeClr val="bg1"/>
          </a:solidFill>
          <a:ln>
            <a:solidFill>
              <a:srgbClr val="800000"/>
            </a:solidFill>
          </a:ln>
        </p:spPr>
        <p:txBody>
          <a:bodyPr/>
          <a:lstStyle/>
          <a:p>
            <a:pPr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Базовые социокультурные ценности, которые деятельно осваиваем с детьми</a:t>
            </a:r>
            <a:b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(ценности традиционной  культуры)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1979613" y="5229225"/>
            <a:ext cx="6711950" cy="604838"/>
          </a:xfrm>
          <a:solidFill>
            <a:schemeClr val="bg1"/>
          </a:solidFill>
          <a:ln>
            <a:solidFill>
              <a:srgbClr val="800000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000" smtClean="0">
                <a:latin typeface="Times New Roman" pitchFamily="18" charset="0"/>
                <a:cs typeface="Times New Roman" pitchFamily="18" charset="0"/>
              </a:rPr>
              <a:t>Героическая история нашей Родины</a:t>
            </a: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2124075" y="4508500"/>
            <a:ext cx="2638425" cy="625475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Святая память</a:t>
            </a:r>
          </a:p>
        </p:txBody>
      </p:sp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900113" y="3716338"/>
            <a:ext cx="1871662" cy="576262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Мужество</a:t>
            </a:r>
          </a:p>
        </p:txBody>
      </p:sp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7351713" y="3716338"/>
            <a:ext cx="1550987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6084888" y="2852738"/>
            <a:ext cx="2447925" cy="576262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Благодарность</a:t>
            </a:r>
          </a:p>
        </p:txBody>
      </p:sp>
      <p:sp>
        <p:nvSpPr>
          <p:cNvPr id="17417" name="Rectangle 8"/>
          <p:cNvSpPr>
            <a:spLocks noChangeArrowheads="1"/>
          </p:cNvSpPr>
          <p:nvPr/>
        </p:nvSpPr>
        <p:spPr bwMode="auto">
          <a:xfrm>
            <a:off x="2555875" y="5949950"/>
            <a:ext cx="5832475" cy="595313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Любовь к ближним и Отечеству</a:t>
            </a:r>
          </a:p>
        </p:txBody>
      </p:sp>
      <p:sp>
        <p:nvSpPr>
          <p:cNvPr id="17418" name="Rectangle 9"/>
          <p:cNvSpPr>
            <a:spLocks noChangeArrowheads="1"/>
          </p:cNvSpPr>
          <p:nvPr/>
        </p:nvSpPr>
        <p:spPr bwMode="auto">
          <a:xfrm>
            <a:off x="6659563" y="1989138"/>
            <a:ext cx="2060575" cy="576262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Милосердие</a:t>
            </a:r>
          </a:p>
        </p:txBody>
      </p:sp>
      <p:sp>
        <p:nvSpPr>
          <p:cNvPr id="17419" name="Rectangle 10"/>
          <p:cNvSpPr>
            <a:spLocks noChangeArrowheads="1"/>
          </p:cNvSpPr>
          <p:nvPr/>
        </p:nvSpPr>
        <p:spPr bwMode="auto">
          <a:xfrm>
            <a:off x="684213" y="2852738"/>
            <a:ext cx="2232025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Мудрость</a:t>
            </a:r>
          </a:p>
        </p:txBody>
      </p:sp>
      <p:sp>
        <p:nvSpPr>
          <p:cNvPr id="17420" name="Rectangle 13"/>
          <p:cNvSpPr>
            <a:spLocks noChangeArrowheads="1"/>
          </p:cNvSpPr>
          <p:nvPr/>
        </p:nvSpPr>
        <p:spPr bwMode="auto">
          <a:xfrm>
            <a:off x="611188" y="1989138"/>
            <a:ext cx="1800225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</a:p>
        </p:txBody>
      </p:sp>
      <p:sp>
        <p:nvSpPr>
          <p:cNvPr id="17421" name="Rectangle 6"/>
          <p:cNvSpPr>
            <a:spLocks noChangeArrowheads="1"/>
          </p:cNvSpPr>
          <p:nvPr/>
        </p:nvSpPr>
        <p:spPr bwMode="auto">
          <a:xfrm>
            <a:off x="3348038" y="2852738"/>
            <a:ext cx="2376487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</a:t>
            </a:r>
          </a:p>
        </p:txBody>
      </p:sp>
      <p:sp>
        <p:nvSpPr>
          <p:cNvPr id="17422" name="Rectangle 6"/>
          <p:cNvSpPr>
            <a:spLocks noChangeArrowheads="1"/>
          </p:cNvSpPr>
          <p:nvPr/>
        </p:nvSpPr>
        <p:spPr bwMode="auto">
          <a:xfrm>
            <a:off x="2627313" y="1989138"/>
            <a:ext cx="1800225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</a:p>
        </p:txBody>
      </p:sp>
      <p:sp>
        <p:nvSpPr>
          <p:cNvPr id="17423" name="Rectangle 6"/>
          <p:cNvSpPr>
            <a:spLocks noChangeArrowheads="1"/>
          </p:cNvSpPr>
          <p:nvPr/>
        </p:nvSpPr>
        <p:spPr bwMode="auto">
          <a:xfrm>
            <a:off x="4643438" y="1989138"/>
            <a:ext cx="1800225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Забота</a:t>
            </a:r>
          </a:p>
        </p:txBody>
      </p:sp>
      <p:sp>
        <p:nvSpPr>
          <p:cNvPr id="17424" name="Rectangle 6"/>
          <p:cNvSpPr>
            <a:spLocks noChangeArrowheads="1"/>
          </p:cNvSpPr>
          <p:nvPr/>
        </p:nvSpPr>
        <p:spPr bwMode="auto">
          <a:xfrm>
            <a:off x="3276600" y="3716338"/>
            <a:ext cx="1698625" cy="576262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Подвиг</a:t>
            </a:r>
          </a:p>
        </p:txBody>
      </p:sp>
      <p:sp>
        <p:nvSpPr>
          <p:cNvPr id="17425" name="Rectangle 6"/>
          <p:cNvSpPr>
            <a:spLocks noChangeArrowheads="1"/>
          </p:cNvSpPr>
          <p:nvPr/>
        </p:nvSpPr>
        <p:spPr bwMode="auto">
          <a:xfrm>
            <a:off x="4932363" y="4508500"/>
            <a:ext cx="2303462" cy="604838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</a:p>
        </p:txBody>
      </p:sp>
      <p:sp>
        <p:nvSpPr>
          <p:cNvPr id="17426" name="Rectangle 6"/>
          <p:cNvSpPr>
            <a:spLocks noChangeArrowheads="1"/>
          </p:cNvSpPr>
          <p:nvPr/>
        </p:nvSpPr>
        <p:spPr bwMode="auto">
          <a:xfrm>
            <a:off x="5380038" y="3716338"/>
            <a:ext cx="1550987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Слово</a:t>
            </a:r>
          </a:p>
        </p:txBody>
      </p:sp>
    </p:spTree>
    <p:extLst>
      <p:ext uri="{BB962C8B-B14F-4D97-AF65-F5344CB8AC3E}">
        <p14:creationId xmlns:p14="http://schemas.microsoft.com/office/powerpoint/2010/main" val="25887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9" descr="https://thiephay.com/wishs_data/images/7572d59f5432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0638"/>
            <a:ext cx="9109075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chemeClr val="bg1"/>
          </a:solidFill>
          <a:ln>
            <a:solidFill>
              <a:srgbClr val="99000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Какие воспитательные задачи мы </a:t>
            </a:r>
            <a:br>
              <a:rPr lang="ru-RU" alt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стремимся решить?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23850" y="1412875"/>
            <a:ext cx="6696075" cy="576263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Вызвать эмоциональный отклик, сопереживание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71550" y="2205038"/>
            <a:ext cx="6696075" cy="863600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Сформировать представление и ценностное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отношение 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258888" y="3357563"/>
            <a:ext cx="6913562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Познакомить с событиями, заинтересовать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619250" y="4076700"/>
            <a:ext cx="7056438" cy="792163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Формировать основы гражданской и культурной идентичности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124075" y="5229225"/>
            <a:ext cx="6840538" cy="1152525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Содействовать формированию чувства сопричастности к исторической и современной православной традиции</a:t>
            </a:r>
          </a:p>
        </p:txBody>
      </p:sp>
    </p:spTree>
    <p:extLst>
      <p:ext uri="{BB962C8B-B14F-4D97-AF65-F5344CB8AC3E}">
        <p14:creationId xmlns:p14="http://schemas.microsoft.com/office/powerpoint/2010/main" val="1715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9" descr="https://thiephay.com/wishs_data/images/7572d59f5432b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0638"/>
            <a:ext cx="9109075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02588" cy="706437"/>
          </a:xfrm>
          <a:solidFill>
            <a:schemeClr val="bg1"/>
          </a:solidFill>
          <a:ln>
            <a:solidFill>
              <a:srgbClr val="800000"/>
            </a:solidFill>
          </a:ln>
        </p:spPr>
        <p:txBody>
          <a:bodyPr/>
          <a:lstStyle/>
          <a:p>
            <a:pPr eaLnBrk="1" hangingPunct="1"/>
            <a:r>
              <a:rPr lang="ru-RU" altLang="ru-RU" sz="2000" b="1" smtClean="0">
                <a:latin typeface="Times New Roman" pitchFamily="18" charset="0"/>
                <a:cs typeface="Times New Roman" pitchFamily="18" charset="0"/>
              </a:rPr>
              <a:t>Культурно-педагогические ресурсы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79388" y="1247775"/>
            <a:ext cx="8789987" cy="576263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Литературный (ресурс текстов культуры)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755650" y="2144713"/>
            <a:ext cx="3455988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Изобразительный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5219700" y="2143125"/>
            <a:ext cx="3313113" cy="604838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Песенный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04813" y="3141663"/>
            <a:ext cx="4095750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Мультимедийный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003800" y="3141663"/>
            <a:ext cx="3817938" cy="604837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Краеведческий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2663825" y="4159250"/>
            <a:ext cx="3816350" cy="604838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Семейная память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1692275" y="5157788"/>
            <a:ext cx="5975350" cy="863600"/>
          </a:xfrm>
          <a:prstGeom prst="rect">
            <a:avLst/>
          </a:prstGeom>
          <a:solidFill>
            <a:schemeClr val="bg1"/>
          </a:solidFill>
          <a:ln w="9525">
            <a:solidFill>
              <a:srgbClr val="99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Личный и коллективный творческий ресурс педагогов, детей и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725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835695" y="0"/>
            <a:ext cx="4823867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Одним из очень важных условий эффективного формирования духовно-нравственных ценностей является индивидуальный подход. Именно индивидуальные свойства личности каждого ребёнка нужно учитывать и развивать в данном контексте.</a:t>
            </a:r>
          </a:p>
        </p:txBody>
      </p:sp>
    </p:spTree>
    <p:extLst>
      <p:ext uri="{BB962C8B-B14F-4D97-AF65-F5344CB8AC3E}">
        <p14:creationId xmlns:p14="http://schemas.microsoft.com/office/powerpoint/2010/main" val="27256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7429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ребёнку нравственных и духовных ценностей — актуальная задача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 взаимодействия взрослого и ребёнка с целью сохранения нравственного здоровья диктуется реалиями современной жизни.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Ребёнок должен обрести моральные ориентиры в условиях технически и материально насыщенного окружения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2924944"/>
            <a:ext cx="68995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во все времена проявляются одинаковое стремление к активному восприятию миру взрослых, их действиям в предметном окружении и взаимодействию с другими людьми. В XXI веке окружающая ребёнка среда перенасыщена цифровыми источниками информации и техническими приборами для общения. Дети чаще видят, как родители проводят время у экрана компьютера, телефона или планшета. Гаджеты легко захватывают и детское внимание, время эффективной передачи культуры общения, традиций, моральных основ может быть упущено, и сформировать нравственные качества в будущем окажется сложной задачей.</a:t>
            </a:r>
          </a:p>
        </p:txBody>
      </p:sp>
    </p:spTree>
    <p:extLst>
      <p:ext uri="{BB962C8B-B14F-4D97-AF65-F5344CB8AC3E}">
        <p14:creationId xmlns:p14="http://schemas.microsoft.com/office/powerpoint/2010/main" val="32806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" y="24052"/>
            <a:ext cx="915035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827584" y="1628800"/>
            <a:ext cx="6552728" cy="2052262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1093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volna.org/wp-content/uploads/2016/09/07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РАБОЧАЯ программа подгот гр\2фотоППРС\IMG_20191014_15322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2"/>
          <a:stretch/>
        </p:blipFill>
        <p:spPr bwMode="auto">
          <a:xfrm>
            <a:off x="4788024" y="476672"/>
            <a:ext cx="3960439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5124" y="188640"/>
            <a:ext cx="39468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реализуются следующие воспитательные задачи нравственной направленности: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в детях способность сопереживать.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Зародить уважение к своей нации и к представителям других национальностей.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любовь к родному дому, семье, малой родине.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знаний о культуре и истории родной страны.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сопричастности к народным и религиозным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41719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.depositphotos.com/1281594/2983/v/950/depositphotos_29839143-stock-illustration-childrens-school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139" y="3175"/>
            <a:ext cx="912971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47664" y="754743"/>
            <a:ext cx="59046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заключается в формировании у ребёнка понятий о нематериальных ценностях в жизни.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значимости семьи для каждого человека, уважение старшего поколения, желание совершать добрые поступки, бережное отношение к природе. Воспитать нравственность возможно только через личный пример взрослого и взаимодействие с ребёнком. Детский сад часто называют вторым домом малышей, и здесь (наравне с домашним воспитанием) происходит процесс духовного развития. Необходимость духовно-нравственного воспитания в ДОУ зафиксирована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 образовательной программой дошкольного образования (ФОП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ДО).</a:t>
            </a:r>
          </a:p>
        </p:txBody>
      </p:sp>
    </p:spTree>
    <p:extLst>
      <p:ext uri="{BB962C8B-B14F-4D97-AF65-F5344CB8AC3E}">
        <p14:creationId xmlns:p14="http://schemas.microsoft.com/office/powerpoint/2010/main" val="9676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detsad.yaguo.ru/dou15/wp-content/uploads/sites/30/2017/04/children-kids-background-frame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7938"/>
            <a:ext cx="915352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3" y="1670268"/>
            <a:ext cx="6980692" cy="413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536" y="564435"/>
            <a:ext cx="7441499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 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ознакомлении детей с природой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открываются широкие возможности для нравственного воспитания. Природа обогащает человека духовно, общение с ней способствует формированию положительных моральных качеств.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324675" y="217715"/>
            <a:ext cx="476691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9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текст к сайту\22 Урок Эколята\фото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" y="167412"/>
            <a:ext cx="4318178" cy="32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22 лето эколята\Праздник Эколята защитники природы 2022\фото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38" y="3501008"/>
            <a:ext cx="4318177" cy="32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1июня\SSL255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37" y="189711"/>
            <a:ext cx="4318177" cy="323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текст к сайту\2022 Минутка безопасности\фото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2" y="3501008"/>
            <a:ext cx="4318178" cy="32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1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.depositphotos.com/1281594/2983/v/950/depositphotos_29839143-stock-illustration-childrens-school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3175"/>
            <a:ext cx="9129712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27584" y="476672"/>
            <a:ext cx="759886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sz="1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Нравственно - патриотическое воспитание детей является одной из основных задач дошкольного образовательного учреждения. 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sz="1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FontTx/>
              <a:buChar char="•"/>
            </a:pPr>
            <a:endParaRPr lang="ru-RU" altLang="ru-RU" sz="14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</a:br>
            <a:r>
              <a:rPr lang="ru-RU" altLang="ru-RU" sz="14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039938" y="155575"/>
            <a:ext cx="48736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07705" y="1901825"/>
            <a:ext cx="6191720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«Моя семья», «Я и мои друзья», «Я и взрослые»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«Уроки доброты»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«Экскурсии в библиотеку»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и традиции»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Родина», «Моё село»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«Поможем птицам»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«Этих дней не смолкнет слава…»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2047875" y="1335088"/>
            <a:ext cx="4572000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блоки по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 - патриотическому воспитанию </a:t>
            </a:r>
          </a:p>
        </p:txBody>
      </p:sp>
    </p:spTree>
    <p:extLst>
      <p:ext uri="{BB962C8B-B14F-4D97-AF65-F5344CB8AC3E}">
        <p14:creationId xmlns:p14="http://schemas.microsoft.com/office/powerpoint/2010/main" val="18630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текст к сайту\2022 Акция Поможем птицам\фото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1" y="11663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текст к сайту\НовостьПраздник 9 мая 2022\фото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05" y="352549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ПДД и Краски осени\SSL26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1" y="352549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 Клуб Хлеб\SSL27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46" y="136634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38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.depositphotos.com/1719108/1368/i/950/depositphotos_13686788-stock-photo-the-framing-for-misc-us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 txBox="1">
            <a:spLocks/>
          </p:cNvSpPr>
          <p:nvPr/>
        </p:nvSpPr>
        <p:spPr bwMode="auto">
          <a:xfrm>
            <a:off x="1951037" y="219075"/>
            <a:ext cx="48736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endParaRPr lang="ru-RU" altLang="ru-RU" b="1" dirty="0">
              <a:solidFill>
                <a:srgbClr val="214671"/>
              </a:solidFill>
              <a:latin typeface="Tahoma" pitchFamily="34" charset="0"/>
              <a:cs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- эстетическое развитие.</a:t>
            </a:r>
            <a:br>
              <a:rPr lang="ru-RU" altLang="ru-RU" sz="2000" b="1" dirty="0">
                <a:solidFill>
                  <a:srgbClr val="2146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b="1" dirty="0">
              <a:solidFill>
                <a:srgbClr val="2146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681163" y="1514475"/>
            <a:ext cx="6526212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миром книжной графики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народным декоративно – прикладным искусством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мини – музея народно - прикладного искусства</a:t>
            </a:r>
          </a:p>
        </p:txBody>
      </p:sp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1709738" y="4035425"/>
            <a:ext cx="64214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 – литературные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</a:t>
            </a: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</a:t>
            </a:r>
            <a:endParaRPr lang="ru-RU" alt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836738" y="5122863"/>
            <a:ext cx="5102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Знакомство с народными костюмами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3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602</Words>
  <Application>Microsoft Office PowerPoint</Application>
  <PresentationFormat>Экран (4:3)</PresentationFormat>
  <Paragraphs>128</Paragraphs>
  <Slides>20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8_Тема Office</vt:lpstr>
      <vt:lpstr>9_Тема Office</vt:lpstr>
      <vt:lpstr>  «Формирование      духовно-нравственных ценностей у детей дошкольного возраста»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Произведения устного народного творчества </vt:lpstr>
      <vt:lpstr>Основные направления ЗОЖ </vt:lpstr>
      <vt:lpstr>Формы работы</vt:lpstr>
      <vt:lpstr>Презентация PowerPoint</vt:lpstr>
      <vt:lpstr>Базовые социокультурные ценности, которые деятельно осваиваем с детьми (ценности традиционной  культуры)</vt:lpstr>
      <vt:lpstr>Какие воспитательные задачи мы  стремимся решить?</vt:lpstr>
      <vt:lpstr>Культурно-педагогические ресурсы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«Духовно-нравственное развитие и воспитание детей дошкольного возраста  в условиях реализации ФГОС ДО» </dc:title>
  <dc:creator>Home</dc:creator>
  <cp:lastModifiedBy>Home</cp:lastModifiedBy>
  <cp:revision>31</cp:revision>
  <dcterms:created xsi:type="dcterms:W3CDTF">2022-10-23T17:27:34Z</dcterms:created>
  <dcterms:modified xsi:type="dcterms:W3CDTF">2023-12-11T16:38:29Z</dcterms:modified>
</cp:coreProperties>
</file>