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256" r:id="rId2"/>
    <p:sldId id="257" r:id="rId3"/>
    <p:sldId id="258" r:id="rId4"/>
    <p:sldId id="283" r:id="rId5"/>
    <p:sldId id="317" r:id="rId6"/>
    <p:sldId id="269" r:id="rId7"/>
    <p:sldId id="261" r:id="rId8"/>
    <p:sldId id="284" r:id="rId9"/>
    <p:sldId id="263" r:id="rId10"/>
    <p:sldId id="297" r:id="rId11"/>
    <p:sldId id="298" r:id="rId12"/>
    <p:sldId id="299" r:id="rId13"/>
    <p:sldId id="259" r:id="rId14"/>
    <p:sldId id="260" r:id="rId15"/>
    <p:sldId id="262" r:id="rId16"/>
    <p:sldId id="270" r:id="rId17"/>
    <p:sldId id="291" r:id="rId18"/>
    <p:sldId id="295" r:id="rId19"/>
    <p:sldId id="265" r:id="rId20"/>
    <p:sldId id="312" r:id="rId21"/>
    <p:sldId id="310" r:id="rId22"/>
    <p:sldId id="314" r:id="rId23"/>
    <p:sldId id="306" r:id="rId24"/>
    <p:sldId id="280" r:id="rId25"/>
    <p:sldId id="271" r:id="rId26"/>
    <p:sldId id="274" r:id="rId27"/>
    <p:sldId id="278" r:id="rId28"/>
    <p:sldId id="277" r:id="rId29"/>
    <p:sldId id="305" r:id="rId30"/>
    <p:sldId id="281" r:id="rId31"/>
    <p:sldId id="282" r:id="rId32"/>
    <p:sldId id="300" r:id="rId33"/>
    <p:sldId id="30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813" autoAdjust="0"/>
  </p:normalViewPr>
  <p:slideViewPr>
    <p:cSldViewPr>
      <p:cViewPr varScale="1">
        <p:scale>
          <a:sx n="87" d="100"/>
          <a:sy n="87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4F335-9863-4F91-8F00-912F5A0C5626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57F7D-4627-44A7-8034-EB0273D6B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49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7F7D-4627-44A7-8034-EB0273D6BEE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15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7F7D-4627-44A7-8034-EB0273D6BEE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30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7F7D-4627-44A7-8034-EB0273D6BEE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62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57F7D-4627-44A7-8034-EB0273D6BEE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285BADD-333E-4A56-BBA9-AEEADE0A1C7B}" type="datetimeFigureOut">
              <a:rPr lang="ru-RU" smtClean="0"/>
              <a:t>26.03.2023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BC01095-8891-4B7A-948E-9EC2ABCDEEA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49303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sz="4900" dirty="0" smtClean="0">
                <a:solidFill>
                  <a:srgbClr val="FF0000"/>
                </a:solidFill>
              </a:rPr>
              <a:t>Ознакомление детей с художественной литературой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789040"/>
            <a:ext cx="3888432" cy="19875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( из опыта работы воспитателя МБДОУ детский сад Игнатьевой Т.В.)</a:t>
            </a:r>
            <a:endParaRPr lang="ru-RU" sz="2400" dirty="0"/>
          </a:p>
        </p:txBody>
      </p:sp>
      <p:pic>
        <p:nvPicPr>
          <p:cNvPr id="3075" name="Picture 3" descr="C:\Users\new\Desktop\1660741007_16-flomaster-club-p-chtenie-kartinki-dlya-detei-krasivo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40324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19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В младшем дошкольном возрасте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4144504" cy="5077544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3400" dirty="0">
                <a:solidFill>
                  <a:srgbClr val="0070C0"/>
                </a:solidFill>
              </a:rPr>
              <a:t>У детей воспитывают любовь и интерес к книге и иллюстрации, умение сосредоточивать внимание на тексте, слушать его до конца, понимать содержание и эмоционально откликаться на него. 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>
                <a:solidFill>
                  <a:srgbClr val="0070C0"/>
                </a:solidFill>
              </a:rPr>
              <a:t>У малышей формируют навык совместного слушания, умение отвечать на вопросы, бережное отношение к книге. Владея такими навыками, ребенок лучше понимает содержание книги.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>
                <a:solidFill>
                  <a:srgbClr val="0070C0"/>
                </a:solidFill>
              </a:rPr>
              <a:t>Начиная с младшей группы, детей подводят к различению жанров. </a:t>
            </a:r>
          </a:p>
          <a:p>
            <a:pPr>
              <a:buFont typeface="Wingdings" pitchFamily="2" charset="2"/>
              <a:buChar char="v"/>
            </a:pPr>
            <a:r>
              <a:rPr lang="ru-RU" sz="3400" dirty="0">
                <a:solidFill>
                  <a:srgbClr val="0070C0"/>
                </a:solidFill>
              </a:rPr>
              <a:t> Дети способны понять и запомнить сказку, повторить песенку, однако речь их недостаточно выразительна. Причинами могут быть плохая дикция, неумение правильно произносить звуки. Поэтому надо учить детей четко и внятно произносить звуки, повторять слова и словосочетания; создавать условия для того, чтобы новые слова вошли в активный словарь.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31236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08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В среднем дошкольном возрасте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Углубляется работа по воспитанию у детей способности к восприятию литературного произведения, стремления эмоционально откликаться на описанные события. 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На занятиях внимание детей привлекают и к содержанию, и к легко различимой на слух (стихотворная, прозаическая) форме произведения, а также к некоторым особенностям литературного языка (сравнения, эпитеты). 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Становится возможен небольшой анализ произведения, то есть беседа о прочитанном. Детей учат отвечать на вопросы, понравилась ли сказка (рассказ), о чем рассказывается, какими словами она начинается и какими заканчивается. Беседа развивает умение размышлять, высказывать свое отношение к персонажам, правильно оценивать их поступки, характеризовать нравственные качества, дает возможность поддерживать интерес к художественному слову, образным выражениям, грамматическим конструкциям.</a:t>
            </a:r>
          </a:p>
        </p:txBody>
      </p:sp>
    </p:spTree>
    <p:extLst>
      <p:ext uri="{BB962C8B-B14F-4D97-AF65-F5344CB8AC3E}">
        <p14:creationId xmlns:p14="http://schemas.microsoft.com/office/powerpoint/2010/main" val="339346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В старшем дошкольном возрасте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Возникает устойчивый интерес к книгам, желание слушать их чтение.  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Необходима систематическая целенаправленная работа по знакомству детей с жанрами художественной литературы. При этом используются словесные методические приемы в сочетании с наглядными: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        -беседы после ознакомления с произведением, помогающие определить жанр, основное содержание, средства художественной выразительности;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        -зачитывание фрагментов из произведения по просьбе детей (выборочное чтение);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        -беседы о прочитанных ранее любимых детьми книгах;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        -знакомство с писателем: демонстрация портрета, рассказ о творчестве, рассматривание книг, иллюстраций к ним;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         -просмотр диафильмов, кинофильмов, мультимедийных презентаций по литературным произведениям (возможен только после знакомства с текстом книги);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         -прослушивание записей исполнения литературных произведений мастерами художественного слова</a:t>
            </a:r>
          </a:p>
        </p:txBody>
      </p:sp>
    </p:spTree>
    <p:extLst>
      <p:ext uri="{BB962C8B-B14F-4D97-AF65-F5344CB8AC3E}">
        <p14:creationId xmlns:p14="http://schemas.microsoft.com/office/powerpoint/2010/main" val="216885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Инновационные формы работы по развитию дошкольников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>
                <a:cs typeface="Arial" pitchFamily="34" charset="0"/>
              </a:rPr>
              <a:t>Введение Федерального Государственного Образовательного Стандарта позволяет говорить сегодня о становлении новой системы дошкольного образования, где одним из ключевых моментов является необходимость использования всех педагогических ресурсов для эффективного развития ребёнка. Приоритетным направлением в организации образовательного процесса дошкольных учреждений является индивидуальный подход к ребёнку, сохранение </a:t>
            </a:r>
            <a:r>
              <a:rPr lang="ru-RU" dirty="0" err="1" smtClean="0">
                <a:cs typeface="Arial" pitchFamily="34" charset="0"/>
              </a:rPr>
              <a:t>самоценности</a:t>
            </a:r>
            <a:r>
              <a:rPr lang="ru-RU" dirty="0" smtClean="0">
                <a:cs typeface="Arial" pitchFamily="34" charset="0"/>
              </a:rPr>
              <a:t> </a:t>
            </a:r>
            <a:r>
              <a:rPr lang="ru-RU" dirty="0">
                <a:cs typeface="Arial" pitchFamily="34" charset="0"/>
              </a:rPr>
              <a:t>дошкольного детства и самой природы дошкольника. Это даёт современному воспитателю свободу в выборе форм и методов организации детской деятельности, главным результатом этого выбора должны быть личностные качества ребёнка, а не сумма его знаний, умений и навыков. Поэтому педагогическая деятельность, сегодня является качественно новой, более гибкой, инновационной, т. е. такой, при которой происходит развитие образовательного процесса</a:t>
            </a:r>
          </a:p>
          <a:p>
            <a:r>
              <a:rPr lang="ru-RU" dirty="0">
                <a:cs typeface="Arial" pitchFamily="34" charset="0"/>
              </a:rPr>
              <a:t>Таким образом, педагогу необходимо построить свою деятельность и организовать деятельность своих воспитанников так, что бы она соответствовала требованием времени и помогла добиться нужного результата.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8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715" y="0"/>
            <a:ext cx="7498080" cy="1714202"/>
          </a:xfrm>
        </p:spPr>
        <p:txBody>
          <a:bodyPr>
            <a:normAutofit/>
          </a:bodyPr>
          <a:lstStyle/>
          <a:p>
            <a:r>
              <a:rPr lang="ru-RU" sz="2000" dirty="0">
                <a:effectLst/>
              </a:rPr>
              <a:t> </a:t>
            </a:r>
            <a:r>
              <a:rPr lang="ru-RU" sz="2000" dirty="0">
                <a:solidFill>
                  <a:srgbClr val="FF0000"/>
                </a:solidFill>
                <a:effectLst/>
              </a:rPr>
              <a:t>Чтобы воспитывать читателя в ребенке, взрослый должен сам проявлять интерес к книге, понимать ее роль в жизни человека, знать книги, рекомендуемые для детей дошкольного возраста, уметь интересно беседовать с детьми и помогать при анализе произведения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772816"/>
            <a:ext cx="4464496" cy="4824536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Сегодня многие педагоги озабочены поиском нетрадиционных путей, как сделать каждое занятие с ребенком интересным и увлекательным. Просто и ненавязчиво, легко и играючи обучать дошкольника. Как воспитать и развить основные его способности: слышать, видеть, чувствовать, понимать, фантазировать и придумывать? Как подойти к обучению нетрадиционно, а значит оригинально и непривычно?</a:t>
            </a:r>
          </a:p>
          <a:p>
            <a:endParaRPr lang="ru-RU" sz="2400" dirty="0"/>
          </a:p>
        </p:txBody>
      </p:sp>
      <p:pic>
        <p:nvPicPr>
          <p:cNvPr id="4098" name="Picture 2" descr="E:\детсад для презентации\7381321F-4DCD-4DA2-AA31-B3243AFD03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28505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4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260648"/>
            <a:ext cx="7498080" cy="77809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Новые подходы и методы: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836712"/>
            <a:ext cx="7498080" cy="5616624"/>
          </a:xfrm>
        </p:spPr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v"/>
            </a:pPr>
            <a:endParaRPr lang="ru-RU" dirty="0"/>
          </a:p>
          <a:p>
            <a:pPr>
              <a:buFont typeface="Wingdings" pitchFamily="2" charset="2"/>
              <a:buChar char="v"/>
            </a:pPr>
            <a:r>
              <a:rPr lang="ru-RU" sz="6400" i="1" dirty="0">
                <a:solidFill>
                  <a:srgbClr val="00B050"/>
                </a:solidFill>
              </a:rPr>
              <a:t>Знакомые герои в новых обстоятельствах</a:t>
            </a:r>
            <a:r>
              <a:rPr lang="ru-RU" sz="5600" i="1" dirty="0">
                <a:solidFill>
                  <a:srgbClr val="00B050"/>
                </a:solidFill>
              </a:rPr>
              <a:t>:</a:t>
            </a:r>
            <a:r>
              <a:rPr lang="ru-RU" sz="5600" dirty="0"/>
              <a:t> данный </a:t>
            </a:r>
            <a:r>
              <a:rPr lang="ru-RU" sz="5600" dirty="0" smtClean="0"/>
              <a:t>метод создает </a:t>
            </a:r>
            <a:r>
              <a:rPr lang="ru-RU" sz="5600" dirty="0"/>
              <a:t>условия, при которых знакомые герои попадают совершенно в фантастические обстоятельства или реальные, но не характерные для них.</a:t>
            </a:r>
          </a:p>
          <a:p>
            <a:pPr>
              <a:buFont typeface="Wingdings" pitchFamily="2" charset="2"/>
              <a:buChar char="v"/>
            </a:pPr>
            <a:r>
              <a:rPr lang="ru-RU" sz="6400" i="1" dirty="0">
                <a:solidFill>
                  <a:srgbClr val="00B050"/>
                </a:solidFill>
              </a:rPr>
              <a:t>Истории из известных стихов, загадок, считалок, пословиц:</a:t>
            </a:r>
            <a:r>
              <a:rPr lang="ru-RU" sz="5600" i="1" dirty="0"/>
              <a:t> </a:t>
            </a:r>
            <a:r>
              <a:rPr lang="ru-RU" sz="5600" dirty="0"/>
              <a:t>дети учатся своими словами, в прозе передавать содержание знакомого произведения, дополнять его, давать объяснения поступкам героев.</a:t>
            </a:r>
          </a:p>
          <a:p>
            <a:pPr>
              <a:buFont typeface="Wingdings" pitchFamily="2" charset="2"/>
              <a:buChar char="v"/>
            </a:pPr>
            <a:r>
              <a:rPr lang="ru-RU" sz="6400" i="1" dirty="0">
                <a:solidFill>
                  <a:srgbClr val="00B050"/>
                </a:solidFill>
              </a:rPr>
              <a:t>Экстремальные ситуации в знакомых сказках рассказах</a:t>
            </a:r>
            <a:r>
              <a:rPr lang="ru-RU" sz="5600" i="1" dirty="0">
                <a:solidFill>
                  <a:srgbClr val="00B050"/>
                </a:solidFill>
              </a:rPr>
              <a:t>:</a:t>
            </a:r>
            <a:r>
              <a:rPr lang="ru-RU" sz="5600" b="1" dirty="0">
                <a:solidFill>
                  <a:srgbClr val="00B050"/>
                </a:solidFill>
              </a:rPr>
              <a:t> </a:t>
            </a:r>
            <a:r>
              <a:rPr lang="ru-RU" sz="5600" dirty="0"/>
              <a:t>взрослые придумывают экстремальные ситуации, требующие различных вариантов решений по спасению того или иного героя. </a:t>
            </a:r>
          </a:p>
          <a:p>
            <a:pPr>
              <a:buFont typeface="Wingdings" pitchFamily="2" charset="2"/>
              <a:buChar char="v"/>
            </a:pPr>
            <a:r>
              <a:rPr lang="ru-RU" sz="6400" i="1" dirty="0">
                <a:solidFill>
                  <a:srgbClr val="00B050"/>
                </a:solidFill>
              </a:rPr>
              <a:t>Сказки из мусора:</a:t>
            </a:r>
            <a:r>
              <a:rPr lang="ru-RU" sz="5600" i="1" dirty="0">
                <a:solidFill>
                  <a:srgbClr val="00B050"/>
                </a:solidFill>
              </a:rPr>
              <a:t> </a:t>
            </a:r>
            <a:r>
              <a:rPr lang="ru-RU" sz="5600" dirty="0"/>
              <a:t>не игрушки, не предметы, а коробки, пластмассовые коробочки, стружки </a:t>
            </a:r>
            <a:r>
              <a:rPr lang="ru-RU" sz="5600" dirty="0" smtClean="0"/>
              <a:t>от дерева</a:t>
            </a:r>
            <a:r>
              <a:rPr lang="ru-RU" sz="5600" dirty="0"/>
              <a:t>, палочки, ведерочки и другие «ненужные вещи» </a:t>
            </a:r>
            <a:r>
              <a:rPr lang="ru-RU" sz="5600" dirty="0" smtClean="0"/>
              <a:t> </a:t>
            </a:r>
            <a:r>
              <a:rPr lang="ru-RU" sz="5600" dirty="0"/>
              <a:t>могут стать </a:t>
            </a:r>
            <a:r>
              <a:rPr lang="ru-RU" sz="5600" dirty="0" smtClean="0"/>
              <a:t>находкой </a:t>
            </a:r>
            <a:r>
              <a:rPr lang="ru-RU" sz="5600" dirty="0"/>
              <a:t>для создания сказочных историй. </a:t>
            </a:r>
          </a:p>
          <a:p>
            <a:pPr>
              <a:buFont typeface="Wingdings" pitchFamily="2" charset="2"/>
              <a:buChar char="v"/>
            </a:pP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3982952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Новые подходы и методы: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3600" i="1" dirty="0">
                <a:solidFill>
                  <a:srgbClr val="00B050"/>
                </a:solidFill>
              </a:rPr>
              <a:t>Истории о бытовых предметах</a:t>
            </a:r>
            <a:r>
              <a:rPr lang="ru-RU" i="1" dirty="0"/>
              <a:t>: </a:t>
            </a:r>
            <a:r>
              <a:rPr lang="ru-RU" dirty="0"/>
              <a:t>детям предлагается</a:t>
            </a:r>
            <a:r>
              <a:rPr lang="ru-RU" i="1" dirty="0"/>
              <a:t> </a:t>
            </a:r>
            <a:r>
              <a:rPr lang="ru-RU" dirty="0"/>
              <a:t>отгадать загадку о</a:t>
            </a:r>
            <a:r>
              <a:rPr lang="ru-RU" i="1" dirty="0"/>
              <a:t> </a:t>
            </a:r>
            <a:r>
              <a:rPr lang="ru-RU" dirty="0"/>
              <a:t>бытовом предмете, а потом сочинить сказочное продолжение..</a:t>
            </a:r>
          </a:p>
          <a:p>
            <a:pPr>
              <a:buFont typeface="Wingdings" pitchFamily="2" charset="2"/>
              <a:buChar char="v"/>
            </a:pPr>
            <a:r>
              <a:rPr lang="ru-RU" sz="3600" i="1" dirty="0">
                <a:solidFill>
                  <a:srgbClr val="00B050"/>
                </a:solidFill>
              </a:rPr>
              <a:t>Истории из «живых» капель и клякс</a:t>
            </a:r>
            <a:r>
              <a:rPr lang="ru-RU" i="1" dirty="0"/>
              <a:t>: </a:t>
            </a:r>
            <a:r>
              <a:rPr lang="ru-RU" dirty="0"/>
              <a:t> сочинение истории на основе клякс. Сначала на основе вопросов может возникнуть сюжет, а после дорисовки сюжет может развиться..</a:t>
            </a:r>
          </a:p>
          <a:p>
            <a:pPr>
              <a:buFont typeface="Wingdings" pitchFamily="2" charset="2"/>
              <a:buChar char="v"/>
            </a:pPr>
            <a:r>
              <a:rPr lang="ru-RU" sz="3600" i="1" dirty="0">
                <a:solidFill>
                  <a:srgbClr val="00B050"/>
                </a:solidFill>
              </a:rPr>
              <a:t>Экологические сказки, истории о звуках, запахах, временах года:</a:t>
            </a:r>
            <a:r>
              <a:rPr lang="ru-RU" i="1" dirty="0"/>
              <a:t> </a:t>
            </a:r>
            <a:r>
              <a:rPr lang="ru-RU" dirty="0"/>
              <a:t>на основе знаний  и представлений детей об окружающем мире через сказку можно формировать отношение ребенка к природе, к поступкам человека по отношению к ней</a:t>
            </a:r>
          </a:p>
          <a:p>
            <a:pPr>
              <a:buFont typeface="Wingdings" pitchFamily="2" charset="2"/>
              <a:buChar char="v"/>
            </a:pPr>
            <a:r>
              <a:rPr lang="ru-RU" sz="3600" i="1" dirty="0">
                <a:solidFill>
                  <a:srgbClr val="00B050"/>
                </a:solidFill>
              </a:rPr>
              <a:t>Коллаж из сказок</a:t>
            </a:r>
            <a:r>
              <a:rPr lang="ru-RU" i="1" dirty="0"/>
              <a:t>: </a:t>
            </a:r>
            <a:r>
              <a:rPr lang="ru-RU" dirty="0"/>
              <a:t>дети придумывают новый сюжет истории с участием знакомых героев, используя кукольный театр, театр картинок, иллюстрации в книжке, театр игрушек.</a:t>
            </a:r>
          </a:p>
          <a:p>
            <a:pPr>
              <a:buFont typeface="Wingdings" pitchFamily="2" charset="2"/>
              <a:buChar char="v"/>
            </a:pPr>
            <a:r>
              <a:rPr lang="ru-RU" sz="3600" i="1" dirty="0">
                <a:solidFill>
                  <a:srgbClr val="00B050"/>
                </a:solidFill>
              </a:rPr>
              <a:t>Истории и сказки по-новому:</a:t>
            </a:r>
            <a:r>
              <a:rPr lang="ru-RU" dirty="0"/>
              <a:t> За основу берется известная сказка или история, но детям предлагается наделить главных героев противоположными качествами.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7587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Особенности восприятия детьми поэтических произведений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400" b="1" u="sng" dirty="0">
                <a:solidFill>
                  <a:srgbClr val="00B050"/>
                </a:solidFill>
              </a:rPr>
              <a:t>Задачи</a:t>
            </a:r>
            <a:r>
              <a:rPr lang="en-US" sz="3400" b="1" u="sng" dirty="0">
                <a:solidFill>
                  <a:srgbClr val="00B050"/>
                </a:solidFill>
              </a:rPr>
              <a:t>:</a:t>
            </a:r>
            <a:endParaRPr lang="ru-RU" sz="3400" b="1" u="sng" dirty="0">
              <a:solidFill>
                <a:srgbClr val="00B050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dirty="0"/>
              <a:t>1</a:t>
            </a:r>
            <a:r>
              <a:rPr lang="ru-RU" dirty="0">
                <a:solidFill>
                  <a:srgbClr val="0070C0"/>
                </a:solidFill>
              </a:rPr>
              <a:t>. Воспитывать интерес к поэзии, развивать способность к целостному восприятию поэтических произведений, обеспечить усвоение содержания произведений и эмоциональную отзывчивость на него.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2. Формировать первоначальные представления об особенностях поэтического произведения, об её специфических особенностях; о композиции; о простейших элементах образности в языке.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3. Воспитывать литературно-художественный вкус, способность понимать и чувствовать настроение поэтического произведения.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4. Улавливать музыкальность, звучность, ритмичность, красоту и поэтичность произведений; развивать поэтический </a:t>
            </a:r>
            <a:r>
              <a:rPr lang="ru-RU" dirty="0" smtClean="0">
                <a:solidFill>
                  <a:srgbClr val="0070C0"/>
                </a:solidFill>
              </a:rPr>
              <a:t>слух.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82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Три стадии восприятия поэтического произведения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61520"/>
          </a:xfrm>
        </p:spPr>
        <p:txBody>
          <a:bodyPr>
            <a:normAutofit/>
          </a:bodyPr>
          <a:lstStyle/>
          <a:p>
            <a:pPr marL="425196" lvl="0" indent="-342900">
              <a:buFont typeface="+mj-lt"/>
              <a:buAutoNum type="arabicPeriod"/>
            </a:pP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Непосредственное восприятие произведения, то есть воспроизведения и переживания образов произведения. На этой стадии ведущую роль играет воображение, произведение воспринимается "сердцем", а потом уже умом.</a:t>
            </a:r>
          </a:p>
          <a:p>
            <a:pPr marL="425196" lvl="0" indent="-342900">
              <a:buFont typeface="+mj-lt"/>
              <a:buAutoNum type="arabicPeriod"/>
            </a:pP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Понимание содержания произведения. Ведущим становится мышление, и поскольку оно оперирует тем, что было эмоционально пережито, оно не отражает эмоциональности восприятия произведения, а углубляет его.</a:t>
            </a:r>
          </a:p>
          <a:p>
            <a:pPr marL="596646" lvl="0" indent="-514350">
              <a:buFont typeface="+mj-lt"/>
              <a:buAutoNum type="arabicPeriod"/>
            </a:pP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Понимание содержания произведения. Ведущим становится мышление, и поскольку оно оперирует тем, что было эмоционально пережито, оно не отражает эмоциональности восприятия произведения, а углубляет его.</a:t>
            </a:r>
          </a:p>
          <a:p>
            <a:pPr marL="596646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38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/>
              </a:rPr>
              <a:t>Нетрадиционные способы разучивания </a:t>
            </a:r>
            <a:r>
              <a:rPr lang="ru-RU" sz="2800" b="1" dirty="0" smtClean="0">
                <a:solidFill>
                  <a:srgbClr val="FF0000"/>
                </a:solidFill>
                <a:effectLst/>
              </a:rPr>
              <a:t>стихотворений: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268760"/>
            <a:ext cx="7704856" cy="5088632"/>
          </a:xfrm>
        </p:spPr>
        <p:txBody>
          <a:bodyPr>
            <a:normAutofit fontScale="62500" lnSpcReduction="20000"/>
          </a:bodyPr>
          <a:lstStyle/>
          <a:p>
            <a:pPr marL="82296" indent="0">
              <a:buNone/>
            </a:pPr>
            <a:r>
              <a:rPr lang="ru-RU" sz="3800" b="1" i="1" u="sng" dirty="0">
                <a:solidFill>
                  <a:srgbClr val="00B050"/>
                </a:solidFill>
              </a:rPr>
              <a:t>Метод </a:t>
            </a:r>
            <a:r>
              <a:rPr lang="ru-RU" sz="3800" b="1" i="1" u="sng" dirty="0" smtClean="0">
                <a:solidFill>
                  <a:srgbClr val="00B050"/>
                </a:solidFill>
              </a:rPr>
              <a:t>иллюстрации.</a:t>
            </a:r>
            <a:endParaRPr lang="ru-RU" sz="3800" b="1" u="sng" dirty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ru-RU" dirty="0"/>
              <a:t> </a:t>
            </a:r>
            <a:r>
              <a:rPr lang="ru-RU" dirty="0" smtClean="0"/>
              <a:t>         </a:t>
            </a:r>
            <a:r>
              <a:rPr lang="ru-RU" dirty="0" smtClean="0">
                <a:solidFill>
                  <a:srgbClr val="C00000"/>
                </a:solidFill>
              </a:rPr>
              <a:t>К</a:t>
            </a:r>
            <a:r>
              <a:rPr lang="ru-RU" dirty="0">
                <a:solidFill>
                  <a:srgbClr val="C00000"/>
                </a:solidFill>
              </a:rPr>
              <a:t>. Д. Ушинский писал «Учите ребенка каким-нибудь неизвестным ему пяти словам – он будет долго и напрасно мучиться, но свяжите двадцать таких слов с картинками, и он их усвоит на лету»</a:t>
            </a:r>
          </a:p>
          <a:p>
            <a:pPr marL="82296" indent="0">
              <a:buNone/>
            </a:pPr>
            <a:r>
              <a:rPr lang="ru-RU" dirty="0" smtClean="0"/>
              <a:t>Этот </a:t>
            </a:r>
            <a:r>
              <a:rPr lang="ru-RU" dirty="0"/>
              <a:t>способ заключается в установлении смысловой связи между словом или предложением и картинкой. Картинка помогает ребёнку понять смысл стихотворения, вспомнить ключевые рифмованные слова, удерживая последовательность действий и событий. </a:t>
            </a:r>
          </a:p>
          <a:p>
            <a:pPr marL="82296" indent="0">
              <a:buNone/>
            </a:pPr>
            <a:r>
              <a:rPr lang="ru-RU" dirty="0"/>
              <a:t>Согласно </a:t>
            </a:r>
            <a:r>
              <a:rPr lang="ru-RU" dirty="0" smtClean="0"/>
              <a:t>этому методу </a:t>
            </a:r>
            <a:r>
              <a:rPr lang="ru-RU" dirty="0"/>
              <a:t>– метода иллюстраций, содержание одной, двух или четырёх строк стихотворения обозначается определённой картинкой, наиболее ярко отражающей это описание.</a:t>
            </a:r>
          </a:p>
          <a:p>
            <a:pPr marL="82296" indent="0">
              <a:buNone/>
            </a:pPr>
            <a:r>
              <a:rPr lang="ru-RU" dirty="0"/>
              <a:t>Для детей старшей группы подобранные стихи изображаются 4 – 5 картинками, для детей подготовительной к школе группы – 7-8</a:t>
            </a:r>
            <a:r>
              <a:rPr lang="ru-RU" dirty="0" smtClean="0"/>
              <a:t>. (Этот способ применим к пересказу прозаического текста и к составлению рассказа по серии сюжетных картинок).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446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461" y="260648"/>
            <a:ext cx="7498080" cy="63408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Актуальность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3804" y="1052736"/>
            <a:ext cx="5434745" cy="5256584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pPr marL="82296" indent="0" algn="ctr">
              <a:buNone/>
            </a:pPr>
            <a:r>
              <a:rPr lang="ru-RU" sz="7200" b="1" dirty="0" smtClean="0">
                <a:cs typeface="Arial" pitchFamily="34" charset="0"/>
              </a:rPr>
              <a:t>            </a:t>
            </a:r>
            <a:r>
              <a:rPr lang="ru-RU" sz="7200" b="1" dirty="0" smtClean="0">
                <a:solidFill>
                  <a:srgbClr val="92D050"/>
                </a:solidFill>
                <a:cs typeface="Arial" pitchFamily="34" charset="0"/>
              </a:rPr>
              <a:t>Детская </a:t>
            </a:r>
            <a:r>
              <a:rPr lang="ru-RU" sz="7200" b="1" dirty="0">
                <a:solidFill>
                  <a:srgbClr val="92D050"/>
                </a:solidFill>
                <a:cs typeface="Arial" pitchFamily="34" charset="0"/>
              </a:rPr>
              <a:t>книга – это форма передачи человеческого опыта, знаний, чувств, синтез трёх </a:t>
            </a:r>
            <a:r>
              <a:rPr lang="ru-RU" sz="7200" b="1" dirty="0" smtClean="0">
                <a:solidFill>
                  <a:srgbClr val="92D050"/>
                </a:solidFill>
                <a:cs typeface="Arial" pitchFamily="34" charset="0"/>
              </a:rPr>
              <a:t> искусств</a:t>
            </a:r>
            <a:r>
              <a:rPr lang="ru-RU" sz="7200" b="1" dirty="0">
                <a:solidFill>
                  <a:srgbClr val="92D050"/>
                </a:solidFill>
                <a:cs typeface="Arial" pitchFamily="34" charset="0"/>
              </a:rPr>
              <a:t>: Искусства слова, живописи и дизайна.</a:t>
            </a:r>
          </a:p>
          <a:p>
            <a:pPr marL="82296" indent="0">
              <a:buNone/>
            </a:pPr>
            <a:r>
              <a:rPr lang="ru-RU" sz="6400" dirty="0" smtClean="0">
                <a:cs typeface="Arial" pitchFamily="34" charset="0"/>
              </a:rPr>
              <a:t>    </a:t>
            </a:r>
            <a:endParaRPr lang="ru-RU" sz="6400" dirty="0" smtClean="0">
              <a:cs typeface="Arial" pitchFamily="34" charset="0"/>
            </a:endParaRPr>
          </a:p>
          <a:p>
            <a:pPr marL="82296" indent="0">
              <a:buNone/>
            </a:pPr>
            <a:r>
              <a:rPr lang="ru-RU" sz="6400" dirty="0" smtClean="0">
                <a:cs typeface="Arial" pitchFamily="34" charset="0"/>
              </a:rPr>
              <a:t>  </a:t>
            </a:r>
            <a:r>
              <a:rPr lang="ru-RU" sz="6400" dirty="0" smtClean="0">
                <a:cs typeface="Arial" pitchFamily="34" charset="0"/>
              </a:rPr>
              <a:t>Художественная </a:t>
            </a:r>
            <a:r>
              <a:rPr lang="ru-RU" sz="6400" dirty="0">
                <a:cs typeface="Arial" pitchFamily="34" charset="0"/>
              </a:rPr>
              <a:t>литература - действенное средство умственного, нравственного и эстетического воспитания </a:t>
            </a:r>
            <a:r>
              <a:rPr lang="ru-RU" sz="6400" dirty="0" smtClean="0">
                <a:cs typeface="Arial" pitchFamily="34" charset="0"/>
              </a:rPr>
              <a:t>детей</a:t>
            </a:r>
            <a:r>
              <a:rPr lang="ru-RU" sz="6400" dirty="0" smtClean="0">
                <a:cs typeface="Arial" pitchFamily="34" charset="0"/>
              </a:rPr>
              <a:t>.</a:t>
            </a:r>
          </a:p>
          <a:p>
            <a:pPr marL="82296" indent="0">
              <a:buNone/>
            </a:pPr>
            <a:r>
              <a:rPr lang="ru-RU" sz="6400" dirty="0">
                <a:cs typeface="Arial" pitchFamily="34" charset="0"/>
              </a:rPr>
              <a:t> </a:t>
            </a:r>
            <a:r>
              <a:rPr lang="ru-RU" sz="6400" dirty="0" smtClean="0">
                <a:cs typeface="Arial" pitchFamily="34" charset="0"/>
              </a:rPr>
              <a:t>           </a:t>
            </a:r>
            <a:r>
              <a:rPr lang="ru-RU" sz="6400" dirty="0" smtClean="0">
                <a:cs typeface="Arial" pitchFamily="34" charset="0"/>
              </a:rPr>
              <a:t> </a:t>
            </a:r>
            <a:r>
              <a:rPr lang="ru-RU" sz="6400" dirty="0">
                <a:cs typeface="Arial" pitchFamily="34" charset="0"/>
              </a:rPr>
              <a:t>В процессе знакомства с произведениями литературы </a:t>
            </a:r>
            <a:r>
              <a:rPr lang="ru-RU" sz="6400" dirty="0" smtClean="0">
                <a:cs typeface="Arial" pitchFamily="34" charset="0"/>
              </a:rPr>
              <a:t>происходит:  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cs typeface="Arial" pitchFamily="34" charset="0"/>
              </a:rPr>
              <a:t> </a:t>
            </a:r>
            <a:r>
              <a:rPr lang="ru-RU" sz="6400" dirty="0" smtClean="0">
                <a:cs typeface="Arial" pitchFamily="34" charset="0"/>
              </a:rPr>
              <a:t>формирование </a:t>
            </a:r>
            <a:r>
              <a:rPr lang="ru-RU" sz="6400" dirty="0">
                <a:cs typeface="Arial" pitchFamily="34" charset="0"/>
              </a:rPr>
              <a:t>целостной картины мира ребенка и развитие литературной </a:t>
            </a:r>
            <a:r>
              <a:rPr lang="ru-RU" sz="6400" dirty="0" smtClean="0">
                <a:cs typeface="Arial" pitchFamily="34" charset="0"/>
              </a:rPr>
              <a:t>речи. 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 smtClean="0">
                <a:cs typeface="Arial" pitchFamily="34" charset="0"/>
              </a:rPr>
              <a:t> </a:t>
            </a:r>
            <a:r>
              <a:rPr lang="ru-RU" sz="6400" dirty="0">
                <a:cs typeface="Arial" pitchFamily="34" charset="0"/>
              </a:rPr>
              <a:t>развитие умственных способностей, а именно мышления, памяти и воображения. Ребёнок </a:t>
            </a:r>
            <a:r>
              <a:rPr lang="ru-RU" sz="6400" dirty="0" smtClean="0">
                <a:cs typeface="Arial" pitchFamily="34" charset="0"/>
              </a:rPr>
              <a:t>   учится </a:t>
            </a:r>
            <a:r>
              <a:rPr lang="ru-RU" sz="6400" dirty="0">
                <a:cs typeface="Arial" pitchFamily="34" charset="0"/>
              </a:rPr>
              <a:t>думать, анализировать, сопоставлять, делать выводы. </a:t>
            </a:r>
            <a:endParaRPr lang="ru-RU" sz="6400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6400" dirty="0">
                <a:cs typeface="Arial" pitchFamily="34" charset="0"/>
              </a:rPr>
              <a:t>ф</a:t>
            </a:r>
            <a:r>
              <a:rPr lang="ru-RU" sz="6400" dirty="0" smtClean="0">
                <a:cs typeface="Arial" pitchFamily="34" charset="0"/>
              </a:rPr>
              <a:t>ормирование эстетического вкуса, </a:t>
            </a:r>
            <a:r>
              <a:rPr lang="ru-RU" sz="6400" dirty="0">
                <a:cs typeface="Arial" pitchFamily="34" charset="0"/>
              </a:rPr>
              <a:t>умение понимать и ценить произведения искусства</a:t>
            </a:r>
            <a:r>
              <a:rPr lang="ru-RU" sz="6400" dirty="0" smtClean="0">
                <a:cs typeface="Arial" pitchFamily="34" charset="0"/>
              </a:rPr>
              <a:t>.</a:t>
            </a:r>
            <a:r>
              <a:rPr lang="ru-RU" sz="6400" dirty="0"/>
              <a:t> , дает прекрасные образцы русского литературного языка</a:t>
            </a:r>
            <a:endParaRPr lang="ru-RU" sz="6400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6400" dirty="0" smtClean="0">
                <a:cs typeface="Arial" pitchFamily="34" charset="0"/>
              </a:rPr>
              <a:t>развитие </a:t>
            </a:r>
            <a:r>
              <a:rPr lang="ru-RU" sz="6400" dirty="0">
                <a:cs typeface="Arial" pitchFamily="34" charset="0"/>
              </a:rPr>
              <a:t>связной речи, </a:t>
            </a:r>
            <a:r>
              <a:rPr lang="ru-RU" sz="6400" dirty="0" smtClean="0">
                <a:cs typeface="Arial" pitchFamily="34" charset="0"/>
              </a:rPr>
              <a:t>обогащение речи крылатыми </a:t>
            </a:r>
            <a:r>
              <a:rPr lang="ru-RU" sz="6400" dirty="0">
                <a:cs typeface="Arial" pitchFamily="34" charset="0"/>
              </a:rPr>
              <a:t>выражениями, фразеологизмами, синонимами</a:t>
            </a:r>
            <a:r>
              <a:rPr lang="ru-RU" sz="6400" dirty="0" smtClean="0"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cs typeface="Arial" pitchFamily="34" charset="0"/>
              </a:rPr>
              <a:t>р</a:t>
            </a:r>
            <a:r>
              <a:rPr lang="ru-RU" sz="6400" dirty="0" smtClean="0">
                <a:cs typeface="Arial" pitchFamily="34" charset="0"/>
              </a:rPr>
              <a:t>азвитие  умения тонко чувствовать форму и ритм родного языка.</a:t>
            </a:r>
          </a:p>
          <a:p>
            <a:pPr marL="82296" indent="0">
              <a:buNone/>
            </a:pPr>
            <a:endParaRPr lang="ru-RU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new\Desktop\IMG-8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2559" y="2310409"/>
            <a:ext cx="4608510" cy="25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986674" cy="46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75" y="1700808"/>
            <a:ext cx="37444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4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Нетрадиционные способы разучивания стихотворений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82296" indent="0">
              <a:buNone/>
            </a:pPr>
            <a:r>
              <a:rPr lang="ru-RU" sz="3800" b="1" i="1" dirty="0">
                <a:solidFill>
                  <a:srgbClr val="00B050"/>
                </a:solidFill>
              </a:rPr>
              <a:t>Учим стихи в движении.</a:t>
            </a:r>
            <a:endParaRPr lang="ru-RU" sz="3800" dirty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ru-RU" sz="3800" dirty="0" smtClean="0"/>
              <a:t>- Педагог </a:t>
            </a:r>
            <a:r>
              <a:rPr lang="ru-RU" sz="3800" dirty="0"/>
              <a:t>выразительно читает весь текст, </a:t>
            </a:r>
            <a:r>
              <a:rPr lang="ru-RU" sz="3800" dirty="0" smtClean="0"/>
              <a:t>предлагает </a:t>
            </a:r>
            <a:r>
              <a:rPr lang="ru-RU" sz="3800" dirty="0"/>
              <a:t>его разыграть, изобразить в движении.  Воспитатель показывает, какие движения дети будут изображать на слова текста. </a:t>
            </a:r>
            <a:r>
              <a:rPr lang="ru-RU" sz="3800" dirty="0" smtClean="0"/>
              <a:t>Дети </a:t>
            </a:r>
            <a:r>
              <a:rPr lang="ru-RU" sz="3800" dirty="0"/>
              <a:t>вместе с воспитателем произносят слова и выполняют движения.</a:t>
            </a:r>
          </a:p>
          <a:p>
            <a:pPr marL="82296" indent="0">
              <a:buNone/>
            </a:pPr>
            <a:r>
              <a:rPr lang="ru-RU" sz="3800" dirty="0"/>
              <a:t> </a:t>
            </a:r>
            <a:r>
              <a:rPr lang="ru-RU" sz="3800" dirty="0" smtClean="0"/>
              <a:t>- Педагог </a:t>
            </a:r>
            <a:r>
              <a:rPr lang="ru-RU" sz="3800" dirty="0"/>
              <a:t>предлагает ребёнку взять большую толстую </a:t>
            </a:r>
            <a:r>
              <a:rPr lang="ru-RU" sz="3800" dirty="0" smtClean="0"/>
              <a:t>нить и </a:t>
            </a:r>
            <a:r>
              <a:rPr lang="ru-RU" sz="3800" dirty="0"/>
              <a:t>«смотать из стихотворения клубочек». Вместе с ним, ритмично, мы как бы «наматываем» строчку за строчкой на «катушку» в нашей голове. </a:t>
            </a:r>
            <a:r>
              <a:rPr lang="ru-RU" sz="3800" dirty="0" smtClean="0"/>
              <a:t>А </a:t>
            </a:r>
            <a:r>
              <a:rPr lang="ru-RU" sz="3800" dirty="0"/>
              <a:t>теперь рассказываем снова и разматываем, а потом снова наматываем. Затем мы прячем ручки вместе с клубочком за спинку и «наматываем понарошку». Тут основной принцип в том, что ребенку-</a:t>
            </a:r>
            <a:r>
              <a:rPr lang="ru-RU" sz="3800" dirty="0" err="1"/>
              <a:t>кинестетику</a:t>
            </a:r>
            <a:r>
              <a:rPr lang="ru-RU" sz="3800" dirty="0"/>
              <a:t> </a:t>
            </a:r>
            <a:r>
              <a:rPr lang="ru-RU" sz="3800" dirty="0" smtClean="0"/>
              <a:t>мы </a:t>
            </a:r>
            <a:r>
              <a:rPr lang="ru-RU" sz="3800" dirty="0"/>
              <a:t>даем необходимую для запоминания опору - подкрепляем запоминание двигательным актом. </a:t>
            </a:r>
            <a:endParaRPr lang="ru-RU" sz="3800" dirty="0" smtClean="0"/>
          </a:p>
          <a:p>
            <a:pPr marL="82296" indent="0">
              <a:buNone/>
            </a:pPr>
            <a:r>
              <a:rPr lang="ru-RU" sz="3800" dirty="0" smtClean="0"/>
              <a:t>- Педагог </a:t>
            </a:r>
            <a:r>
              <a:rPr lang="ru-RU" sz="3800" dirty="0" smtClean="0"/>
              <a:t>предлагает </a:t>
            </a:r>
            <a:r>
              <a:rPr lang="ru-RU" sz="3800" dirty="0"/>
              <a:t>ребёнку класть </a:t>
            </a:r>
            <a:r>
              <a:rPr lang="ru-RU" sz="3800" dirty="0" smtClean="0"/>
              <a:t>шарики</a:t>
            </a:r>
            <a:r>
              <a:rPr lang="ru-RU" sz="3800" dirty="0"/>
              <a:t>. </a:t>
            </a:r>
            <a:r>
              <a:rPr lang="ru-RU" sz="3800" dirty="0" smtClean="0"/>
              <a:t>Строчка (слово) -шарик</a:t>
            </a:r>
            <a:r>
              <a:rPr lang="ru-RU" sz="3800" dirty="0"/>
              <a:t>, а затем вынимать по одному и снова класть. Или нанизывать на нитку бусины</a:t>
            </a:r>
            <a:r>
              <a:rPr lang="ru-RU" sz="3800" dirty="0" smtClean="0"/>
              <a:t>.</a:t>
            </a:r>
          </a:p>
          <a:p>
            <a:pPr marL="82296" indent="0">
              <a:buNone/>
            </a:pPr>
            <a:r>
              <a:rPr lang="ru-RU" sz="3800" dirty="0" smtClean="0"/>
              <a:t>- </a:t>
            </a:r>
            <a:r>
              <a:rPr lang="ru-RU" sz="3800" dirty="0" err="1" smtClean="0"/>
              <a:t>Отхлопование</a:t>
            </a:r>
            <a:r>
              <a:rPr lang="ru-RU" sz="3800" dirty="0" smtClean="0"/>
              <a:t> </a:t>
            </a:r>
            <a:r>
              <a:rPr lang="ru-RU" sz="3800" dirty="0"/>
              <a:t>(отстукивание, </a:t>
            </a:r>
            <a:r>
              <a:rPr lang="ru-RU" sz="3800" dirty="0" err="1" smtClean="0"/>
              <a:t>протоптование</a:t>
            </a:r>
            <a:r>
              <a:rPr lang="ru-RU" sz="3800" dirty="0"/>
              <a:t>, отбивание мячом и т. д.) ритма стихотворения.</a:t>
            </a:r>
            <a:br>
              <a:rPr lang="ru-RU" sz="3800" dirty="0"/>
            </a:br>
            <a:r>
              <a:rPr lang="ru-RU" sz="3800" dirty="0" smtClean="0"/>
              <a:t>- Заучивание </a:t>
            </a:r>
            <a:r>
              <a:rPr lang="ru-RU" sz="3800" dirty="0"/>
              <a:t>текста при выполнении графических заданий: обведении изображений по точкам, раскрашивании и т. д.</a:t>
            </a:r>
          </a:p>
          <a:p>
            <a:pPr>
              <a:buFontTx/>
              <a:buChar char="-"/>
            </a:pPr>
            <a:endParaRPr lang="ru-RU" sz="3800" dirty="0"/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573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2296" indent="0"/>
            <a:r>
              <a:rPr lang="ru-RU" sz="4400" b="1" i="1" dirty="0">
                <a:solidFill>
                  <a:srgbClr val="00B050"/>
                </a:solidFill>
              </a:rPr>
              <a:t>Учим стихи в движении.</a:t>
            </a:r>
            <a:endParaRPr lang="ru-RU" sz="44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E:\детсад для презентации\689A1513-183F-43A7-80CD-4B692FA7889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650" y="2287798"/>
            <a:ext cx="4654771" cy="36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детсад для презентации\11CE82C0-B44A-4298-AF76-101C35B16E3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82916" y="-13618884"/>
            <a:ext cx="14185577" cy="522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етсад для презентации\11CE82C0-B44A-4298-AF76-101C35B16E3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6016" y="2420888"/>
            <a:ext cx="468052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791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Нетрадиционные способы разучивания стихотворений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82296" indent="0">
              <a:buNone/>
            </a:pPr>
            <a:r>
              <a:rPr lang="ru-RU" sz="8000" b="1" u="sng" dirty="0">
                <a:solidFill>
                  <a:srgbClr val="00B050"/>
                </a:solidFill>
              </a:rPr>
              <a:t>Слуховой метод</a:t>
            </a:r>
            <a:endParaRPr lang="ru-RU" sz="8000" u="sng" dirty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ru-RU" sz="5600" dirty="0" smtClean="0"/>
              <a:t>Опора  </a:t>
            </a:r>
            <a:r>
              <a:rPr lang="ru-RU" sz="5600" dirty="0"/>
              <a:t>на сочетание двух или четырех строк, объединенных рифмой. Идет слухоречевая опора на рифму. Так, разучивается каждый куплет, а потом читается все стихотворение целиком.</a:t>
            </a:r>
          </a:p>
          <a:p>
            <a:pPr marL="82296" indent="0">
              <a:buNone/>
            </a:pPr>
            <a:r>
              <a:rPr lang="ru-RU" sz="7200" b="1" u="sng" dirty="0">
                <a:solidFill>
                  <a:srgbClr val="0070C0"/>
                </a:solidFill>
              </a:rPr>
              <a:t>И</a:t>
            </a:r>
            <a:r>
              <a:rPr lang="ru-RU" sz="7200" b="1" u="sng" dirty="0" smtClean="0">
                <a:solidFill>
                  <a:srgbClr val="0070C0"/>
                </a:solidFill>
              </a:rPr>
              <a:t>гровые </a:t>
            </a:r>
            <a:r>
              <a:rPr lang="ru-RU" sz="7200" b="1" u="sng" dirty="0">
                <a:solidFill>
                  <a:srgbClr val="0070C0"/>
                </a:solidFill>
              </a:rPr>
              <a:t>приёмы:</a:t>
            </a:r>
          </a:p>
          <a:p>
            <a:pPr marL="82296" indent="0">
              <a:buNone/>
            </a:pPr>
            <a:r>
              <a:rPr lang="ru-RU" sz="5500" b="1" dirty="0">
                <a:solidFill>
                  <a:srgbClr val="00B050"/>
                </a:solidFill>
              </a:rPr>
              <a:t>«Подскажи словечко»</a:t>
            </a:r>
            <a:r>
              <a:rPr lang="ru-RU" sz="5500" dirty="0"/>
              <a:t> </a:t>
            </a:r>
            <a:r>
              <a:rPr lang="ru-RU" sz="5600" dirty="0"/>
              <a:t>- </a:t>
            </a:r>
            <a:r>
              <a:rPr lang="ru-RU" sz="5600" dirty="0" smtClean="0"/>
              <a:t>стимулом </a:t>
            </a:r>
            <a:r>
              <a:rPr lang="ru-RU" sz="5600" dirty="0"/>
              <a:t>служит игра «Поэты». Ребёнку предлагают, взяв на себя роль поэта, договаривать рифмующиеся слова, тем самым заканчивая фразы стихотворения. </a:t>
            </a:r>
            <a:endParaRPr lang="ru-RU" sz="5600" dirty="0" smtClean="0"/>
          </a:p>
          <a:p>
            <a:pPr marL="82296" indent="0">
              <a:buNone/>
            </a:pPr>
            <a:r>
              <a:rPr lang="ru-RU" sz="5500" b="1" dirty="0" smtClean="0">
                <a:solidFill>
                  <a:srgbClr val="00B050"/>
                </a:solidFill>
              </a:rPr>
              <a:t>«</a:t>
            </a:r>
            <a:r>
              <a:rPr lang="ru-RU" sz="5500" b="1" dirty="0">
                <a:solidFill>
                  <a:srgbClr val="00B050"/>
                </a:solidFill>
              </a:rPr>
              <a:t>Эхо»</a:t>
            </a:r>
            <a:r>
              <a:rPr lang="ru-RU" sz="5500" dirty="0">
                <a:solidFill>
                  <a:srgbClr val="00B050"/>
                </a:solidFill>
              </a:rPr>
              <a:t> </a:t>
            </a:r>
            <a:r>
              <a:rPr lang="ru-RU" sz="7200" dirty="0" smtClean="0">
                <a:solidFill>
                  <a:srgbClr val="00B050"/>
                </a:solidFill>
              </a:rPr>
              <a:t>- </a:t>
            </a:r>
            <a:r>
              <a:rPr lang="ru-RU" sz="5600" dirty="0" smtClean="0"/>
              <a:t>каждую </a:t>
            </a:r>
            <a:r>
              <a:rPr lang="ru-RU" sz="5600" dirty="0"/>
              <a:t>стихотворную строчку сначала читает взрослый, например, с вопросительной интонацией, а ребенок отвечает, повторяя эту </a:t>
            </a:r>
            <a:r>
              <a:rPr lang="ru-RU" sz="5600" dirty="0" smtClean="0"/>
              <a:t>строчку. Либо взрослый </a:t>
            </a:r>
            <a:r>
              <a:rPr lang="ru-RU" sz="5600" dirty="0"/>
              <a:t>читает шепотом, а ребенок повторяет громко</a:t>
            </a:r>
            <a:r>
              <a:rPr lang="ru-RU" sz="5600" dirty="0" smtClean="0"/>
              <a:t>.</a:t>
            </a:r>
          </a:p>
          <a:p>
            <a:pPr marL="82296" indent="0">
              <a:buNone/>
            </a:pPr>
            <a:r>
              <a:rPr lang="ru-RU" sz="5500" b="1" dirty="0" smtClean="0">
                <a:solidFill>
                  <a:srgbClr val="00B050"/>
                </a:solidFill>
              </a:rPr>
              <a:t>«Приём </a:t>
            </a:r>
            <a:r>
              <a:rPr lang="ru-RU" sz="5500" b="1" dirty="0">
                <a:solidFill>
                  <a:srgbClr val="00B050"/>
                </a:solidFill>
              </a:rPr>
              <a:t>«</a:t>
            </a:r>
            <a:r>
              <a:rPr lang="ru-RU" sz="5500" b="1" dirty="0" err="1" smtClean="0">
                <a:solidFill>
                  <a:srgbClr val="00B050"/>
                </a:solidFill>
              </a:rPr>
              <a:t>Магнитофончик</a:t>
            </a:r>
            <a:r>
              <a:rPr lang="ru-RU" sz="5500" b="1" dirty="0" smtClean="0">
                <a:solidFill>
                  <a:srgbClr val="00B050"/>
                </a:solidFill>
              </a:rPr>
              <a:t>» </a:t>
            </a:r>
            <a:r>
              <a:rPr lang="ru-RU" sz="5600" dirty="0" smtClean="0"/>
              <a:t>- взрослый предлагаете ребенку </a:t>
            </a:r>
            <a:r>
              <a:rPr lang="ru-RU" sz="5600" dirty="0"/>
              <a:t>включит в головке воображаемый </a:t>
            </a:r>
            <a:r>
              <a:rPr lang="ru-RU" sz="5600" dirty="0" err="1"/>
              <a:t>магнитофончик</a:t>
            </a:r>
            <a:r>
              <a:rPr lang="ru-RU" sz="5600" dirty="0"/>
              <a:t>, который будет записывать, а потом воспроизводить стихотворение. </a:t>
            </a:r>
            <a:endParaRPr lang="ru-RU" sz="5600" dirty="0" smtClean="0"/>
          </a:p>
          <a:p>
            <a:pPr marL="82296" indent="0">
              <a:buNone/>
            </a:pPr>
            <a:r>
              <a:rPr lang="ru-RU" sz="5500" b="1" dirty="0" smtClean="0">
                <a:solidFill>
                  <a:srgbClr val="00B050"/>
                </a:solidFill>
              </a:rPr>
              <a:t>«</a:t>
            </a:r>
            <a:r>
              <a:rPr lang="ru-RU" sz="5500" b="1" dirty="0">
                <a:solidFill>
                  <a:srgbClr val="00B050"/>
                </a:solidFill>
              </a:rPr>
              <a:t>Снежный ком»</a:t>
            </a:r>
            <a:r>
              <a:rPr lang="ru-RU" sz="5500" dirty="0">
                <a:solidFill>
                  <a:srgbClr val="00B050"/>
                </a:solidFill>
              </a:rPr>
              <a:t> </a:t>
            </a:r>
            <a:r>
              <a:rPr lang="ru-RU" sz="5600" dirty="0" smtClean="0"/>
              <a:t> (игра с мячом)- </a:t>
            </a:r>
            <a:r>
              <a:rPr lang="ru-RU" sz="5600" dirty="0"/>
              <a:t> в этом приёме происходит запоминание стихотворения путём постепенного увеличения количества строк при их </a:t>
            </a:r>
            <a:r>
              <a:rPr lang="ru-RU" sz="5600" dirty="0" smtClean="0"/>
              <a:t>повторении.</a:t>
            </a:r>
          </a:p>
          <a:p>
            <a:pPr marL="82296" indent="0">
              <a:buNone/>
            </a:pPr>
            <a:endParaRPr lang="ru-RU" sz="5600" dirty="0"/>
          </a:p>
        </p:txBody>
      </p:sp>
    </p:spTree>
    <p:extLst>
      <p:ext uri="{BB962C8B-B14F-4D97-AF65-F5344CB8AC3E}">
        <p14:creationId xmlns:p14="http://schemas.microsoft.com/office/powerpoint/2010/main" val="2806978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Нетрадиционные способы разучивания стихотворений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endParaRPr lang="ru-RU" sz="1900" i="1" u="sng" dirty="0" smtClean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ru-RU" sz="2100" dirty="0"/>
              <a:t> </a:t>
            </a:r>
            <a:r>
              <a:rPr lang="ru-RU" sz="2100" b="1" dirty="0">
                <a:solidFill>
                  <a:srgbClr val="00B050"/>
                </a:solidFill>
              </a:rPr>
              <a:t>«Чтение с различным настроением»</a:t>
            </a:r>
            <a:r>
              <a:rPr lang="ru-RU" sz="2100" i="1" dirty="0">
                <a:solidFill>
                  <a:srgbClr val="00B050"/>
                </a:solidFill>
              </a:rPr>
              <a:t> </a:t>
            </a:r>
            <a:r>
              <a:rPr lang="ru-RU" sz="2100" u="sng" dirty="0">
                <a:solidFill>
                  <a:srgbClr val="00B050"/>
                </a:solidFill>
              </a:rPr>
              <a:t> </a:t>
            </a:r>
            <a:r>
              <a:rPr lang="ru-RU" sz="2000" dirty="0"/>
              <a:t>- данный прием способствует не только запоминанию наизусть, но и помогает осваивать выразительные средства языка. Вспомогательным средством служат картинки из серии «Настроение».</a:t>
            </a:r>
          </a:p>
          <a:p>
            <a:pPr marL="82296" indent="0">
              <a:buNone/>
            </a:pPr>
            <a:r>
              <a:rPr lang="ru-RU" sz="2100" dirty="0">
                <a:solidFill>
                  <a:srgbClr val="00B050"/>
                </a:solidFill>
              </a:rPr>
              <a:t> </a:t>
            </a:r>
            <a:r>
              <a:rPr lang="ru-RU" sz="2100" b="1" dirty="0">
                <a:solidFill>
                  <a:srgbClr val="00B050"/>
                </a:solidFill>
              </a:rPr>
              <a:t>«Чтение стихов-диалогов по ролям»</a:t>
            </a:r>
            <a:r>
              <a:rPr lang="ru-RU" sz="2100" i="1" dirty="0"/>
              <a:t> </a:t>
            </a:r>
            <a:r>
              <a:rPr lang="ru-RU" sz="2100" dirty="0"/>
              <a:t> - </a:t>
            </a:r>
            <a:r>
              <a:rPr lang="ru-RU" sz="2000" dirty="0"/>
              <a:t>этот прием позволяет  запоминать текст и  развивать артистические способности детей.</a:t>
            </a:r>
          </a:p>
          <a:p>
            <a:pPr marL="82296" indent="0">
              <a:buNone/>
            </a:pPr>
            <a:r>
              <a:rPr lang="ru-RU" sz="2100" b="1" i="1" dirty="0" smtClean="0">
                <a:solidFill>
                  <a:srgbClr val="00B050"/>
                </a:solidFill>
              </a:rPr>
              <a:t>«Учим </a:t>
            </a:r>
            <a:r>
              <a:rPr lang="ru-RU" sz="2100" b="1" i="1" dirty="0">
                <a:solidFill>
                  <a:srgbClr val="00B050"/>
                </a:solidFill>
              </a:rPr>
              <a:t>стихи </a:t>
            </a:r>
            <a:r>
              <a:rPr lang="ru-RU" sz="2100" b="1" i="1" dirty="0" smtClean="0">
                <a:solidFill>
                  <a:srgbClr val="00B050"/>
                </a:solidFill>
              </a:rPr>
              <a:t>построчно».</a:t>
            </a:r>
            <a:endParaRPr lang="ru-RU" sz="2100" b="1" dirty="0">
              <a:solidFill>
                <a:srgbClr val="00B050"/>
              </a:solidFill>
            </a:endParaRPr>
          </a:p>
          <a:p>
            <a:pPr marL="82296" indent="0">
              <a:buNone/>
            </a:pPr>
            <a:r>
              <a:rPr lang="ru-RU" sz="1900" dirty="0" smtClean="0"/>
              <a:t>Дети </a:t>
            </a:r>
            <a:r>
              <a:rPr lang="ru-RU" sz="1900" dirty="0"/>
              <a:t>собираются в кружок, педагог читает стихотворение и «раздает» (в устной форме) каждому по одной строчке со словами: «Запомни, повтори и дотронься рукой до соседа, тот скажет свою строчку и дотронется до следующего и так до конца». «Раздавая» строчки, необходимо учитывать индивидуальные особенности каждого ребенка: давать детям с хорошей памятью длинные строчки, с </a:t>
            </a:r>
            <a:r>
              <a:rPr lang="ru-RU" sz="1900" dirty="0" smtClean="0"/>
              <a:t>недостаточно хорошей </a:t>
            </a:r>
            <a:r>
              <a:rPr lang="ru-RU" sz="1900" dirty="0"/>
              <a:t>– короткие.</a:t>
            </a:r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852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</a:rPr>
              <a:t>Нетрадиционные способы </a:t>
            </a:r>
            <a:r>
              <a:rPr lang="ru-RU" sz="2400" b="1" dirty="0" smtClean="0">
                <a:solidFill>
                  <a:srgbClr val="FF0000"/>
                </a:solidFill>
                <a:effectLst/>
              </a:rPr>
              <a:t>работы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7875" y="1196752"/>
            <a:ext cx="5152616" cy="5051648"/>
          </a:xfrm>
        </p:spPr>
        <p:txBody>
          <a:bodyPr/>
          <a:lstStyle/>
          <a:p>
            <a:pPr marL="82296" indent="0" algn="ctr">
              <a:buNone/>
            </a:pPr>
            <a:r>
              <a:rPr lang="ru-RU" sz="2000" b="1" i="1" dirty="0" smtClean="0">
                <a:solidFill>
                  <a:srgbClr val="00B050"/>
                </a:solidFill>
              </a:rPr>
              <a:t> Мнемотехника </a:t>
            </a:r>
            <a:r>
              <a:rPr lang="ru-RU" sz="2000" b="1" i="1" dirty="0">
                <a:solidFill>
                  <a:srgbClr val="00B050"/>
                </a:solidFill>
              </a:rPr>
              <a:t>(наглядное моделирование).</a:t>
            </a:r>
            <a:endParaRPr lang="ru-RU" sz="2000" dirty="0">
              <a:solidFill>
                <a:srgbClr val="00B050"/>
              </a:solidFill>
            </a:endParaRPr>
          </a:p>
          <a:p>
            <a:pPr marL="82296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276872"/>
            <a:ext cx="4824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—система  </a:t>
            </a:r>
            <a:r>
              <a:rPr lang="ru-RU" dirty="0"/>
              <a:t>приемов, облегчающих запоминание и увеличивающих объем памяти путём образования дополнительных </a:t>
            </a:r>
            <a:r>
              <a:rPr lang="ru-RU" dirty="0" smtClean="0"/>
              <a:t>ассоциаций.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При запоминании работает и слуховое, и зрительное </a:t>
            </a:r>
            <a:r>
              <a:rPr lang="ru-RU" dirty="0" smtClean="0"/>
              <a:t>восприятие. </a:t>
            </a:r>
            <a:r>
              <a:rPr lang="ru-RU" dirty="0"/>
              <a:t>Начинается работа с простейших </a:t>
            </a:r>
            <a:r>
              <a:rPr lang="ru-RU" dirty="0" err="1"/>
              <a:t>мнемоквадратов</a:t>
            </a:r>
            <a:r>
              <a:rPr lang="ru-RU" dirty="0"/>
              <a:t>. </a:t>
            </a:r>
            <a:r>
              <a:rPr lang="ru-RU" dirty="0" smtClean="0"/>
              <a:t>Затем </a:t>
            </a:r>
            <a:r>
              <a:rPr lang="ru-RU" dirty="0"/>
              <a:t>последовательно переходим к </a:t>
            </a:r>
            <a:r>
              <a:rPr lang="ru-RU" dirty="0" err="1"/>
              <a:t>мнемодорожкам</a:t>
            </a:r>
            <a:r>
              <a:rPr lang="ru-RU" dirty="0"/>
              <a:t> - поэтапному кодированию сочетаний слов, запоминанию и воспроизведению предложений по условным символам. И позже к </a:t>
            </a:r>
            <a:r>
              <a:rPr lang="ru-RU" dirty="0" err="1"/>
              <a:t>мнемотаблицам</a:t>
            </a:r>
            <a:r>
              <a:rPr lang="ru-RU" dirty="0"/>
              <a:t>.</a:t>
            </a:r>
          </a:p>
          <a:p>
            <a:r>
              <a:rPr lang="ru-RU" dirty="0"/>
              <a:t>Количество ячеек в таблице зависит от сложности и размера текста, а также от возраста </a:t>
            </a:r>
            <a:r>
              <a:rPr lang="ru-RU" dirty="0" smtClean="0"/>
              <a:t>ребенка. </a:t>
            </a:r>
            <a:endParaRPr lang="ru-RU" dirty="0"/>
          </a:p>
        </p:txBody>
      </p:sp>
      <p:pic>
        <p:nvPicPr>
          <p:cNvPr id="1026" name="Picture 2" descr="C:\Users\new\Desktop\452382_362f89a170e3498fa1baa1fbbe4a801a_m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69725"/>
            <a:ext cx="3024336" cy="360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71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55" y="0"/>
            <a:ext cx="82311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480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21944"/>
            <a:ext cx="7498080" cy="51613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Нетрадиционные способы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196752"/>
            <a:ext cx="3456384" cy="5256584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2400" dirty="0">
                <a:solidFill>
                  <a:srgbClr val="00B050"/>
                </a:solidFill>
              </a:rPr>
              <a:t>Использование опорных рисунков для обучения заучиванию стихотворений увлекает детей, превращает занятие в </a:t>
            </a:r>
            <a:r>
              <a:rPr lang="ru-RU" sz="2400" dirty="0" smtClean="0">
                <a:solidFill>
                  <a:srgbClr val="00B050"/>
                </a:solidFill>
              </a:rPr>
              <a:t>игру. С помощью схем ребёнок легко овладевает словом или фразой, может  запомнить и выучить довольно быстро любое стихотворение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5" name="Picture 2" descr="E:\детсад для презентации\4D20B4A7-1A77-4A9D-8098-5876107D608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52" t="-11318" r="18152" b="11318"/>
          <a:stretch/>
        </p:blipFill>
        <p:spPr bwMode="auto">
          <a:xfrm rot="5400000">
            <a:off x="601463" y="918817"/>
            <a:ext cx="5786287" cy="41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0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Нетрадиционные способы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1701" y="1340768"/>
            <a:ext cx="7714795" cy="5088632"/>
          </a:xfrm>
        </p:spPr>
        <p:txBody>
          <a:bodyPr/>
          <a:lstStyle/>
          <a:p>
            <a:pPr marL="82296" indent="0">
              <a:buNone/>
            </a:pPr>
            <a:r>
              <a:rPr lang="ru-RU" b="1" i="1" dirty="0">
                <a:solidFill>
                  <a:srgbClr val="00B050"/>
                </a:solidFill>
              </a:rPr>
              <a:t>Мнемотехника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4036127" cy="296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80218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4653136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Зрительный образ, сохранившийся у ребенка после прослушивания, сопровождающегося просмотром рисунков, позволяет значительно быстрее вспомнить </a:t>
            </a:r>
            <a:r>
              <a:rPr lang="ru-RU" dirty="0" smtClean="0">
                <a:solidFill>
                  <a:srgbClr val="00B050"/>
                </a:solidFill>
              </a:rPr>
              <a:t>литературное произведение.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51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936104"/>
          </a:xfrm>
        </p:spPr>
        <p:txBody>
          <a:bodyPr/>
          <a:lstStyle/>
          <a:p>
            <a:r>
              <a:rPr lang="ru-RU" sz="4400" dirty="0">
                <a:solidFill>
                  <a:srgbClr val="FF0000"/>
                </a:solidFill>
              </a:rPr>
              <a:t>Нетрадиционные способы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625" y="1196752"/>
            <a:ext cx="3528391" cy="5400600"/>
          </a:xfrm>
        </p:spPr>
        <p:txBody>
          <a:bodyPr>
            <a:normAutofit fontScale="62500" lnSpcReduction="20000"/>
          </a:bodyPr>
          <a:lstStyle/>
          <a:p>
            <a:pPr marL="82296" indent="0">
              <a:buNone/>
            </a:pPr>
            <a:r>
              <a:rPr lang="ru-RU" sz="3600" b="1" u="sng" dirty="0">
                <a:solidFill>
                  <a:srgbClr val="00B050"/>
                </a:solidFill>
              </a:rPr>
              <a:t>Театральный.</a:t>
            </a:r>
          </a:p>
          <a:p>
            <a:pPr marL="82296" indent="0">
              <a:buNone/>
            </a:pPr>
            <a:r>
              <a:rPr lang="ru-RU" sz="2900" dirty="0"/>
              <a:t>Б</a:t>
            </a:r>
            <a:r>
              <a:rPr lang="ru-RU" sz="2900" dirty="0" smtClean="0"/>
              <a:t>ыстро </a:t>
            </a:r>
            <a:r>
              <a:rPr lang="ru-RU" sz="2900" dirty="0"/>
              <a:t>помогают запомнить текст с диалогами и действиями различные виды «театров» с их атрибутикой.</a:t>
            </a:r>
          </a:p>
          <a:p>
            <a:pPr marL="82296" indent="0">
              <a:buNone/>
            </a:pPr>
            <a:r>
              <a:rPr lang="ru-RU" sz="2900" dirty="0"/>
              <a:t>Дети 5-го года жизни разыграют и в пальчиковом, и в перчаточном театре, и в лицах.</a:t>
            </a:r>
          </a:p>
          <a:p>
            <a:pPr marL="82296" indent="0">
              <a:buNone/>
            </a:pPr>
            <a:r>
              <a:rPr lang="ru-RU" sz="2900" dirty="0"/>
              <a:t>Детям 6-го года жизни </a:t>
            </a:r>
            <a:r>
              <a:rPr lang="ru-RU" sz="2900" dirty="0" smtClean="0"/>
              <a:t>можно </a:t>
            </a:r>
            <a:r>
              <a:rPr lang="ru-RU" sz="2900" dirty="0"/>
              <a:t>самим </a:t>
            </a:r>
            <a:r>
              <a:rPr lang="ru-RU" sz="2900" dirty="0" smtClean="0"/>
              <a:t>выбирать </a:t>
            </a:r>
            <a:r>
              <a:rPr lang="ru-RU" sz="2900" dirty="0"/>
              <a:t>вид театра. При </a:t>
            </a:r>
            <a:r>
              <a:rPr lang="ru-RU" sz="2900" dirty="0" smtClean="0"/>
              <a:t>этом нужно </a:t>
            </a:r>
            <a:r>
              <a:rPr lang="ru-RU" sz="2900" dirty="0"/>
              <a:t>постепенно выучить произведение: сначала диалог персонажей, а затем и слова автора</a:t>
            </a:r>
            <a:r>
              <a:rPr lang="ru-RU" sz="2900" dirty="0" smtClean="0"/>
              <a:t>.</a:t>
            </a:r>
          </a:p>
          <a:p>
            <a:pPr marL="82296" indent="0">
              <a:buNone/>
            </a:pPr>
            <a:r>
              <a:rPr lang="ru-RU" sz="2900" dirty="0" smtClean="0"/>
              <a:t>Можно </a:t>
            </a:r>
            <a:r>
              <a:rPr lang="ru-RU" sz="2900" dirty="0"/>
              <a:t>детям представить ступеньки лестницы и на этих ступенькам «разложить» весь текст, например, </a:t>
            </a:r>
            <a:r>
              <a:rPr lang="ru-RU" sz="2900" dirty="0" smtClean="0"/>
              <a:t>стихотворение, </a:t>
            </a:r>
            <a:r>
              <a:rPr lang="ru-RU" sz="2900" dirty="0"/>
              <a:t>а потом медленно шагать по ступенькам и читать стихотворение.                </a:t>
            </a:r>
          </a:p>
          <a:p>
            <a:endParaRPr lang="ru-RU" sz="29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1340768"/>
            <a:ext cx="2952328" cy="2736304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037"/>
            <a:ext cx="3312368" cy="285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детсад для презентации\F48A5074-6C43-46E5-911F-A422BB77033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1849" y="3749027"/>
            <a:ext cx="2873180" cy="33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16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             </a:t>
            </a:r>
            <a:r>
              <a:rPr lang="ru-RU" sz="4000" dirty="0" smtClean="0">
                <a:solidFill>
                  <a:srgbClr val="FF0000"/>
                </a:solidFill>
              </a:rPr>
              <a:t>Проблема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052736"/>
            <a:ext cx="7096832" cy="554461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2000" dirty="0" smtClean="0">
                <a:cs typeface="Arial" pitchFamily="34" charset="0"/>
              </a:rPr>
              <a:t>К сожалению, современные дети редко просят почитать им, предпочитая книгам компьютерные игры, гаджеты или просмотр мультфильмов. Да и родители не всегда находят время  для чтения им книг, </a:t>
            </a:r>
            <a:r>
              <a:rPr lang="ru-RU" sz="2000" dirty="0">
                <a:cs typeface="Arial" pitchFamily="34" charset="0"/>
              </a:rPr>
              <a:t>теряются традиции семейного чтения</a:t>
            </a:r>
            <a:r>
              <a:rPr lang="ru-RU" sz="2000" dirty="0" smtClean="0">
                <a:cs typeface="Arial" pitchFamily="34" charset="0"/>
              </a:rPr>
              <a:t>,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ru-RU" sz="2000" dirty="0" smtClean="0">
                <a:cs typeface="Arial" pitchFamily="34" charset="0"/>
              </a:rPr>
              <a:t>не посещают библиотеки. Результат- низкий уровень речевого общения!</a:t>
            </a:r>
          </a:p>
          <a:p>
            <a:pPr marL="82296" indent="0">
              <a:buNone/>
            </a:pPr>
            <a:r>
              <a:rPr lang="ru-RU" sz="2000" dirty="0" smtClean="0"/>
              <a:t>Дошкольник </a:t>
            </a:r>
            <a:r>
              <a:rPr lang="ru-RU" sz="2000" dirty="0"/>
              <a:t>- это слушатель, а не читатель! Его встреча с книгой полностью определяется взрослым человеком, начиная от выбора текста для чтения и кончая продолжительностью общения с книгой. Вкус, интерес к произведению, его трактовка, умения ориентироваться в круге детского чтения, создания системы чтения – все это во власти взрослого (педагога в детском саду и родителей дома). От взрослого в большой степени зависит и то, станет ли ребенок настоящим, увлеченным читателем или встреча с книгой в дошкольном детстве мелькнет лишь эпизодом в его жизни. </a:t>
            </a:r>
            <a:endParaRPr lang="ru-RU" sz="20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 </a:t>
            </a:r>
            <a:r>
              <a:rPr lang="ru-RU" sz="2700" dirty="0">
                <a:solidFill>
                  <a:srgbClr val="FF0000"/>
                </a:solidFill>
              </a:rPr>
              <a:t>Использование нестандартного подхода к заучиванию произведений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облегчает </a:t>
            </a:r>
            <a:r>
              <a:rPr lang="ru-RU" dirty="0"/>
              <a:t>и ускоряет процесс запоминания и усвоения материала;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учит детей видеть главное;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систематизировать полученные знания;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развивает психические процессы — память, внимание, воображение, мышление, ведь именно они тесно связаны с полноценным развитием речи.</a:t>
            </a:r>
          </a:p>
          <a:p>
            <a:pPr marL="82296" indent="0">
              <a:buNone/>
            </a:pPr>
            <a:r>
              <a:rPr lang="ru-RU" dirty="0">
                <a:solidFill>
                  <a:srgbClr val="00B050"/>
                </a:solidFill>
              </a:rPr>
              <a:t>Таким образом, разучивая стихи в работе с детьми можно достичь следующих результатов: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1. У детей появляется желание разучивать </a:t>
            </a:r>
            <a:r>
              <a:rPr lang="ru-RU" dirty="0" smtClean="0"/>
              <a:t>тексты</a:t>
            </a:r>
            <a:endParaRPr lang="ru-RU" dirty="0"/>
          </a:p>
          <a:p>
            <a:pPr>
              <a:buFont typeface="Wingdings" pitchFamily="2" charset="2"/>
              <a:buChar char="v"/>
            </a:pPr>
            <a:r>
              <a:rPr lang="ru-RU" dirty="0"/>
              <a:t>2. Расширяется круг знаний об окружающем мире.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3. Активизируется словарный запас.</a:t>
            </a:r>
          </a:p>
          <a:p>
            <a:pPr>
              <a:buFont typeface="Wingdings" pitchFamily="2" charset="2"/>
              <a:buChar char="v"/>
            </a:pPr>
            <a:r>
              <a:rPr lang="ru-RU" dirty="0"/>
              <a:t>4. Дети преодолевают робость, застенчивость, </a:t>
            </a:r>
            <a:r>
              <a:rPr lang="ru-RU" dirty="0" smtClean="0"/>
              <a:t>научатся </a:t>
            </a:r>
            <a:r>
              <a:rPr lang="ru-RU" dirty="0" smtClean="0"/>
              <a:t>свободно  </a:t>
            </a:r>
            <a:r>
              <a:rPr lang="ru-RU" dirty="0"/>
              <a:t>держаться   перед аудиторией.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6421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</a:rPr>
              <a:t>С целью ознакомления детей с художественной литературой, используются следующие формы работы:</a:t>
            </a:r>
            <a:r>
              <a:rPr lang="ru-RU" sz="2400" dirty="0">
                <a:solidFill>
                  <a:srgbClr val="FF0000"/>
                </a:solidFill>
                <a:effectLst/>
              </a:rPr>
              <a:t/>
            </a:r>
            <a:br>
              <a:rPr lang="ru-RU" sz="2400" dirty="0">
                <a:solidFill>
                  <a:srgbClr val="FF0000"/>
                </a:solidFill>
                <a:effectLst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оформление уголков чтения в группах детского сада. 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оформление тематических выставок, посвященных творчеству писателей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занятия по ознакомлению с биографиями писателей. 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создание «Мастерской» в группах, поможет привить детям бережное отношение к книге 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выставки детских рисунков и поделок, сделанных по мотивам прочитанных произведений, такие как «Наши любимые книги», «По страницам сказок», и др. 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создание книг-самоделок, по произведениям детских писателей, или по сказкам, которые дети придумывают сами 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празднование именин произведения. ( В нем будут представлены книги, которые отмечают свой юбилей);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оформление макетов по мотивам любимых сказок (над такими макетами могут работать сами дошкольники, их родители и педагоги);</a:t>
            </a:r>
          </a:p>
          <a:p>
            <a:pPr>
              <a:buFont typeface="Wingdings" pitchFamily="2" charset="2"/>
              <a:buChar char="v"/>
            </a:pPr>
            <a:r>
              <a:rPr lang="ru-RU" sz="6400" dirty="0">
                <a:solidFill>
                  <a:srgbClr val="00B050"/>
                </a:solidFill>
              </a:rPr>
              <a:t>- создание семейных библиотек позволит привлечь к работе родителей </a:t>
            </a:r>
            <a:r>
              <a:rPr lang="ru-RU" sz="6400" dirty="0" smtClean="0">
                <a:solidFill>
                  <a:srgbClr val="00B050"/>
                </a:solidFill>
              </a:rPr>
              <a:t>воспитанников</a:t>
            </a:r>
            <a:r>
              <a:rPr lang="ru-RU" sz="6400" dirty="0">
                <a:solidFill>
                  <a:srgbClr val="00B050"/>
                </a:solidFill>
              </a:rPr>
              <a:t> </a:t>
            </a:r>
            <a:r>
              <a:rPr lang="ru-RU" sz="6400" dirty="0" smtClean="0">
                <a:solidFill>
                  <a:srgbClr val="00B050"/>
                </a:solidFill>
              </a:rPr>
              <a:t>(они </a:t>
            </a:r>
            <a:r>
              <a:rPr lang="ru-RU" sz="6400" dirty="0">
                <a:solidFill>
                  <a:srgbClr val="00B050"/>
                </a:solidFill>
              </a:rPr>
              <a:t>могут принести в детский сад свои книги, альбомы из домашних библиотек, дети с удовольствием узнают, что их мамы, папы, бабушки и дедушки тоже очень любили и любят читать.)</a:t>
            </a:r>
          </a:p>
          <a:p>
            <a:pPr>
              <a:buFont typeface="Wingdings" pitchFamily="2" charset="2"/>
              <a:buChar char="v"/>
            </a:pPr>
            <a:endParaRPr lang="ru-RU" sz="7200" dirty="0"/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593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Советы для родителей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412776"/>
            <a:ext cx="7498080" cy="4800600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      При организации домашнего  чтения педагогу следует дать советы родителям, какие произведения следует читать своим детям, для этого можно использовать информационные стенды, папки-передвижки, а также провести индивидуальные консультации, во время родительских собраний.</a:t>
            </a:r>
          </a:p>
          <a:p>
            <a:pPr marL="82296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      Часто родители сетуют на нехватку времени для чтения детям книг  и на их обсуждение. В этом случае им  можно посоветовать , гуляя с ребенком в парке, сквере можно почитать на лавочке. А  возвращаясь из детского сада, занимаясь домашними делами, побеседовать с ним об уже прочитанной книге.</a:t>
            </a:r>
          </a:p>
          <a:p>
            <a:pPr marL="82296" indent="0">
              <a:buNone/>
            </a:pP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    В режиме дня нужно выделить 15-20 минут перед сном, чтобы почитать ребёнку.</a:t>
            </a:r>
          </a:p>
          <a:p>
            <a:pPr marL="82296" indent="0">
              <a:buNone/>
            </a:pP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     Традиции семейного чтения пополняют и активизируют  активный словарь, формируют фразовую речь и развивают эмоциональный мир  ребёнка!</a:t>
            </a:r>
          </a:p>
          <a:p>
            <a:pPr marL="82296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4783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Благодарю за внимание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7143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03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74980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FF0000"/>
                </a:solidFill>
              </a:rPr>
              <a:t>Цель ознакомления дошкольников с художественной </a:t>
            </a:r>
            <a:r>
              <a:rPr lang="ru-RU" sz="2700" b="1" dirty="0" smtClean="0">
                <a:solidFill>
                  <a:srgbClr val="FF0000"/>
                </a:solidFill>
              </a:rPr>
              <a:t>литературой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>
            <a:normAutofit fontScale="32500" lnSpcReduction="20000"/>
          </a:bodyPr>
          <a:lstStyle/>
          <a:p>
            <a:pPr marL="82296" indent="0" algn="ctr">
              <a:buNone/>
            </a:pPr>
            <a:r>
              <a:rPr lang="ru-RU" sz="5500" dirty="0" smtClean="0">
                <a:solidFill>
                  <a:srgbClr val="0070C0"/>
                </a:solidFill>
              </a:rPr>
              <a:t>-это формирование </a:t>
            </a:r>
            <a:r>
              <a:rPr lang="ru-RU" sz="5500" dirty="0">
                <a:solidFill>
                  <a:srgbClr val="0070C0"/>
                </a:solidFill>
              </a:rPr>
              <a:t>будущего большого «талантливого читателя», культурно образованного человека</a:t>
            </a:r>
            <a:r>
              <a:rPr lang="ru-RU" sz="5500" dirty="0" smtClean="0">
                <a:solidFill>
                  <a:srgbClr val="0070C0"/>
                </a:solidFill>
              </a:rPr>
              <a:t>.(С.Я. Маршак)</a:t>
            </a:r>
            <a:endParaRPr lang="ru-RU" sz="5500" dirty="0">
              <a:solidFill>
                <a:srgbClr val="0070C0"/>
              </a:solidFill>
            </a:endParaRPr>
          </a:p>
          <a:p>
            <a:pPr marL="82296" indent="0" algn="ctr">
              <a:buNone/>
            </a:pPr>
            <a:endParaRPr lang="ru-RU" sz="4400" b="1" u="sng" dirty="0" smtClean="0">
              <a:solidFill>
                <a:srgbClr val="00B050"/>
              </a:solidFill>
            </a:endParaRPr>
          </a:p>
          <a:p>
            <a:pPr marL="82296" indent="0" algn="ctr">
              <a:buNone/>
            </a:pPr>
            <a:r>
              <a:rPr lang="ru-RU" sz="5500" b="1" u="sng" dirty="0" smtClean="0">
                <a:solidFill>
                  <a:srgbClr val="00B050"/>
                </a:solidFill>
              </a:rPr>
              <a:t>Задачи</a:t>
            </a:r>
            <a:r>
              <a:rPr lang="ru-RU" sz="5500" b="1" u="sng" dirty="0">
                <a:solidFill>
                  <a:srgbClr val="00B050"/>
                </a:solidFill>
              </a:rPr>
              <a:t>:</a:t>
            </a:r>
          </a:p>
          <a:p>
            <a:pPr marL="82296" indent="0" algn="just">
              <a:buNone/>
            </a:pPr>
            <a:endParaRPr lang="ru-RU" dirty="0" smtClean="0"/>
          </a:p>
          <a:p>
            <a:pPr marL="82296" indent="0" algn="just">
              <a:buNone/>
            </a:pPr>
            <a:r>
              <a:rPr lang="ru-RU" sz="5500" dirty="0" smtClean="0"/>
              <a:t>1.Воспитывать </a:t>
            </a:r>
            <a:r>
              <a:rPr lang="ru-RU" sz="5500" dirty="0"/>
              <a:t>интерес к художественной литературе, развивать способность к целостному восприятию произведений разных жанров, обеспечить </a:t>
            </a:r>
            <a:r>
              <a:rPr lang="ru-RU" sz="5500" dirty="0" smtClean="0"/>
              <a:t>усвоение и понимание </a:t>
            </a:r>
            <a:r>
              <a:rPr lang="ru-RU" sz="5500" dirty="0"/>
              <a:t>содержания </a:t>
            </a:r>
            <a:r>
              <a:rPr lang="ru-RU" sz="5500" dirty="0" smtClean="0"/>
              <a:t>произведений, </a:t>
            </a:r>
            <a:r>
              <a:rPr lang="ru-RU" sz="5500" dirty="0" smtClean="0"/>
              <a:t>развивать</a:t>
            </a:r>
            <a:r>
              <a:rPr lang="ru-RU" sz="5500" dirty="0" smtClean="0"/>
              <a:t> </a:t>
            </a:r>
            <a:r>
              <a:rPr lang="ru-RU" sz="5500" dirty="0"/>
              <a:t>эмоциональную отзывчивость на него;</a:t>
            </a:r>
          </a:p>
          <a:p>
            <a:pPr marL="82296" indent="0" algn="just">
              <a:buNone/>
            </a:pPr>
            <a:r>
              <a:rPr lang="ru-RU" sz="5500" dirty="0"/>
              <a:t>2.Формировать первоначальные представления об особенностях художественной литературы: о </a:t>
            </a:r>
            <a:r>
              <a:rPr lang="ru-RU" sz="5500" dirty="0" smtClean="0"/>
              <a:t>жанрах, об </a:t>
            </a:r>
            <a:r>
              <a:rPr lang="ru-RU" sz="5500" dirty="0"/>
              <a:t>их специфических особенностях; о композиции; о простейших элементах образности в языке;</a:t>
            </a:r>
          </a:p>
          <a:p>
            <a:pPr marL="82296" indent="0" algn="just">
              <a:buNone/>
            </a:pPr>
            <a:r>
              <a:rPr lang="ru-RU" sz="5500" dirty="0"/>
              <a:t>3.Воспитывать литературно-художественный </a:t>
            </a:r>
            <a:r>
              <a:rPr lang="ru-RU" sz="5500" dirty="0" smtClean="0"/>
              <a:t>вкус</a:t>
            </a:r>
            <a:r>
              <a:rPr lang="ru-RU" sz="5500" dirty="0" smtClean="0"/>
              <a:t>; воспитывать читателя, способного сопереживать персонажам художественных</a:t>
            </a:r>
            <a:r>
              <a:rPr lang="ru-RU" sz="5500" dirty="0" smtClean="0"/>
              <a:t> произведений;</a:t>
            </a:r>
            <a:endParaRPr lang="ru-RU" sz="5500" dirty="0"/>
          </a:p>
          <a:p>
            <a:pPr marL="82296" indent="0" algn="just">
              <a:buNone/>
            </a:pPr>
            <a:r>
              <a:rPr lang="ru-RU" sz="5500" dirty="0"/>
              <a:t>4.Улавливать музыкальность, звучность, ритмичность, красоту и поэтичность рассказов, сказок, стихов; развивать поэтический слух</a:t>
            </a:r>
            <a:r>
              <a:rPr lang="ru-RU" sz="5500" dirty="0" smtClean="0"/>
              <a:t>.</a:t>
            </a:r>
          </a:p>
          <a:p>
            <a:pPr marL="82296" indent="0" algn="just">
              <a:buNone/>
            </a:pPr>
            <a:r>
              <a:rPr lang="ru-RU" sz="5500" dirty="0"/>
              <a:t> </a:t>
            </a:r>
            <a:r>
              <a:rPr lang="ru-RU" sz="5500" dirty="0" smtClean="0"/>
              <a:t>5. </a:t>
            </a:r>
            <a:r>
              <a:rPr lang="ru-RU" sz="5500" dirty="0"/>
              <a:t>Воспитывать потребность общения с книгой, культуру чтения, </a:t>
            </a:r>
            <a:r>
              <a:rPr lang="ru-RU" sz="5500" dirty="0" smtClean="0"/>
              <a:t>бережное отношение к книге.</a:t>
            </a:r>
            <a:endParaRPr lang="ru-RU" sz="5500" dirty="0"/>
          </a:p>
        </p:txBody>
      </p:sp>
    </p:spTree>
    <p:extLst>
      <p:ext uri="{BB962C8B-B14F-4D97-AF65-F5344CB8AC3E}">
        <p14:creationId xmlns:p14="http://schemas.microsoft.com/office/powerpoint/2010/main" val="362970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ew\Desktop\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32" y="807853"/>
            <a:ext cx="3600400" cy="50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ew\Desktop\i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88" y="807853"/>
            <a:ext cx="3785592" cy="50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6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</a:rPr>
              <a:t>Чтобы занятие прошло успешно, надо учесть следующее:</a:t>
            </a:r>
            <a:r>
              <a:rPr lang="ru-RU" sz="2400" dirty="0">
                <a:solidFill>
                  <a:srgbClr val="FF0000"/>
                </a:solidFill>
                <a:effectLst/>
              </a:rPr>
              <a:t/>
            </a:r>
            <a:br>
              <a:rPr lang="ru-RU" sz="2400" dirty="0">
                <a:solidFill>
                  <a:srgbClr val="FF0000"/>
                </a:solidFill>
                <a:effectLst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ru-RU" dirty="0"/>
              <a:t>Занятие должно быть эмоционально насыщенным. Прежде всего это касается манеры речи воспитателя, которая должна передавать характер произведения и воздействовать на ум и чувства детей. Ребята должны видеть заинтересованное лицо педагога, его мимику и артикуляцию, а не просто слышать голос. Для этого он должен смотреть не только в книгу, но и на лица детей, чтобы видеть их реакцию.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/>
              <a:t>Прозаические произведения (сказки, рассказы) можно рассказывать, а не читать. Что касается стихотворений, то они обычно читаются голосом средней громкости (хотя некоторые нужно рассказывать тихо или, наоборот, громко) и медленно, чтобы дошкольники поняли, о чём идёт речь.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/>
              <a:t>Для большей наполненности занятия можно включать в него аудиозаписи (например, где К. Чуковский сам читает свои стихотворные сказки).</a:t>
            </a:r>
          </a:p>
          <a:p>
            <a:pPr lvl="0">
              <a:buFont typeface="Wingdings" pitchFamily="2" charset="2"/>
              <a:buChar char="v"/>
            </a:pPr>
            <a:r>
              <a:rPr lang="ru-RU" dirty="0"/>
              <a:t>В процессе чтения не нужно отвлекать воспитанников дисциплинарными замечаниями: для этой цели педагог может повысить или понизить голос, сделать паузу.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711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840760" cy="115212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effectLst/>
              </a:rPr>
              <a:t>В книгах заключено особое очарование; книги вызывают в нас наслаждение: они разговаривают с нами, дают нам добрый совет, они становятся живыми друзьями для нас (Франческо Петрарка</a:t>
            </a:r>
            <a:r>
              <a:rPr lang="ru-RU" sz="2000" dirty="0" smtClean="0">
                <a:solidFill>
                  <a:srgbClr val="FF0000"/>
                </a:solidFill>
                <a:effectLst/>
              </a:rPr>
              <a:t>).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033" y="1556792"/>
            <a:ext cx="5185158" cy="5040560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ru-RU" sz="1900" dirty="0" smtClean="0">
                <a:solidFill>
                  <a:srgbClr val="00B050"/>
                </a:solidFill>
              </a:rPr>
              <a:t>Одна из главных задач педагогов </a:t>
            </a:r>
            <a:r>
              <a:rPr lang="ru-RU" sz="2000" dirty="0" smtClean="0"/>
              <a:t>– находить интересные формы работы по приобщению детей к чтению и новые подходы в ознакомлении с художественной литературой, увлекая этим дошкольников и их родителей.</a:t>
            </a:r>
            <a:endParaRPr lang="ru-RU" sz="2000" dirty="0"/>
          </a:p>
          <a:p>
            <a:pPr marL="82296" indent="0">
              <a:buNone/>
            </a:pPr>
            <a:r>
              <a:rPr lang="ru-RU" sz="2000" dirty="0" smtClean="0"/>
              <a:t>КНИГА ПОМОГАЕТ ПЕДАГОГУ: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Пополнять литературный багаж;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Развивать интерес детей к художественной литературе;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Воспитывать читателя, способного испытывать сострадание и сочувствие к героям книг;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Развивать чувство юмора;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Совершенствовать художественно-речевые исполнительские навыки детей при чтении стихотворения, в драматизациях;</a:t>
            </a:r>
          </a:p>
          <a:p>
            <a:pPr marL="82296" indent="0">
              <a:buNone/>
            </a:pP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844824"/>
            <a:ext cx="28803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75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12241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Формы работы с книгой 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в детском саду</a:t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47800"/>
            <a:ext cx="4464496" cy="5149552"/>
          </a:xfrm>
        </p:spPr>
        <p:txBody>
          <a:bodyPr>
            <a:normAutofit fontScale="85000" lnSpcReduction="10000"/>
          </a:bodyPr>
          <a:lstStyle/>
          <a:p>
            <a:pPr marL="82296" lvl="0" indent="0" algn="ctr">
              <a:buNone/>
            </a:pPr>
            <a:r>
              <a:rPr lang="ru-RU" sz="2400" dirty="0">
                <a:solidFill>
                  <a:srgbClr val="00B050"/>
                </a:solidFill>
              </a:rPr>
              <a:t>Традиционно в методике развития речи принято выделять две формы работы с книгой в детском </a:t>
            </a:r>
            <a:r>
              <a:rPr lang="ru-RU" sz="2400" dirty="0" smtClean="0">
                <a:solidFill>
                  <a:srgbClr val="00B050"/>
                </a:solidFill>
              </a:rPr>
              <a:t>саду:</a:t>
            </a:r>
            <a:endParaRPr lang="ru-RU" sz="2400" dirty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v"/>
            </a:pPr>
            <a:endParaRPr lang="ru-RU" dirty="0" smtClean="0">
              <a:solidFill>
                <a:srgbClr val="0070C0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</a:rPr>
              <a:t>чтение </a:t>
            </a:r>
            <a:r>
              <a:rPr lang="ru-RU" dirty="0">
                <a:solidFill>
                  <a:srgbClr val="0070C0"/>
                </a:solidFill>
              </a:rPr>
              <a:t>и рассказывание художественной литературы  и заучивание стихотворений на занятиях </a:t>
            </a:r>
            <a:endParaRPr lang="ru-RU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ru-RU" dirty="0">
                <a:solidFill>
                  <a:srgbClr val="0070C0"/>
                </a:solidFill>
              </a:rPr>
              <a:t>использование литературных произведений и произведений устного народного творчества вне занятий, в разных видах деятельности</a:t>
            </a:r>
          </a:p>
          <a:p>
            <a:endParaRPr lang="ru-RU" dirty="0"/>
          </a:p>
        </p:txBody>
      </p:sp>
      <p:pic>
        <p:nvPicPr>
          <p:cNvPr id="1026" name="Picture 2" descr="E:\детсад для презентации\1B810FEF-54C1-489D-BEE8-578A870E425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0052" y="2168860"/>
            <a:ext cx="446449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888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615" y="260648"/>
            <a:ext cx="7240848" cy="113813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Методы, приёмы и средства по приобщению детей к художественной литературе: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96752"/>
            <a:ext cx="5409848" cy="5328592"/>
          </a:xfrm>
        </p:spPr>
        <p:txBody>
          <a:bodyPr>
            <a:normAutofit fontScale="25000" lnSpcReduction="20000"/>
          </a:bodyPr>
          <a:lstStyle/>
          <a:p>
            <a:pPr marL="82296" indent="0">
              <a:buNone/>
            </a:pPr>
            <a:endParaRPr lang="ru-RU" sz="5600" dirty="0">
              <a:latin typeface="Arial" pitchFamily="34" charset="0"/>
              <a:cs typeface="Arial" pitchFamily="34" charset="0"/>
            </a:endParaRPr>
          </a:p>
          <a:p>
            <a:pPr marL="82296" indent="0">
              <a:buNone/>
            </a:pPr>
            <a:r>
              <a:rPr lang="ru-RU" sz="5600" b="1" u="sng" dirty="0" smtClean="0">
                <a:solidFill>
                  <a:srgbClr val="00B050"/>
                </a:solidFill>
                <a:cs typeface="Arial" pitchFamily="34" charset="0"/>
              </a:rPr>
              <a:t>словесный </a:t>
            </a:r>
            <a:r>
              <a:rPr lang="ru-RU" sz="5600" u="sng" dirty="0" smtClean="0">
                <a:solidFill>
                  <a:srgbClr val="00B050"/>
                </a:solidFill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 smtClean="0">
                <a:cs typeface="Arial" pitchFamily="34" charset="0"/>
              </a:rPr>
              <a:t>чтение </a:t>
            </a:r>
            <a:r>
              <a:rPr lang="ru-RU" sz="5600" dirty="0">
                <a:cs typeface="Arial" pitchFamily="34" charset="0"/>
              </a:rPr>
              <a:t>произведений;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вопросы к детям по содержанию произведений;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пересказ произведения;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заучивание наизусть стихотворения, </a:t>
            </a:r>
            <a:r>
              <a:rPr lang="ru-RU" sz="5600" dirty="0" smtClean="0">
                <a:cs typeface="Arial" pitchFamily="34" charset="0"/>
              </a:rPr>
              <a:t>песенки, скороговорки  </a:t>
            </a:r>
            <a:r>
              <a:rPr lang="ru-RU" sz="5600" dirty="0">
                <a:cs typeface="Arial" pitchFamily="34" charset="0"/>
              </a:rPr>
              <a:t>и т. п.;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выразительное чтение художественной литературы;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беседа по произведению;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прослушивание аудиозаписи;</a:t>
            </a:r>
          </a:p>
          <a:p>
            <a:pPr>
              <a:buFontTx/>
              <a:buChar char="-"/>
            </a:pPr>
            <a:r>
              <a:rPr lang="ru-RU" sz="5600" b="1" u="sng" dirty="0" smtClean="0">
                <a:solidFill>
                  <a:srgbClr val="00B050"/>
                </a:solidFill>
                <a:cs typeface="Arial" pitchFamily="34" charset="0"/>
              </a:rPr>
              <a:t>практический</a:t>
            </a:r>
            <a:endParaRPr lang="ru-RU" sz="5600" dirty="0" smtClean="0">
              <a:solidFill>
                <a:srgbClr val="00B050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5600" dirty="0" smtClean="0">
                <a:cs typeface="Arial" pitchFamily="34" charset="0"/>
              </a:rPr>
              <a:t> </a:t>
            </a:r>
            <a:r>
              <a:rPr lang="ru-RU" sz="5600" dirty="0">
                <a:cs typeface="Arial" pitchFamily="34" charset="0"/>
              </a:rPr>
              <a:t>игры-драматизации;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 smtClean="0">
                <a:cs typeface="Arial" pitchFamily="34" charset="0"/>
              </a:rPr>
              <a:t>- </a:t>
            </a:r>
            <a:r>
              <a:rPr lang="ru-RU" sz="5600" dirty="0">
                <a:cs typeface="Arial" pitchFamily="34" charset="0"/>
              </a:rPr>
              <a:t>дидактические игры;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 smtClean="0">
                <a:cs typeface="Arial" pitchFamily="34" charset="0"/>
              </a:rPr>
              <a:t> -театрализованные </a:t>
            </a:r>
            <a:r>
              <a:rPr lang="ru-RU" sz="5600" dirty="0">
                <a:cs typeface="Arial" pitchFamily="34" charset="0"/>
              </a:rPr>
              <a:t>игры;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элементы инсценировки;</a:t>
            </a:r>
          </a:p>
          <a:p>
            <a:pPr marL="82296" indent="0">
              <a:buNone/>
            </a:pPr>
            <a:r>
              <a:rPr lang="ru-RU" sz="5600" dirty="0" smtClean="0">
                <a:cs typeface="Arial" pitchFamily="34" charset="0"/>
              </a:rPr>
              <a:t>       </a:t>
            </a:r>
            <a:r>
              <a:rPr lang="ru-RU" sz="5600" b="1" u="sng" dirty="0" smtClean="0">
                <a:solidFill>
                  <a:srgbClr val="00B050"/>
                </a:solidFill>
                <a:cs typeface="Arial" pitchFamily="34" charset="0"/>
              </a:rPr>
              <a:t>наглядный 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 smtClean="0">
                <a:cs typeface="Arial" pitchFamily="34" charset="0"/>
              </a:rPr>
              <a:t> </a:t>
            </a:r>
            <a:r>
              <a:rPr lang="ru-RU" sz="5600" dirty="0">
                <a:cs typeface="Arial" pitchFamily="34" charset="0"/>
              </a:rPr>
              <a:t>показ </a:t>
            </a:r>
            <a:r>
              <a:rPr lang="ru-RU" sz="5600" dirty="0" smtClean="0">
                <a:cs typeface="Arial" pitchFamily="34" charset="0"/>
              </a:rPr>
              <a:t>иллюстраций, картинок, игрушек;</a:t>
            </a:r>
            <a:endParaRPr lang="ru-RU" sz="5600" dirty="0"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движение пальцами, руками;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показ схемы;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составление алгоритма;</a:t>
            </a: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просмотр видеофильмов</a:t>
            </a:r>
            <a:r>
              <a:rPr lang="ru-RU" sz="5600" dirty="0" smtClean="0">
                <a:cs typeface="Arial" pitchFamily="34" charset="0"/>
              </a:rPr>
              <a:t>; презентаций;</a:t>
            </a:r>
            <a:endParaRPr lang="ru-RU" sz="5600" dirty="0"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5600" dirty="0">
                <a:cs typeface="Arial" pitchFamily="34" charset="0"/>
              </a:rPr>
              <a:t>- оформление выставки, книжного уголка.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3074" name="Picture 2" descr="E:\детсад для презентации\2C97FEB3-5E7E-4DA6-BEC1-B7EC8517FEB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8363" y="3286734"/>
            <a:ext cx="3517676" cy="293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403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1166</TotalTime>
  <Words>2435</Words>
  <Application>Microsoft Office PowerPoint</Application>
  <PresentationFormat>Экран (4:3)</PresentationFormat>
  <Paragraphs>185</Paragraphs>
  <Slides>33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Солнцестояние</vt:lpstr>
      <vt:lpstr>«Ознакомление детей с художественной литературой»</vt:lpstr>
      <vt:lpstr>Актуальность</vt:lpstr>
      <vt:lpstr>             Проблема</vt:lpstr>
      <vt:lpstr>Цель ознакомления дошкольников с художественной литературой </vt:lpstr>
      <vt:lpstr>Презентация PowerPoint</vt:lpstr>
      <vt:lpstr>Чтобы занятие прошло успешно, надо учесть следующее: </vt:lpstr>
      <vt:lpstr>В книгах заключено особое очарование; книги вызывают в нас наслаждение: они разговаривают с нами, дают нам добрый совет, они становятся живыми друзьями для нас (Франческо Петрарка).</vt:lpstr>
      <vt:lpstr>Формы работы с книгой  в детском саду </vt:lpstr>
      <vt:lpstr>Методы, приёмы и средства по приобщению детей к художественной литературе:</vt:lpstr>
      <vt:lpstr>В младшем дошкольном возрасте</vt:lpstr>
      <vt:lpstr>В среднем дошкольном возрасте</vt:lpstr>
      <vt:lpstr>В старшем дошкольном возрасте </vt:lpstr>
      <vt:lpstr>Инновационные формы работы по развитию дошкольников</vt:lpstr>
      <vt:lpstr> Чтобы воспитывать читателя в ребенке, взрослый должен сам проявлять интерес к книге, понимать ее роль в жизни человека, знать книги, рекомендуемые для детей дошкольного возраста, уметь интересно беседовать с детьми и помогать при анализе произведения</vt:lpstr>
      <vt:lpstr>Новые подходы и методы: </vt:lpstr>
      <vt:lpstr>Новые подходы и методы: </vt:lpstr>
      <vt:lpstr>Особенности восприятия детьми поэтических произведений</vt:lpstr>
      <vt:lpstr>Три стадии восприятия поэтического произведения:</vt:lpstr>
      <vt:lpstr>Нетрадиционные способы разучивания стихотворений:</vt:lpstr>
      <vt:lpstr>Презентация PowerPoint</vt:lpstr>
      <vt:lpstr>Нетрадиционные способы разучивания стихотворений</vt:lpstr>
      <vt:lpstr>Учим стихи в движении.</vt:lpstr>
      <vt:lpstr>Нетрадиционные способы разучивания стихотворений</vt:lpstr>
      <vt:lpstr>Нетрадиционные способы разучивания стихотворений</vt:lpstr>
      <vt:lpstr>Нетрадиционные способы работы</vt:lpstr>
      <vt:lpstr>Презентация PowerPoint</vt:lpstr>
      <vt:lpstr>Нетрадиционные способы</vt:lpstr>
      <vt:lpstr>Нетрадиционные способы</vt:lpstr>
      <vt:lpstr>Нетрадиционные способы</vt:lpstr>
      <vt:lpstr> Использование нестандартного подхода к заучиванию произведений</vt:lpstr>
      <vt:lpstr>С целью ознакомления детей с художественной литературой, используются следующие формы работы: </vt:lpstr>
      <vt:lpstr>Советы для родителей</vt:lpstr>
      <vt:lpstr>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new</cp:lastModifiedBy>
  <cp:revision>93</cp:revision>
  <dcterms:created xsi:type="dcterms:W3CDTF">2023-02-24T08:59:32Z</dcterms:created>
  <dcterms:modified xsi:type="dcterms:W3CDTF">2023-03-26T10:43:18Z</dcterms:modified>
</cp:coreProperties>
</file>